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90" r:id="rId2"/>
    <p:sldId id="300" r:id="rId3"/>
    <p:sldId id="291" r:id="rId4"/>
    <p:sldId id="301" r:id="rId5"/>
    <p:sldId id="293" r:id="rId6"/>
    <p:sldId id="294" r:id="rId7"/>
    <p:sldId id="295" r:id="rId8"/>
    <p:sldId id="296" r:id="rId9"/>
    <p:sldId id="297" r:id="rId10"/>
    <p:sldId id="298" r:id="rId11"/>
    <p:sldId id="299"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37" r:id="rId40"/>
    <p:sldId id="333" r:id="rId41"/>
    <p:sldId id="329" r:id="rId42"/>
    <p:sldId id="330" r:id="rId43"/>
    <p:sldId id="338" r:id="rId44"/>
    <p:sldId id="331" r:id="rId45"/>
    <p:sldId id="339" r:id="rId46"/>
    <p:sldId id="332" r:id="rId47"/>
    <p:sldId id="340" r:id="rId48"/>
    <p:sldId id="341" r:id="rId49"/>
    <p:sldId id="334" r:id="rId50"/>
    <p:sldId id="33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1" autoAdjust="0"/>
    <p:restoredTop sz="94669" autoAdjust="0"/>
  </p:normalViewPr>
  <p:slideViewPr>
    <p:cSldViewPr>
      <p:cViewPr varScale="1">
        <p:scale>
          <a:sx n="87" d="100"/>
          <a:sy n="87" d="100"/>
        </p:scale>
        <p:origin x="-10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DE067-FAB9-4F3C-8B1B-24D93CB5849F}" type="datetimeFigureOut">
              <a:rPr lang="en-US" smtClean="0"/>
              <a:pPr/>
              <a:t>8/7/2012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C932D-E468-4E10-B08E-00D8F37AE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7FDC9F-BAB1-4FD5-9B36-BCC5D0E94FCD}"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FDC9F-BAB1-4FD5-9B36-BCC5D0E94FCD}" type="datetimeFigureOut">
              <a:rPr lang="en-US" smtClean="0"/>
              <a:pPr/>
              <a:t>8/7/2012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7FDC9F-BAB1-4FD5-9B36-BCC5D0E94FCD}" type="datetimeFigureOut">
              <a:rPr lang="en-US" smtClean="0"/>
              <a:pPr/>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FDC9F-BAB1-4FD5-9B36-BCC5D0E94FCD}" type="datetimeFigureOut">
              <a:rPr lang="en-US" smtClean="0"/>
              <a:pPr/>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FDC9F-BAB1-4FD5-9B36-BCC5D0E94FCD}" type="datetimeFigureOut">
              <a:rPr lang="en-US" smtClean="0"/>
              <a:pPr/>
              <a:t>8/7/2012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27983-B398-412F-A48E-CE8AF0C771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Edge_(graph_theory)" TargetMode="External"/><Relationship Id="rId13" Type="http://schemas.openxmlformats.org/officeDocument/2006/relationships/hyperlink" Target="http://en.wikipedia.org/wiki/Prim's_algorithm" TargetMode="External"/><Relationship Id="rId3" Type="http://schemas.openxmlformats.org/officeDocument/2006/relationships/hyperlink" Target="http://en.wikipedia.org/wiki/Greedy_algorithm" TargetMode="External"/><Relationship Id="rId7" Type="http://schemas.openxmlformats.org/officeDocument/2006/relationships/hyperlink" Target="http://en.wikipedia.org/wiki/Glossary_of_graph_theory" TargetMode="External"/><Relationship Id="rId12" Type="http://schemas.openxmlformats.org/officeDocument/2006/relationships/hyperlink" Target="http://en.wikipedia.org/wiki/Joseph_Krusk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en.wikipedia.org/wiki/Connectivity_(graph_theory)" TargetMode="External"/><Relationship Id="rId11" Type="http://schemas.openxmlformats.org/officeDocument/2006/relationships/hyperlink" Target="http://en.wikipedia.org/wiki/Proceedings_of_the_American_Mathematical_Society" TargetMode="External"/><Relationship Id="rId5" Type="http://schemas.openxmlformats.org/officeDocument/2006/relationships/hyperlink" Target="http://en.wikipedia.org/wiki/Minimum_spanning_tree" TargetMode="External"/><Relationship Id="rId15" Type="http://schemas.openxmlformats.org/officeDocument/2006/relationships/hyperlink" Target="http://en.wikipedia.org/wiki/Bor%C5%AFvka's_algorithm" TargetMode="External"/><Relationship Id="rId10" Type="http://schemas.openxmlformats.org/officeDocument/2006/relationships/hyperlink" Target="http://en.wikipedia.org/wiki/Connected_component_(graph_theory)" TargetMode="External"/><Relationship Id="rId4" Type="http://schemas.openxmlformats.org/officeDocument/2006/relationships/hyperlink" Target="http://en.wikipedia.org/wiki/Graph_theory" TargetMode="External"/><Relationship Id="rId9" Type="http://schemas.openxmlformats.org/officeDocument/2006/relationships/hyperlink" Target="http://en.wikipedia.org/wiki/Vertex_(graph_theory)" TargetMode="External"/><Relationship Id="rId14" Type="http://schemas.openxmlformats.org/officeDocument/2006/relationships/hyperlink" Target="http://en.wikipedia.org/wiki/Reverse-Delete_algorith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ree_(graph_theor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en.wikipedia.org/wiki/Algorithm" TargetMode="External"/><Relationship Id="rId4" Type="http://schemas.openxmlformats.org/officeDocument/2006/relationships/hyperlink" Target="http://en.wikipedia.org/wiki/Nonempt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Czech_people" TargetMode="External"/><Relationship Id="rId7" Type="http://schemas.openxmlformats.org/officeDocument/2006/relationships/hyperlink" Target="http://en.wikipedia.org/wiki/Edsger_Dijkstr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en.wikipedia.org/wiki/Robert_C._Prim" TargetMode="External"/><Relationship Id="rId5" Type="http://schemas.openxmlformats.org/officeDocument/2006/relationships/hyperlink" Target="http://en.wikipedia.org/wiki/Computer_scientist" TargetMode="External"/><Relationship Id="rId4" Type="http://schemas.openxmlformats.org/officeDocument/2006/relationships/hyperlink" Target="http://en.wikipedia.org/wiki/Vojt%C4%9Bch_Jarn%C3%AD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Asymptotic_computational_complexity" TargetMode="External"/><Relationship Id="rId3" Type="http://schemas.openxmlformats.org/officeDocument/2006/relationships/hyperlink" Target="http://en.wikipedia.org/wiki/Adjacency_matrix" TargetMode="External"/><Relationship Id="rId7" Type="http://schemas.openxmlformats.org/officeDocument/2006/relationships/hyperlink" Target="http://en.wikipedia.org/wiki/Big-O_not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en.wikipedia.org/wiki/Fibonacci_heap" TargetMode="External"/><Relationship Id="rId5" Type="http://schemas.openxmlformats.org/officeDocument/2006/relationships/hyperlink" Target="http://en.wikipedia.org/wiki/Adjacency_list" TargetMode="External"/><Relationship Id="rId4" Type="http://schemas.openxmlformats.org/officeDocument/2006/relationships/hyperlink" Target="http://en.wikipedia.org/wiki/Binary_heap" TargetMode="External"/><Relationship Id="rId9" Type="http://schemas.openxmlformats.org/officeDocument/2006/relationships/hyperlink" Target="http://en.wikipedia.org/wiki/Dense_graph"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Adjacency_matrix" TargetMode="External"/><Relationship Id="rId7" Type="http://schemas.openxmlformats.org/officeDocument/2006/relationships/hyperlink" Target="http://en.wikipedia.org/wiki/Big-O_nota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en.wikipedia.org/wiki/Fibonacci_heap" TargetMode="External"/><Relationship Id="rId5" Type="http://schemas.openxmlformats.org/officeDocument/2006/relationships/hyperlink" Target="http://en.wikipedia.org/wiki/Adjacency_list" TargetMode="External"/><Relationship Id="rId4" Type="http://schemas.openxmlformats.org/officeDocument/2006/relationships/hyperlink" Target="http://en.wikipedia.org/wiki/Binary_hea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Adjacency_list" TargetMode="External"/><Relationship Id="rId7" Type="http://schemas.openxmlformats.org/officeDocument/2006/relationships/hyperlink" Target="http://en.wikipedia.org/wiki/Dense_graph" TargetMode="External"/><Relationship Id="rId2" Type="http://schemas.openxmlformats.org/officeDocument/2006/relationships/hyperlink" Target="http://en.wikipedia.org/wiki/Binary_heap" TargetMode="External"/><Relationship Id="rId1" Type="http://schemas.openxmlformats.org/officeDocument/2006/relationships/slideLayout" Target="../slideLayouts/slideLayout2.xml"/><Relationship Id="rId6" Type="http://schemas.openxmlformats.org/officeDocument/2006/relationships/hyperlink" Target="http://en.wikipedia.org/wiki/Asymptotic_computational_complexity" TargetMode="External"/><Relationship Id="rId5" Type="http://schemas.openxmlformats.org/officeDocument/2006/relationships/hyperlink" Target="http://en.wikipedia.org/wiki/Fibonacci_heap" TargetMode="External"/><Relationship Id="rId4" Type="http://schemas.openxmlformats.org/officeDocument/2006/relationships/hyperlink" Target="http://en.wikipedia.org/wiki/Big-O_notatio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Spanning_tre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wikipedia.org/wiki/Mathematical_induc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Techniques</a:t>
            </a:r>
            <a:endParaRPr lang="en-US" dirty="0"/>
          </a:p>
        </p:txBody>
      </p:sp>
      <p:sp>
        <p:nvSpPr>
          <p:cNvPr id="3" name="Content Placeholder 2"/>
          <p:cNvSpPr>
            <a:spLocks noGrp="1"/>
          </p:cNvSpPr>
          <p:nvPr>
            <p:ph idx="1"/>
          </p:nvPr>
        </p:nvSpPr>
        <p:spPr/>
        <p:txBody>
          <a:bodyPr>
            <a:normAutofit/>
          </a:bodyPr>
          <a:lstStyle/>
          <a:p>
            <a:pPr>
              <a:buNone/>
            </a:pPr>
            <a:r>
              <a:rPr lang="en-US" dirty="0" smtClean="0"/>
              <a:t>Simplest of all techniques for finding the best possible solution of a problem is greedy technique. In greedy techniques at each step the best possible decision is made based upon the information available. Not necessarily such a technique will always yield the best result.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Scheduling lectures in minimum no. of classes</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Given a set of lectures </a:t>
            </a:r>
            <a:r>
              <a:rPr lang="en-US" dirty="0" err="1" smtClean="0"/>
              <a:t>l_i</a:t>
            </a:r>
            <a:r>
              <a:rPr lang="en-US" dirty="0" smtClean="0"/>
              <a:t> with start and finish times (</a:t>
            </a:r>
            <a:r>
              <a:rPr lang="en-US" dirty="0" err="1" smtClean="0"/>
              <a:t>s_i,f_i</a:t>
            </a:r>
            <a:r>
              <a:rPr lang="en-US" dirty="0" smtClean="0"/>
              <a:t>) schedule them using minimum number of classes. Lectures are not necessarily of the same duration.</a:t>
            </a:r>
          </a:p>
          <a:p>
            <a:pPr>
              <a:buNone/>
            </a:pPr>
            <a:r>
              <a:rPr lang="en-US" dirty="0" smtClean="0"/>
              <a:t>Starting with lecture with the earliest start we should start scheduling it in a class. Now disregarding lectures that cannot be scheduled in that class room again select the lecture having earliest start among the remaining ones.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Scheduling lectures in minimum no. of classes</a:t>
            </a:r>
            <a:endParaRPr lang="en-US" dirty="0"/>
          </a:p>
        </p:txBody>
      </p:sp>
      <p:sp>
        <p:nvSpPr>
          <p:cNvPr id="3" name="Content Placeholder 2"/>
          <p:cNvSpPr>
            <a:spLocks noGrp="1"/>
          </p:cNvSpPr>
          <p:nvPr>
            <p:ph idx="1"/>
          </p:nvPr>
        </p:nvSpPr>
        <p:spPr/>
        <p:txBody>
          <a:bodyPr>
            <a:normAutofit lnSpcReduction="10000"/>
          </a:bodyPr>
          <a:lstStyle/>
          <a:p>
            <a:pPr>
              <a:buNone/>
            </a:pPr>
            <a:r>
              <a:rPr lang="en-US" smtClean="0"/>
              <a:t>Once </a:t>
            </a:r>
            <a:r>
              <a:rPr lang="en-US" dirty="0" smtClean="0"/>
              <a:t>classroom 1 has been scheduled completely start with class room in the same manner with the lectures not yet scheduled. This will result in a  schedule that will   require as many class rooms as many lectures will have to be scheduled at a particular time.  It can be easily shown that no schedule can do better since if at a particular moment there are m lectures then at least m classrooms will be required.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Given a connected graph G=(V,E) with weight </a:t>
            </a:r>
            <a:r>
              <a:rPr lang="en-US" dirty="0" err="1" smtClean="0"/>
              <a:t>w</a:t>
            </a:r>
            <a:r>
              <a:rPr lang="en-US" baseline="-25000" dirty="0" err="1" smtClean="0"/>
              <a:t>i</a:t>
            </a:r>
            <a:r>
              <a:rPr lang="en-US" dirty="0" smtClean="0"/>
              <a:t> on edge </a:t>
            </a:r>
            <a:r>
              <a:rPr lang="en-US" dirty="0" err="1" smtClean="0"/>
              <a:t>e</a:t>
            </a:r>
            <a:r>
              <a:rPr lang="en-US" baseline="-25000" dirty="0" err="1" smtClean="0"/>
              <a:t>i</a:t>
            </a:r>
            <a:r>
              <a:rPr lang="en-US" dirty="0" smtClean="0"/>
              <a:t> finding the spanning tree of minimum weight.</a:t>
            </a:r>
          </a:p>
          <a:p>
            <a:pPr>
              <a:buNone/>
            </a:pPr>
            <a:r>
              <a:rPr lang="en-US" dirty="0" smtClean="0"/>
              <a:t>Spanning tree is an acyclic </a:t>
            </a:r>
            <a:r>
              <a:rPr lang="en-US" dirty="0" err="1" smtClean="0"/>
              <a:t>subgraph</a:t>
            </a:r>
            <a:r>
              <a:rPr lang="en-US" dirty="0" smtClean="0"/>
              <a:t>. A greedy criterion could be choosing smallest edge so that it does not form cycle with already selected edges. This strategy indeed gives optimal solution and the algorithm is named after </a:t>
            </a:r>
            <a:r>
              <a:rPr lang="en-US" dirty="0" err="1" smtClean="0"/>
              <a:t>Kruskal</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Kruskal's</a:t>
            </a:r>
            <a:r>
              <a:rPr lang="en-US" b="1" dirty="0" smtClean="0"/>
              <a:t> algorithm</a:t>
            </a:r>
            <a:r>
              <a:rPr lang="en-US" dirty="0" smtClean="0"/>
              <a:t> is a </a:t>
            </a:r>
            <a:r>
              <a:rPr lang="en-US" dirty="0" smtClean="0">
                <a:hlinkClick r:id="rId3" tooltip="Greedy &#10;algorithm"/>
              </a:rPr>
              <a:t>greedy algorithm</a:t>
            </a:r>
            <a:r>
              <a:rPr lang="en-US" dirty="0" smtClean="0"/>
              <a:t> in </a:t>
            </a:r>
            <a:r>
              <a:rPr lang="en-US" dirty="0" smtClean="0">
                <a:hlinkClick r:id="rId4" tooltip="Graph theory"/>
              </a:rPr>
              <a:t>graph theory</a:t>
            </a:r>
            <a:r>
              <a:rPr lang="en-US" dirty="0" smtClean="0"/>
              <a:t> that finds a </a:t>
            </a:r>
            <a:r>
              <a:rPr lang="en-US" dirty="0" smtClean="0">
                <a:hlinkClick r:id="rId5" tooltip="Minimum&#10; spanning tree"/>
              </a:rPr>
              <a:t>minimum spanning tree</a:t>
            </a:r>
            <a:r>
              <a:rPr lang="en-US" dirty="0" smtClean="0"/>
              <a:t> for a </a:t>
            </a:r>
            <a:r>
              <a:rPr lang="en-US" dirty="0" smtClean="0">
                <a:hlinkClick r:id="rId6" tooltip="Connectivity (graph theory)"/>
              </a:rPr>
              <a:t>connected</a:t>
            </a:r>
            <a:r>
              <a:rPr lang="en-US" dirty="0" smtClean="0"/>
              <a:t> </a:t>
            </a:r>
            <a:r>
              <a:rPr lang="en-US" dirty="0" smtClean="0">
                <a:hlinkClick r:id="rId7" tooltip="Glossary of graph theory"/>
              </a:rPr>
              <a:t>weighted graph</a:t>
            </a:r>
            <a:r>
              <a:rPr lang="en-US" dirty="0" smtClean="0"/>
              <a:t>. This means it finds a subset of the </a:t>
            </a:r>
            <a:r>
              <a:rPr lang="en-US" dirty="0" smtClean="0">
                <a:hlinkClick r:id="rId8" tooltip="Edge &#10;(graph theory)"/>
              </a:rPr>
              <a:t>edges</a:t>
            </a:r>
            <a:r>
              <a:rPr lang="en-US" dirty="0" smtClean="0"/>
              <a:t> that forms a tree that includes every </a:t>
            </a:r>
            <a:r>
              <a:rPr lang="en-US" dirty="0" smtClean="0">
                <a:hlinkClick r:id="rId9" tooltip="Vertex (graph theory)"/>
              </a:rPr>
              <a:t>vertex</a:t>
            </a:r>
            <a:r>
              <a:rPr lang="en-US" dirty="0" smtClean="0"/>
              <a:t>, where the total weight of all the edges in the tree is minimized. If the graph is not connected, then it finds a </a:t>
            </a:r>
            <a:r>
              <a:rPr lang="en-US" i="1" dirty="0" smtClean="0"/>
              <a:t>minimum spanning forest</a:t>
            </a:r>
            <a:r>
              <a:rPr lang="en-US" dirty="0" smtClean="0"/>
              <a:t> (a minimum spanning tree for each </a:t>
            </a:r>
            <a:r>
              <a:rPr lang="en-US" dirty="0" smtClean="0">
                <a:hlinkClick r:id="rId10" tooltip="Connected component (graph theory)"/>
              </a:rPr>
              <a:t>connected component</a:t>
            </a:r>
            <a:r>
              <a:rPr lang="en-US" dirty="0" smtClean="0"/>
              <a:t>).</a:t>
            </a:r>
          </a:p>
          <a:p>
            <a:r>
              <a:rPr lang="en-US" dirty="0" smtClean="0"/>
              <a:t>This algorithm first appeared in </a:t>
            </a:r>
            <a:r>
              <a:rPr lang="en-US" i="1" dirty="0" smtClean="0">
                <a:hlinkClick r:id="rId11" tooltip="Proceedings of the American Mathematical Society"/>
              </a:rPr>
              <a:t>Proceedings of the American Mathematical Society</a:t>
            </a:r>
            <a:r>
              <a:rPr lang="en-US" dirty="0" smtClean="0"/>
              <a:t>, pp. 48–50 in 1956, and was written by </a:t>
            </a:r>
            <a:r>
              <a:rPr lang="en-US" dirty="0" smtClean="0">
                <a:hlinkClick r:id="rId12" tooltip="Joseph Kruskal"/>
              </a:rPr>
              <a:t>Joseph </a:t>
            </a:r>
            <a:r>
              <a:rPr lang="en-US" dirty="0" err="1" smtClean="0">
                <a:hlinkClick r:id="rId12" tooltip="Joseph Kruskal"/>
              </a:rPr>
              <a:t>Kruskal</a:t>
            </a:r>
            <a:r>
              <a:rPr lang="en-US" dirty="0" smtClean="0"/>
              <a:t>.</a:t>
            </a:r>
          </a:p>
          <a:p>
            <a:r>
              <a:rPr lang="en-US" dirty="0" smtClean="0"/>
              <a:t>Other algorithms for this problem include </a:t>
            </a:r>
            <a:r>
              <a:rPr lang="en-US" dirty="0" smtClean="0">
                <a:hlinkClick r:id="rId13" tooltip="Prim's &#10;algorithm"/>
              </a:rPr>
              <a:t>Prim's algorithm</a:t>
            </a:r>
            <a:r>
              <a:rPr lang="en-US" dirty="0" smtClean="0"/>
              <a:t>, </a:t>
            </a:r>
            <a:r>
              <a:rPr lang="en-US" dirty="0" smtClean="0">
                <a:hlinkClick r:id="rId14" tooltip="Reverse-Delete algorithm"/>
              </a:rPr>
              <a:t>Reverse-Delete algorithm</a:t>
            </a:r>
            <a:r>
              <a:rPr lang="en-US" dirty="0" smtClean="0"/>
              <a:t>, and </a:t>
            </a:r>
            <a:r>
              <a:rPr lang="en-US" dirty="0" err="1" smtClean="0">
                <a:hlinkClick r:id="rId15" tooltip="Borůvka's algorithm"/>
              </a:rPr>
              <a:t>Borůvka's</a:t>
            </a:r>
            <a:r>
              <a:rPr lang="en-US" dirty="0" smtClean="0">
                <a:hlinkClick r:id="rId15" tooltip="Borůvka's algorithm"/>
              </a:rPr>
              <a:t> algorithm</a:t>
            </a:r>
            <a:r>
              <a:rPr lang="en-US" dirty="0" smtClean="0"/>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Description</a:t>
            </a:r>
          </a:p>
          <a:p>
            <a:r>
              <a:rPr lang="en-US" dirty="0" smtClean="0"/>
              <a:t>create a forest </a:t>
            </a:r>
            <a:r>
              <a:rPr lang="en-US" i="1" dirty="0" smtClean="0"/>
              <a:t>F</a:t>
            </a:r>
            <a:r>
              <a:rPr lang="en-US" dirty="0" smtClean="0"/>
              <a:t> (a set of trees), where each vertex in the graph is a separate </a:t>
            </a:r>
            <a:r>
              <a:rPr lang="en-US" dirty="0" smtClean="0">
                <a:hlinkClick r:id="rId3" tooltip="Tree &#10;(graph theory)"/>
              </a:rPr>
              <a:t>tree</a:t>
            </a:r>
            <a:endParaRPr lang="en-US" dirty="0" smtClean="0"/>
          </a:p>
          <a:p>
            <a:r>
              <a:rPr lang="en-US" dirty="0" smtClean="0"/>
              <a:t>create a set </a:t>
            </a:r>
            <a:r>
              <a:rPr lang="en-US" i="1" dirty="0" smtClean="0"/>
              <a:t>S</a:t>
            </a:r>
            <a:r>
              <a:rPr lang="en-US" dirty="0" smtClean="0"/>
              <a:t> containing all the edges in the graph</a:t>
            </a:r>
          </a:p>
          <a:p>
            <a:r>
              <a:rPr lang="en-US" dirty="0" smtClean="0"/>
              <a:t>while </a:t>
            </a:r>
            <a:r>
              <a:rPr lang="en-US" i="1" dirty="0" smtClean="0"/>
              <a:t>S</a:t>
            </a:r>
            <a:r>
              <a:rPr lang="en-US" dirty="0" smtClean="0"/>
              <a:t> is </a:t>
            </a:r>
            <a:r>
              <a:rPr lang="en-US" dirty="0" smtClean="0">
                <a:hlinkClick r:id="rId4" tooltip="Nonempty"/>
              </a:rPr>
              <a:t>nonempty</a:t>
            </a:r>
            <a:r>
              <a:rPr lang="en-US" dirty="0" smtClean="0"/>
              <a:t> and F is not yet spanning </a:t>
            </a:r>
          </a:p>
          <a:p>
            <a:pPr lvl="1"/>
            <a:r>
              <a:rPr lang="en-US" dirty="0" smtClean="0"/>
              <a:t>remove an edge with minimum weight from </a:t>
            </a:r>
            <a:r>
              <a:rPr lang="en-US" i="1" dirty="0" smtClean="0"/>
              <a:t>S</a:t>
            </a:r>
            <a:endParaRPr lang="en-US" dirty="0" smtClean="0"/>
          </a:p>
          <a:p>
            <a:pPr lvl="1"/>
            <a:r>
              <a:rPr lang="en-US" dirty="0" smtClean="0"/>
              <a:t>if that edge connects two different trees, then add it to the forest, combining two trees into a single tree</a:t>
            </a:r>
          </a:p>
          <a:p>
            <a:pPr lvl="1"/>
            <a:r>
              <a:rPr lang="en-US" dirty="0" smtClean="0"/>
              <a:t>otherwise discard that edge.</a:t>
            </a:r>
          </a:p>
          <a:p>
            <a:r>
              <a:rPr lang="en-US" dirty="0" smtClean="0"/>
              <a:t>At the termination of the </a:t>
            </a:r>
            <a:r>
              <a:rPr lang="en-US" dirty="0" smtClean="0">
                <a:hlinkClick r:id="rId5" tooltip="Algorithm"/>
              </a:rPr>
              <a:t>algorithm</a:t>
            </a:r>
            <a:r>
              <a:rPr lang="en-US" dirty="0" smtClean="0"/>
              <a:t>, the forest has only one component and forms a minimum spanning tree of the graph.</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G=(V,E), T=empty, F=E</a:t>
            </a:r>
          </a:p>
          <a:p>
            <a:pPr>
              <a:buNone/>
            </a:pPr>
            <a:r>
              <a:rPr lang="en-US" dirty="0" smtClean="0"/>
              <a:t>While F is not empty</a:t>
            </a:r>
          </a:p>
          <a:p>
            <a:pPr>
              <a:buNone/>
            </a:pPr>
            <a:r>
              <a:rPr lang="en-US" dirty="0" smtClean="0"/>
              <a:t>      choose edge e with minimum weight</a:t>
            </a:r>
          </a:p>
          <a:p>
            <a:pPr>
              <a:buNone/>
            </a:pPr>
            <a:r>
              <a:rPr lang="en-US" dirty="0" smtClean="0"/>
              <a:t>      if </a:t>
            </a:r>
            <a:r>
              <a:rPr lang="en-US" dirty="0" err="1" smtClean="0"/>
              <a:t>TUe</a:t>
            </a:r>
            <a:r>
              <a:rPr lang="en-US" dirty="0" smtClean="0"/>
              <a:t> does not form a  cycle</a:t>
            </a:r>
          </a:p>
          <a:p>
            <a:pPr>
              <a:buNone/>
            </a:pPr>
            <a:r>
              <a:rPr lang="en-US" dirty="0" smtClean="0"/>
              <a:t>             T=</a:t>
            </a:r>
            <a:r>
              <a:rPr lang="en-US" dirty="0" err="1" smtClean="0"/>
              <a:t>TUe</a:t>
            </a:r>
            <a:endParaRPr lang="en-US" dirty="0" smtClean="0"/>
          </a:p>
          <a:p>
            <a:pPr>
              <a:buNone/>
            </a:pPr>
            <a:r>
              <a:rPr lang="en-US" dirty="0" smtClean="0"/>
              <a:t>      </a:t>
            </a:r>
            <a:r>
              <a:rPr lang="en-US" dirty="0" err="1" smtClean="0"/>
              <a:t>endif</a:t>
            </a:r>
            <a:endParaRPr lang="en-US" dirty="0" smtClean="0"/>
          </a:p>
          <a:p>
            <a:pPr>
              <a:buNone/>
            </a:pPr>
            <a:r>
              <a:rPr lang="en-US" dirty="0" smtClean="0"/>
              <a:t>      F=F-e</a:t>
            </a:r>
          </a:p>
          <a:p>
            <a:pPr>
              <a:buNone/>
            </a:pPr>
            <a:r>
              <a:rPr lang="en-US" dirty="0" err="1" smtClean="0"/>
              <a:t>Enddo</a:t>
            </a:r>
            <a:endParaRPr lang="en-US" dirty="0" smtClean="0"/>
          </a:p>
          <a:p>
            <a:pPr>
              <a:buNone/>
            </a:pPr>
            <a:r>
              <a:rPr lang="en-US" dirty="0" smtClean="0"/>
              <a:t>Here main challenge is to test for cycle which has to be done very efficiently. Sets and disjoint set union algorithm does this job in a great way.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Prim’s algorithm</a:t>
            </a:r>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The algorithm was developed in 1930 by </a:t>
            </a:r>
            <a:r>
              <a:rPr lang="en-US" dirty="0" smtClean="0">
                <a:hlinkClick r:id="rId3" tooltip="Czech people"/>
              </a:rPr>
              <a:t>Czech</a:t>
            </a:r>
            <a:r>
              <a:rPr lang="en-US" dirty="0" smtClean="0"/>
              <a:t> mathematician </a:t>
            </a:r>
            <a:r>
              <a:rPr lang="en-US" dirty="0" err="1" smtClean="0">
                <a:hlinkClick r:id="rId4" tooltip="Vojtěch Jarník"/>
              </a:rPr>
              <a:t>Vojtěch</a:t>
            </a:r>
            <a:r>
              <a:rPr lang="en-US" dirty="0" smtClean="0">
                <a:hlinkClick r:id="rId4" tooltip="Vojtěch Jarník"/>
              </a:rPr>
              <a:t> </a:t>
            </a:r>
            <a:r>
              <a:rPr lang="en-US" dirty="0" err="1" smtClean="0">
                <a:hlinkClick r:id="rId4" tooltip="Vojtěch Jarník"/>
              </a:rPr>
              <a:t>Jarník</a:t>
            </a:r>
            <a:r>
              <a:rPr lang="en-US" dirty="0" smtClean="0"/>
              <a:t> and later independently by </a:t>
            </a:r>
            <a:r>
              <a:rPr lang="en-US" dirty="0" smtClean="0">
                <a:hlinkClick r:id="rId5" tooltip="Computer &#10;scientist"/>
              </a:rPr>
              <a:t>computer scientist</a:t>
            </a:r>
            <a:r>
              <a:rPr lang="en-US" dirty="0" smtClean="0"/>
              <a:t> </a:t>
            </a:r>
            <a:r>
              <a:rPr lang="en-US" dirty="0" smtClean="0">
                <a:hlinkClick r:id="rId6" tooltip="Robert C. &#10;Prim"/>
              </a:rPr>
              <a:t>Robert C. Prim</a:t>
            </a:r>
            <a:r>
              <a:rPr lang="en-US" dirty="0" smtClean="0"/>
              <a:t> in 1957 and rediscovered by </a:t>
            </a:r>
            <a:r>
              <a:rPr lang="en-US" dirty="0" err="1" smtClean="0">
                <a:hlinkClick r:id="rId7" tooltip="Edsger &#10;Dijkstra"/>
              </a:rPr>
              <a:t>Edsger</a:t>
            </a:r>
            <a:r>
              <a:rPr lang="en-US" dirty="0" smtClean="0">
                <a:hlinkClick r:id="rId7" tooltip="Edsger &#10;Dijkstra"/>
              </a:rPr>
              <a:t> </a:t>
            </a:r>
            <a:r>
              <a:rPr lang="en-US" dirty="0" err="1" smtClean="0">
                <a:hlinkClick r:id="rId7" tooltip="Edsger &#10;Dijkstra"/>
              </a:rPr>
              <a:t>Dijkstra</a:t>
            </a:r>
            <a:r>
              <a:rPr lang="en-US" dirty="0" smtClean="0"/>
              <a:t> in 1959. Therefore it is also sometimes called the </a:t>
            </a:r>
            <a:r>
              <a:rPr lang="en-US" b="1" dirty="0" smtClean="0"/>
              <a:t>DJP algorithm</a:t>
            </a:r>
            <a:r>
              <a:rPr lang="en-US" dirty="0" smtClean="0"/>
              <a:t>, the </a:t>
            </a:r>
            <a:r>
              <a:rPr lang="en-US" b="1" dirty="0" err="1" smtClean="0"/>
              <a:t>Jarník</a:t>
            </a:r>
            <a:r>
              <a:rPr lang="en-US" b="1" dirty="0" smtClean="0"/>
              <a:t> algorithm</a:t>
            </a:r>
            <a:r>
              <a:rPr lang="en-US" dirty="0" smtClean="0"/>
              <a:t>, or the </a:t>
            </a:r>
            <a:r>
              <a:rPr lang="en-US" b="1" dirty="0" smtClean="0"/>
              <a:t>Prim–</a:t>
            </a:r>
            <a:r>
              <a:rPr lang="en-US" b="1" dirty="0" err="1" smtClean="0"/>
              <a:t>Jarník</a:t>
            </a:r>
            <a:r>
              <a:rPr lang="en-US" b="1" dirty="0" smtClean="0"/>
              <a:t> algorithm</a:t>
            </a:r>
            <a:r>
              <a:rPr lang="en-US" dirty="0" smtClean="0"/>
              <a:t>.</a:t>
            </a:r>
          </a:p>
          <a:p>
            <a:pPr>
              <a:buNone/>
            </a:pPr>
            <a:r>
              <a:rPr lang="en-US" dirty="0" smtClean="0"/>
              <a:t>In this algorithm starting from an arbitrary vertex(termed connected and remaining disconnected) vertex nearest to the connected set is sequentially added updating information on the nearest  vertex in the connected set from each member of the disconnected set.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only spanning tree of the empty graph (with an empty vertex set) is again the empty graph. The following description assumes that this special case is handled separately.</a:t>
            </a:r>
          </a:p>
          <a:p>
            <a:r>
              <a:rPr lang="en-US" dirty="0" smtClean="0"/>
              <a:t>The algorithm continuously increases the size of a tree, one edge at a time, starting with a tree consisting of a single vertex, until it spans all vertices.</a:t>
            </a:r>
          </a:p>
          <a:p>
            <a:r>
              <a:rPr lang="en-US" dirty="0" smtClean="0"/>
              <a:t>Input: A non-empty connected weighted graph with vertices </a:t>
            </a:r>
            <a:r>
              <a:rPr lang="en-US" i="1" dirty="0" smtClean="0"/>
              <a:t>V</a:t>
            </a:r>
            <a:r>
              <a:rPr lang="en-US" dirty="0" smtClean="0"/>
              <a:t> and edges </a:t>
            </a:r>
            <a:r>
              <a:rPr lang="en-US" i="1" dirty="0" smtClean="0"/>
              <a:t>E</a:t>
            </a:r>
            <a:r>
              <a:rPr lang="en-US" dirty="0" smtClean="0"/>
              <a:t> (the weights can be negative).</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Initialize: </a:t>
            </a:r>
            <a:r>
              <a:rPr lang="en-US" i="1" dirty="0" err="1" smtClean="0"/>
              <a:t>V</a:t>
            </a:r>
            <a:r>
              <a:rPr lang="en-US" baseline="-25000" dirty="0" err="1" smtClean="0"/>
              <a:t>new</a:t>
            </a:r>
            <a:r>
              <a:rPr lang="en-US" dirty="0" smtClean="0"/>
              <a:t> = {</a:t>
            </a:r>
            <a:r>
              <a:rPr lang="en-US" i="1" dirty="0" smtClean="0"/>
              <a:t>x</a:t>
            </a:r>
            <a:r>
              <a:rPr lang="en-US" dirty="0" smtClean="0"/>
              <a:t>}, where </a:t>
            </a:r>
            <a:r>
              <a:rPr lang="en-US" i="1" dirty="0" smtClean="0"/>
              <a:t>x</a:t>
            </a:r>
            <a:r>
              <a:rPr lang="en-US" dirty="0" smtClean="0"/>
              <a:t> is an arbitrary node (starting point) from </a:t>
            </a:r>
            <a:r>
              <a:rPr lang="en-US" i="1" dirty="0" smtClean="0"/>
              <a:t>V</a:t>
            </a:r>
            <a:r>
              <a:rPr lang="en-US" dirty="0" smtClean="0"/>
              <a:t>, </a:t>
            </a:r>
            <a:r>
              <a:rPr lang="en-US" i="1" dirty="0" err="1" smtClean="0"/>
              <a:t>E</a:t>
            </a:r>
            <a:r>
              <a:rPr lang="en-US" baseline="-25000" dirty="0" err="1" smtClean="0"/>
              <a:t>new</a:t>
            </a:r>
            <a:r>
              <a:rPr lang="en-US" dirty="0" smtClean="0"/>
              <a:t> = {}</a:t>
            </a:r>
          </a:p>
          <a:p>
            <a:r>
              <a:rPr lang="en-US" dirty="0" smtClean="0"/>
              <a:t>Repeat until </a:t>
            </a:r>
            <a:r>
              <a:rPr lang="en-US" i="1" dirty="0" err="1" smtClean="0"/>
              <a:t>V</a:t>
            </a:r>
            <a:r>
              <a:rPr lang="en-US" baseline="-25000" dirty="0" err="1" smtClean="0"/>
              <a:t>new</a:t>
            </a:r>
            <a:r>
              <a:rPr lang="en-US" dirty="0" smtClean="0"/>
              <a:t> = </a:t>
            </a:r>
            <a:r>
              <a:rPr lang="en-US" i="1" dirty="0" smtClean="0"/>
              <a:t>V</a:t>
            </a:r>
            <a:r>
              <a:rPr lang="en-US" dirty="0" smtClean="0"/>
              <a:t>: </a:t>
            </a:r>
          </a:p>
          <a:p>
            <a:pPr lvl="1"/>
            <a:r>
              <a:rPr lang="en-US" dirty="0" smtClean="0"/>
              <a:t>For each vertex not in </a:t>
            </a:r>
            <a:r>
              <a:rPr lang="en-US" i="1" dirty="0" err="1" smtClean="0"/>
              <a:t>V</a:t>
            </a:r>
            <a:r>
              <a:rPr lang="en-US" baseline="-25000" dirty="0" err="1" smtClean="0"/>
              <a:t>new</a:t>
            </a:r>
            <a:r>
              <a:rPr lang="en-US" dirty="0" smtClean="0"/>
              <a:t> find nearest vertex in </a:t>
            </a:r>
            <a:r>
              <a:rPr lang="en-US" i="1" dirty="0" err="1" smtClean="0"/>
              <a:t>V</a:t>
            </a:r>
            <a:r>
              <a:rPr lang="en-US" baseline="-25000" dirty="0" err="1" smtClean="0"/>
              <a:t>new</a:t>
            </a:r>
            <a:r>
              <a:rPr lang="en-US" dirty="0" smtClean="0"/>
              <a:t> </a:t>
            </a:r>
          </a:p>
          <a:p>
            <a:pPr lvl="1"/>
            <a:r>
              <a:rPr lang="en-US" dirty="0" smtClean="0"/>
              <a:t>Choose an edge (</a:t>
            </a:r>
            <a:r>
              <a:rPr lang="en-US" i="1" dirty="0" smtClean="0"/>
              <a:t>u</a:t>
            </a:r>
            <a:r>
              <a:rPr lang="en-US" dirty="0" smtClean="0"/>
              <a:t>, </a:t>
            </a:r>
            <a:r>
              <a:rPr lang="en-US" i="1" dirty="0" smtClean="0"/>
              <a:t>v</a:t>
            </a:r>
            <a:r>
              <a:rPr lang="en-US" dirty="0" smtClean="0"/>
              <a:t>) with minimal weight such that </a:t>
            </a:r>
            <a:r>
              <a:rPr lang="en-US" i="1" dirty="0" smtClean="0"/>
              <a:t>u</a:t>
            </a:r>
            <a:r>
              <a:rPr lang="en-US" dirty="0" smtClean="0"/>
              <a:t> is in </a:t>
            </a:r>
            <a:r>
              <a:rPr lang="en-US" i="1" dirty="0" err="1" smtClean="0"/>
              <a:t>V</a:t>
            </a:r>
            <a:r>
              <a:rPr lang="en-US" baseline="-25000" dirty="0" err="1" smtClean="0"/>
              <a:t>new</a:t>
            </a:r>
            <a:r>
              <a:rPr lang="en-US" dirty="0" smtClean="0"/>
              <a:t> and </a:t>
            </a:r>
            <a:r>
              <a:rPr lang="en-US" i="1" dirty="0" smtClean="0"/>
              <a:t>v</a:t>
            </a:r>
            <a:r>
              <a:rPr lang="en-US" dirty="0" smtClean="0"/>
              <a:t> is not (if there are multiple edges with the same weight, any of them may be picked)</a:t>
            </a:r>
          </a:p>
          <a:p>
            <a:pPr lvl="1"/>
            <a:r>
              <a:rPr lang="en-US" dirty="0" smtClean="0"/>
              <a:t>Add </a:t>
            </a:r>
            <a:r>
              <a:rPr lang="en-US" i="1" dirty="0" smtClean="0"/>
              <a:t>v</a:t>
            </a:r>
            <a:r>
              <a:rPr lang="en-US" dirty="0" smtClean="0"/>
              <a:t> to </a:t>
            </a:r>
            <a:r>
              <a:rPr lang="en-US" i="1" dirty="0" err="1" smtClean="0"/>
              <a:t>V</a:t>
            </a:r>
            <a:r>
              <a:rPr lang="en-US" baseline="-25000" dirty="0" err="1" smtClean="0"/>
              <a:t>new</a:t>
            </a:r>
            <a:r>
              <a:rPr lang="en-US" dirty="0" smtClean="0"/>
              <a:t>, and (</a:t>
            </a:r>
            <a:r>
              <a:rPr lang="en-US" i="1" dirty="0" smtClean="0"/>
              <a:t>u</a:t>
            </a:r>
            <a:r>
              <a:rPr lang="en-US" dirty="0" smtClean="0"/>
              <a:t>, </a:t>
            </a:r>
            <a:r>
              <a:rPr lang="en-US" i="1" dirty="0" smtClean="0"/>
              <a:t>v</a:t>
            </a:r>
            <a:r>
              <a:rPr lang="en-US" dirty="0" smtClean="0"/>
              <a:t>) to </a:t>
            </a:r>
            <a:r>
              <a:rPr lang="en-US" i="1" dirty="0" err="1" smtClean="0"/>
              <a:t>E</a:t>
            </a:r>
            <a:r>
              <a:rPr lang="en-US" baseline="-25000" dirty="0" err="1" smtClean="0"/>
              <a:t>new</a:t>
            </a:r>
            <a:r>
              <a:rPr lang="en-US" baseline="-25000" dirty="0" smtClean="0"/>
              <a:t>, </a:t>
            </a:r>
            <a:r>
              <a:rPr lang="en-US" dirty="0" smtClean="0"/>
              <a:t>Update nearest array</a:t>
            </a:r>
          </a:p>
          <a:p>
            <a:r>
              <a:rPr lang="en-US" dirty="0" smtClean="0"/>
              <a:t>Output: </a:t>
            </a:r>
            <a:r>
              <a:rPr lang="en-US" i="1" dirty="0" err="1" smtClean="0"/>
              <a:t>V</a:t>
            </a:r>
            <a:r>
              <a:rPr lang="en-US" baseline="-25000" dirty="0" err="1" smtClean="0"/>
              <a:t>new</a:t>
            </a:r>
            <a:r>
              <a:rPr lang="en-US" dirty="0" smtClean="0"/>
              <a:t> and </a:t>
            </a:r>
            <a:r>
              <a:rPr lang="en-US" i="1" dirty="0" err="1" smtClean="0"/>
              <a:t>E</a:t>
            </a:r>
            <a:r>
              <a:rPr lang="en-US" baseline="-25000" dirty="0" err="1" smtClean="0"/>
              <a:t>new</a:t>
            </a:r>
            <a:r>
              <a:rPr lang="en-US" dirty="0" smtClean="0"/>
              <a:t> describe a minimal spanning tree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rcRect/>
          <a:stretch>
            <a:fillRect/>
          </a:stretch>
        </p:blipFill>
        <p:spPr bwMode="auto">
          <a:xfrm>
            <a:off x="1872149" y="1600200"/>
            <a:ext cx="5399701" cy="45259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Techniques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For example, in the notorious Travelling Salesman Problem in which a salesman wants to visit a given set of cities and returns to home city traversing minimum distance or in minimum time or at minimum cost a greedy criterion could be : visit nearest(requiring minimum time or cost) unvisited city. However good the strategy may look like there are examples in which it will not find the best solution.  However, there are problems in which greedy techniques will give the best possible solution.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0200"/>
            <a:ext cx="5388051" cy="452596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5082"/>
            <a:ext cx="5388051" cy="451619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5082"/>
            <a:ext cx="5388050" cy="451619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5082"/>
            <a:ext cx="5388050" cy="451619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5082"/>
            <a:ext cx="5388049" cy="4516197"/>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5082"/>
            <a:ext cx="5388049" cy="451619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pic>
        <p:nvPicPr>
          <p:cNvPr id="92162" name="Picture 2" descr="C:\Users\iac office3\Desktop\prim_1.png"/>
          <p:cNvPicPr>
            <a:picLocks noGrp="1" noChangeAspect="1" noChangeArrowheads="1"/>
          </p:cNvPicPr>
          <p:nvPr>
            <p:ph idx="1"/>
          </p:nvPr>
        </p:nvPicPr>
        <p:blipFill>
          <a:blip r:embed="rId3"/>
          <a:stretch>
            <a:fillRect/>
          </a:stretch>
        </p:blipFill>
        <p:spPr bwMode="auto">
          <a:xfrm>
            <a:off x="1877974" y="1605082"/>
            <a:ext cx="5388048" cy="451619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94211" name="Picture 3" descr="C:\Users\iac office3\Desktop\k_1.png"/>
          <p:cNvPicPr>
            <a:picLocks noGrp="1" noChangeAspect="1" noChangeArrowheads="1"/>
          </p:cNvPicPr>
          <p:nvPr>
            <p:ph idx="1"/>
          </p:nvPr>
        </p:nvPicPr>
        <p:blipFill>
          <a:blip r:embed="rId3"/>
          <a:srcRect/>
          <a:stretch>
            <a:fillRect/>
          </a:stretch>
        </p:blipFill>
        <p:spPr bwMode="auto">
          <a:xfrm>
            <a:off x="1872149" y="1600200"/>
            <a:ext cx="5399701" cy="45259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94211" name="Picture 3" descr="C:\Users\iac office3\Desktop\k_1.png"/>
          <p:cNvPicPr>
            <a:picLocks noGrp="1" noChangeAspect="1" noChangeArrowheads="1"/>
          </p:cNvPicPr>
          <p:nvPr>
            <p:ph idx="1"/>
          </p:nvPr>
        </p:nvPicPr>
        <p:blipFill>
          <a:blip r:embed="rId3"/>
          <a:stretch>
            <a:fillRect/>
          </a:stretch>
        </p:blipFill>
        <p:spPr bwMode="auto">
          <a:xfrm>
            <a:off x="1872149" y="1600200"/>
            <a:ext cx="5399701" cy="452596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94211" name="Picture 3" descr="C:\Users\iac office3\Desktop\k_1.png"/>
          <p:cNvPicPr>
            <a:picLocks noGrp="1" noChangeAspect="1" noChangeArrowheads="1"/>
          </p:cNvPicPr>
          <p:nvPr>
            <p:ph idx="1"/>
          </p:nvPr>
        </p:nvPicPr>
        <p:blipFill>
          <a:blip r:embed="rId3"/>
          <a:stretch>
            <a:fillRect/>
          </a:stretch>
        </p:blipFill>
        <p:spPr bwMode="auto">
          <a:xfrm>
            <a:off x="1872150" y="1600200"/>
            <a:ext cx="5399699" cy="452596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Fractional Knapsack Problem</a:t>
            </a:r>
            <a:endParaRPr lang="en-US" dirty="0"/>
          </a:p>
        </p:txBody>
      </p:sp>
      <p:sp>
        <p:nvSpPr>
          <p:cNvPr id="3" name="Content Placeholder 2"/>
          <p:cNvSpPr>
            <a:spLocks noGrp="1"/>
          </p:cNvSpPr>
          <p:nvPr>
            <p:ph idx="1"/>
          </p:nvPr>
        </p:nvSpPr>
        <p:spPr/>
        <p:txBody>
          <a:bodyPr>
            <a:normAutofit/>
          </a:bodyPr>
          <a:lstStyle/>
          <a:p>
            <a:pPr>
              <a:buNone/>
            </a:pPr>
            <a:r>
              <a:rPr lang="en-US" dirty="0" smtClean="0"/>
              <a:t>Fractional knapsack- Given a set of items with profits and weights (</a:t>
            </a:r>
            <a:r>
              <a:rPr lang="en-US" dirty="0" err="1" smtClean="0"/>
              <a:t>p</a:t>
            </a:r>
            <a:r>
              <a:rPr lang="en-US" baseline="-25000" dirty="0" err="1" smtClean="0"/>
              <a:t>i</a:t>
            </a:r>
            <a:r>
              <a:rPr lang="en-US" dirty="0" err="1" smtClean="0"/>
              <a:t>,w</a:t>
            </a:r>
            <a:r>
              <a:rPr lang="en-US" baseline="-25000" dirty="0" err="1" smtClean="0"/>
              <a:t>i</a:t>
            </a:r>
            <a:r>
              <a:rPr lang="en-US" dirty="0" smtClean="0"/>
              <a:t>),</a:t>
            </a:r>
            <a:r>
              <a:rPr lang="en-US" dirty="0" err="1" smtClean="0"/>
              <a:t>i</a:t>
            </a:r>
            <a:r>
              <a:rPr lang="en-US" dirty="0" smtClean="0"/>
              <a:t>=1,…, n, and a weight bound W what are the items to be selected to maximize profit? An item can be chosen fractionally as well, like amount of food and so 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94211" name="Picture 3" descr="C:\Users\iac office3\Desktop\k_1.png"/>
          <p:cNvPicPr>
            <a:picLocks noGrp="1" noChangeAspect="1" noChangeArrowheads="1"/>
          </p:cNvPicPr>
          <p:nvPr>
            <p:ph idx="1"/>
          </p:nvPr>
        </p:nvPicPr>
        <p:blipFill>
          <a:blip r:embed="rId3"/>
          <a:stretch>
            <a:fillRect/>
          </a:stretch>
        </p:blipFill>
        <p:spPr bwMode="auto">
          <a:xfrm>
            <a:off x="1872150" y="1600200"/>
            <a:ext cx="5399699" cy="452596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94211" name="Picture 3" descr="C:\Users\iac office3\Desktop\k_1.png"/>
          <p:cNvPicPr>
            <a:picLocks noGrp="1" noChangeAspect="1" noChangeArrowheads="1"/>
          </p:cNvPicPr>
          <p:nvPr>
            <p:ph idx="1"/>
          </p:nvPr>
        </p:nvPicPr>
        <p:blipFill>
          <a:blip r:embed="rId3"/>
          <a:stretch>
            <a:fillRect/>
          </a:stretch>
        </p:blipFill>
        <p:spPr bwMode="auto">
          <a:xfrm>
            <a:off x="1872150" y="1600200"/>
            <a:ext cx="5399698" cy="4525961"/>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94211" name="Picture 3" descr="C:\Users\iac office3\Desktop\k_1.png"/>
          <p:cNvPicPr>
            <a:picLocks noGrp="1" noChangeAspect="1" noChangeArrowheads="1"/>
          </p:cNvPicPr>
          <p:nvPr>
            <p:ph idx="1"/>
          </p:nvPr>
        </p:nvPicPr>
        <p:blipFill>
          <a:blip r:embed="rId3"/>
          <a:stretch>
            <a:fillRect/>
          </a:stretch>
        </p:blipFill>
        <p:spPr bwMode="auto">
          <a:xfrm>
            <a:off x="1877975" y="1600200"/>
            <a:ext cx="5388048" cy="4525961"/>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Time complexity</a:t>
            </a:r>
          </a:p>
          <a:p>
            <a:r>
              <a:rPr lang="en-US" dirty="0" smtClean="0"/>
              <a:t>Minimum edge weight data structure Time complexity (total) </a:t>
            </a:r>
            <a:r>
              <a:rPr lang="en-US" dirty="0" smtClean="0">
                <a:hlinkClick r:id="rId3" tooltip="Adjacency matrix"/>
              </a:rPr>
              <a:t>adjacency matrix</a:t>
            </a:r>
            <a:r>
              <a:rPr lang="en-US" dirty="0" smtClean="0"/>
              <a:t>, searching O(V</a:t>
            </a:r>
            <a:r>
              <a:rPr lang="en-US" baseline="30000" dirty="0" smtClean="0"/>
              <a:t>2</a:t>
            </a:r>
            <a:r>
              <a:rPr lang="en-US" dirty="0" smtClean="0"/>
              <a:t>) </a:t>
            </a:r>
            <a:r>
              <a:rPr lang="en-US" dirty="0" smtClean="0">
                <a:hlinkClick r:id="rId4" tooltip="Binary &#10;heap"/>
              </a:rPr>
              <a:t>binary heap</a:t>
            </a:r>
            <a:r>
              <a:rPr lang="en-US" dirty="0" smtClean="0"/>
              <a:t> and </a:t>
            </a:r>
            <a:r>
              <a:rPr lang="en-US" dirty="0" smtClean="0">
                <a:hlinkClick r:id="rId5" tooltip="Adjacency &#10;list"/>
              </a:rPr>
              <a:t>adjacency list</a:t>
            </a:r>
            <a:r>
              <a:rPr lang="en-US" dirty="0" smtClean="0"/>
              <a:t> O((V + E) log V) = O(E log V) </a:t>
            </a:r>
            <a:r>
              <a:rPr lang="en-US" dirty="0" smtClean="0">
                <a:hlinkClick r:id="rId6" tooltip="Fibonacci heap"/>
              </a:rPr>
              <a:t>Fibonacci heap</a:t>
            </a:r>
            <a:r>
              <a:rPr lang="en-US" dirty="0" smtClean="0"/>
              <a:t> and </a:t>
            </a:r>
            <a:r>
              <a:rPr lang="en-US" dirty="0" smtClean="0">
                <a:hlinkClick r:id="rId5" tooltip="Adjacency &#10;list"/>
              </a:rPr>
              <a:t>adjacency list</a:t>
            </a:r>
            <a:r>
              <a:rPr lang="en-US" dirty="0" smtClean="0"/>
              <a:t> O(E + V log V) A simple implementation using an </a:t>
            </a:r>
            <a:r>
              <a:rPr lang="en-US" dirty="0" smtClean="0">
                <a:hlinkClick r:id="rId3" tooltip="Adjacency &#10;matrix"/>
              </a:rPr>
              <a:t>adjacency matrix</a:t>
            </a:r>
            <a:r>
              <a:rPr lang="en-US" dirty="0" smtClean="0"/>
              <a:t> graph representation and searching an array of weights to find the minimum weight edge to add requires </a:t>
            </a:r>
            <a:r>
              <a:rPr lang="en-US" dirty="0" smtClean="0">
                <a:hlinkClick r:id="rId7" tooltip="Big-O &#10;notation"/>
              </a:rPr>
              <a:t>O</a:t>
            </a:r>
            <a:r>
              <a:rPr lang="en-US" dirty="0" smtClean="0"/>
              <a:t>(</a:t>
            </a:r>
            <a:r>
              <a:rPr lang="en-US" i="1" dirty="0" smtClean="0"/>
              <a:t>V</a:t>
            </a:r>
            <a:r>
              <a:rPr lang="en-US" baseline="30000" dirty="0" smtClean="0"/>
              <a:t>2</a:t>
            </a:r>
            <a:r>
              <a:rPr lang="en-US" dirty="0" smtClean="0"/>
              <a:t>) running time. Using a simple </a:t>
            </a:r>
            <a:r>
              <a:rPr lang="en-US" dirty="0" smtClean="0">
                <a:hlinkClick r:id="rId4" tooltip="Binary heap"/>
              </a:rPr>
              <a:t>binary heap</a:t>
            </a:r>
            <a:r>
              <a:rPr lang="en-US" dirty="0" smtClean="0"/>
              <a:t> data structure and an </a:t>
            </a:r>
            <a:r>
              <a:rPr lang="en-US" dirty="0" smtClean="0">
                <a:hlinkClick r:id="rId5" tooltip="Adjacency &#10;list"/>
              </a:rPr>
              <a:t>adjacency list</a:t>
            </a:r>
            <a:r>
              <a:rPr lang="en-US" dirty="0" smtClean="0"/>
              <a:t> representation, Prim's algorithm can be shown to run in time </a:t>
            </a:r>
            <a:r>
              <a:rPr lang="en-US" dirty="0" smtClean="0">
                <a:hlinkClick r:id="rId7" tooltip="Big-O notation"/>
              </a:rPr>
              <a:t>O</a:t>
            </a:r>
            <a:r>
              <a:rPr lang="en-US" dirty="0" smtClean="0"/>
              <a:t>(</a:t>
            </a:r>
            <a:r>
              <a:rPr lang="en-US" i="1" dirty="0" smtClean="0"/>
              <a:t>E</a:t>
            </a:r>
            <a:r>
              <a:rPr lang="en-US" dirty="0" smtClean="0"/>
              <a:t> log </a:t>
            </a:r>
            <a:r>
              <a:rPr lang="en-US" i="1" dirty="0" smtClean="0"/>
              <a:t>V</a:t>
            </a:r>
            <a:r>
              <a:rPr lang="en-US" dirty="0" smtClean="0"/>
              <a:t>) where E is the number of edges and V is the number of vertices. Using a more sophisticated </a:t>
            </a:r>
            <a:r>
              <a:rPr lang="en-US" dirty="0" smtClean="0">
                <a:hlinkClick r:id="rId6" tooltip="Fibonacci heap"/>
              </a:rPr>
              <a:t>Fibonacci heap</a:t>
            </a:r>
            <a:r>
              <a:rPr lang="en-US" dirty="0" smtClean="0"/>
              <a:t>, this can be brought down to O(</a:t>
            </a:r>
            <a:r>
              <a:rPr lang="en-US" i="1" dirty="0" smtClean="0"/>
              <a:t>E</a:t>
            </a:r>
            <a:r>
              <a:rPr lang="en-US" dirty="0" smtClean="0"/>
              <a:t> + </a:t>
            </a:r>
            <a:r>
              <a:rPr lang="en-US" i="1" dirty="0" smtClean="0"/>
              <a:t>V</a:t>
            </a:r>
            <a:r>
              <a:rPr lang="en-US" dirty="0" smtClean="0"/>
              <a:t> log </a:t>
            </a:r>
            <a:r>
              <a:rPr lang="en-US" i="1" dirty="0" smtClean="0"/>
              <a:t>V</a:t>
            </a:r>
            <a:r>
              <a:rPr lang="en-US" dirty="0" smtClean="0"/>
              <a:t>), which is </a:t>
            </a:r>
            <a:r>
              <a:rPr lang="en-US" dirty="0" smtClean="0">
                <a:hlinkClick r:id="rId8" tooltip="Asymptotic computational complexity"/>
              </a:rPr>
              <a:t>asymptotically faster</a:t>
            </a:r>
            <a:r>
              <a:rPr lang="en-US" dirty="0" smtClean="0"/>
              <a:t> when the graph is </a:t>
            </a:r>
            <a:r>
              <a:rPr lang="en-US" dirty="0" smtClean="0">
                <a:hlinkClick r:id="rId9" tooltip="Dense graph"/>
              </a:rPr>
              <a:t>dense</a:t>
            </a:r>
            <a:r>
              <a:rPr lang="en-US" dirty="0" smtClean="0"/>
              <a:t> enough that </a:t>
            </a:r>
            <a:r>
              <a:rPr lang="en-US" i="1" dirty="0" smtClean="0"/>
              <a:t>E</a:t>
            </a:r>
            <a:r>
              <a:rPr lang="en-US" dirty="0" smtClean="0"/>
              <a:t> is Ω(</a:t>
            </a:r>
            <a:r>
              <a:rPr lang="en-US" i="1" dirty="0" smtClean="0"/>
              <a:t>V</a:t>
            </a:r>
            <a:r>
              <a:rPr lang="en-US" dirty="0" smtClean="0"/>
              <a:t>).</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Time complexity</a:t>
            </a:r>
          </a:p>
          <a:p>
            <a:pPr>
              <a:buNone/>
            </a:pPr>
            <a:r>
              <a:rPr lang="en-US" dirty="0" smtClean="0"/>
              <a:t>Minimum edge weight data structure Time complexity (total) </a:t>
            </a:r>
            <a:r>
              <a:rPr lang="en-US" dirty="0" smtClean="0">
                <a:hlinkClick r:id="rId3" tooltip="Adjacency matrix"/>
              </a:rPr>
              <a:t>adjacency matrix</a:t>
            </a:r>
            <a:r>
              <a:rPr lang="en-US" dirty="0" smtClean="0"/>
              <a:t>, searching O(V</a:t>
            </a:r>
            <a:r>
              <a:rPr lang="en-US" baseline="30000" dirty="0" smtClean="0"/>
              <a:t>2</a:t>
            </a:r>
            <a:r>
              <a:rPr lang="en-US" dirty="0" smtClean="0"/>
              <a:t>) </a:t>
            </a:r>
            <a:r>
              <a:rPr lang="en-US" dirty="0" smtClean="0">
                <a:hlinkClick r:id="rId4" tooltip="Binary &#10;heap"/>
              </a:rPr>
              <a:t>binary heap</a:t>
            </a:r>
            <a:r>
              <a:rPr lang="en-US" dirty="0" smtClean="0"/>
              <a:t> and </a:t>
            </a:r>
            <a:r>
              <a:rPr lang="en-US" dirty="0" smtClean="0">
                <a:hlinkClick r:id="rId5" tooltip="Adjacency &#10;list"/>
              </a:rPr>
              <a:t>adjacency list</a:t>
            </a:r>
            <a:r>
              <a:rPr lang="en-US" dirty="0" smtClean="0"/>
              <a:t> O((V + E) log V) = O(E log V) </a:t>
            </a:r>
            <a:r>
              <a:rPr lang="en-US" dirty="0" smtClean="0">
                <a:hlinkClick r:id="rId6" tooltip="Fibonacci heap"/>
              </a:rPr>
              <a:t>Fibonacci heap</a:t>
            </a:r>
            <a:r>
              <a:rPr lang="en-US" dirty="0" smtClean="0"/>
              <a:t> and </a:t>
            </a:r>
            <a:r>
              <a:rPr lang="en-US" dirty="0" smtClean="0">
                <a:hlinkClick r:id="rId5" tooltip="Adjacency &#10;list"/>
              </a:rPr>
              <a:t>adjacency list</a:t>
            </a:r>
            <a:r>
              <a:rPr lang="en-US" dirty="0" smtClean="0"/>
              <a:t> O(E + V log V) A simple implementation using an </a:t>
            </a:r>
            <a:r>
              <a:rPr lang="en-US" dirty="0" smtClean="0">
                <a:hlinkClick r:id="rId3" tooltip="Adjacency &#10;matrix"/>
              </a:rPr>
              <a:t>adjacency matrix</a:t>
            </a:r>
            <a:r>
              <a:rPr lang="en-US" dirty="0" smtClean="0"/>
              <a:t> graph representation and searching an array of weights to find the minimum weight edge to add requires </a:t>
            </a:r>
            <a:r>
              <a:rPr lang="en-US" dirty="0" smtClean="0">
                <a:hlinkClick r:id="rId7" tooltip="Big-O &#10;notation"/>
              </a:rPr>
              <a:t>O</a:t>
            </a:r>
            <a:r>
              <a:rPr lang="en-US" dirty="0" smtClean="0"/>
              <a:t>(</a:t>
            </a:r>
            <a:r>
              <a:rPr lang="en-US" i="1" dirty="0" smtClean="0"/>
              <a:t>V</a:t>
            </a:r>
            <a:r>
              <a:rPr lang="en-US" baseline="30000" dirty="0" smtClean="0"/>
              <a:t>2</a:t>
            </a:r>
            <a:r>
              <a:rPr lang="en-US" dirty="0" smtClean="0"/>
              <a:t>) running time. </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lstStyle/>
          <a:p>
            <a:r>
              <a:rPr lang="en-US" dirty="0" smtClean="0"/>
              <a:t>Using a simple </a:t>
            </a:r>
            <a:r>
              <a:rPr lang="en-US" dirty="0" smtClean="0">
                <a:hlinkClick r:id="rId2" tooltip="Binary heap"/>
              </a:rPr>
              <a:t>binary heap</a:t>
            </a:r>
            <a:r>
              <a:rPr lang="en-US" dirty="0" smtClean="0"/>
              <a:t> data structure and an </a:t>
            </a:r>
            <a:r>
              <a:rPr lang="en-US" dirty="0" smtClean="0">
                <a:hlinkClick r:id="rId3" tooltip="Adjacency &#10;list"/>
              </a:rPr>
              <a:t>adjacency list</a:t>
            </a:r>
            <a:r>
              <a:rPr lang="en-US" dirty="0" smtClean="0"/>
              <a:t> representation, Prim's algorithm can be shown to run in time </a:t>
            </a:r>
            <a:r>
              <a:rPr lang="en-US" dirty="0" smtClean="0">
                <a:hlinkClick r:id="rId4" tooltip="Big-O notation"/>
              </a:rPr>
              <a:t>O</a:t>
            </a:r>
            <a:r>
              <a:rPr lang="en-US" dirty="0" smtClean="0"/>
              <a:t>(</a:t>
            </a:r>
            <a:r>
              <a:rPr lang="en-US" i="1" dirty="0" smtClean="0"/>
              <a:t>E</a:t>
            </a:r>
            <a:r>
              <a:rPr lang="en-US" dirty="0" smtClean="0"/>
              <a:t> log </a:t>
            </a:r>
            <a:r>
              <a:rPr lang="en-US" i="1" dirty="0" smtClean="0"/>
              <a:t>V</a:t>
            </a:r>
            <a:r>
              <a:rPr lang="en-US" dirty="0" smtClean="0"/>
              <a:t>) where E is the number of edges and V is the number of vertices. Using a more sophisticated </a:t>
            </a:r>
            <a:r>
              <a:rPr lang="en-US" dirty="0" smtClean="0">
                <a:hlinkClick r:id="rId5" tooltip="Fibonacci heap"/>
              </a:rPr>
              <a:t>Fibonacci heap</a:t>
            </a:r>
            <a:r>
              <a:rPr lang="en-US" dirty="0" smtClean="0"/>
              <a:t>, this can be brought down to O(</a:t>
            </a:r>
            <a:r>
              <a:rPr lang="en-US" i="1" dirty="0" smtClean="0"/>
              <a:t>E</a:t>
            </a:r>
            <a:r>
              <a:rPr lang="en-US" dirty="0" smtClean="0"/>
              <a:t> + </a:t>
            </a:r>
            <a:r>
              <a:rPr lang="en-US" i="1" dirty="0" smtClean="0"/>
              <a:t>V</a:t>
            </a:r>
            <a:r>
              <a:rPr lang="en-US" dirty="0" smtClean="0"/>
              <a:t> log </a:t>
            </a:r>
            <a:r>
              <a:rPr lang="en-US" i="1" dirty="0" smtClean="0"/>
              <a:t>V</a:t>
            </a:r>
            <a:r>
              <a:rPr lang="en-US" dirty="0" smtClean="0"/>
              <a:t>), which is </a:t>
            </a:r>
            <a:r>
              <a:rPr lang="en-US" dirty="0" smtClean="0">
                <a:hlinkClick r:id="rId6" tooltip="Asymptotic computational complexity"/>
              </a:rPr>
              <a:t>asymptotically faster</a:t>
            </a:r>
            <a:r>
              <a:rPr lang="en-US" dirty="0" smtClean="0"/>
              <a:t> when the graph is </a:t>
            </a:r>
            <a:r>
              <a:rPr lang="en-US" dirty="0" smtClean="0">
                <a:hlinkClick r:id="rId7" tooltip="Dense graph"/>
              </a:rPr>
              <a:t>dense</a:t>
            </a:r>
            <a:r>
              <a:rPr lang="en-US" dirty="0" smtClean="0"/>
              <a:t> enough that </a:t>
            </a:r>
            <a:r>
              <a:rPr lang="en-US" i="1" dirty="0" smtClean="0"/>
              <a:t>E</a:t>
            </a:r>
            <a:r>
              <a:rPr lang="en-US" dirty="0" smtClean="0"/>
              <a:t> is Ω(</a:t>
            </a:r>
            <a:r>
              <a:rPr lang="en-US" i="1" dirty="0" smtClean="0"/>
              <a:t>V</a:t>
            </a: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Proof of correctness</a:t>
            </a:r>
          </a:p>
          <a:p>
            <a:pPr>
              <a:buNone/>
            </a:pPr>
            <a:r>
              <a:rPr lang="en-US" dirty="0" smtClean="0"/>
              <a:t>The proof consists of two parts. First, it is proved that the algorithm produces a </a:t>
            </a:r>
            <a:r>
              <a:rPr lang="en-US" dirty="0" smtClean="0">
                <a:hlinkClick r:id="rId3" tooltip="Spanning tree"/>
              </a:rPr>
              <a:t>spanning tree</a:t>
            </a:r>
            <a:r>
              <a:rPr lang="en-US" dirty="0" smtClean="0"/>
              <a:t>. Second, it is proved that the constructed spanning tree is of minimal weight.</a:t>
            </a:r>
          </a:p>
          <a:p>
            <a:pPr>
              <a:buNone/>
            </a:pPr>
            <a:r>
              <a:rPr lang="en-US" b="1" dirty="0" smtClean="0">
                <a:hlinkClick r:id="rId3" tooltip="Spanning tree"/>
              </a:rPr>
              <a:t>Spanning Tree</a:t>
            </a:r>
            <a:endParaRPr lang="en-US" b="1" dirty="0" smtClean="0"/>
          </a:p>
          <a:p>
            <a:pPr>
              <a:buNone/>
            </a:pPr>
            <a:r>
              <a:rPr lang="en-US" dirty="0" smtClean="0"/>
              <a:t>Let be a connected, weighted graph and let be the </a:t>
            </a:r>
            <a:r>
              <a:rPr lang="en-US" dirty="0" err="1" smtClean="0"/>
              <a:t>subgraph</a:t>
            </a:r>
            <a:r>
              <a:rPr lang="en-US" dirty="0" smtClean="0"/>
              <a:t> of produced by the algorithm. cannot have a cycle, since the last edge added to that cycle would have been within one </a:t>
            </a:r>
            <a:r>
              <a:rPr lang="en-US" dirty="0" err="1" smtClean="0"/>
              <a:t>subtree</a:t>
            </a:r>
            <a:r>
              <a:rPr lang="en-US" dirty="0" smtClean="0"/>
              <a:t> and not between two different trees. cannot be disconnected, since the first encountered edge that joins two components of would have been added by the algorithm. Thus, is a spanning tree of .</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fontScale="92500"/>
          </a:bodyPr>
          <a:lstStyle/>
          <a:p>
            <a:pPr>
              <a:buNone/>
            </a:pPr>
            <a:r>
              <a:rPr lang="en-US" b="1" dirty="0" err="1" smtClean="0"/>
              <a:t>Minimality</a:t>
            </a:r>
            <a:endParaRPr lang="en-US" b="1" dirty="0" smtClean="0"/>
          </a:p>
          <a:p>
            <a:pPr>
              <a:buNone/>
            </a:pPr>
            <a:r>
              <a:rPr lang="en-US" dirty="0" smtClean="0"/>
              <a:t>We show that the following proposition </a:t>
            </a:r>
            <a:r>
              <a:rPr lang="en-US" b="1" i="1" dirty="0" smtClean="0"/>
              <a:t>P</a:t>
            </a:r>
            <a:r>
              <a:rPr lang="en-US" dirty="0" smtClean="0"/>
              <a:t> is true by </a:t>
            </a:r>
            <a:r>
              <a:rPr lang="en-US" dirty="0" smtClean="0">
                <a:hlinkClick r:id="rId2" tooltip="Mathematical induction"/>
              </a:rPr>
              <a:t>induction</a:t>
            </a:r>
            <a:r>
              <a:rPr lang="en-US" dirty="0" smtClean="0"/>
              <a:t>: If </a:t>
            </a:r>
            <a:r>
              <a:rPr lang="en-US" i="1" dirty="0" smtClean="0"/>
              <a:t>F</a:t>
            </a:r>
            <a:r>
              <a:rPr lang="en-US" dirty="0" smtClean="0"/>
              <a:t> is the set of edges chosen at any stage of the algorithm, then there is some minimum spanning tree that contains </a:t>
            </a:r>
            <a:r>
              <a:rPr lang="en-US" i="1" dirty="0" smtClean="0"/>
              <a:t>F</a:t>
            </a:r>
            <a:r>
              <a:rPr lang="en-US" dirty="0" smtClean="0"/>
              <a:t>.</a:t>
            </a:r>
          </a:p>
          <a:p>
            <a:pPr>
              <a:buNone/>
            </a:pPr>
            <a:r>
              <a:rPr lang="en-US" dirty="0" smtClean="0"/>
              <a:t>Clearly </a:t>
            </a:r>
            <a:r>
              <a:rPr lang="en-US" b="1" i="1" dirty="0" smtClean="0"/>
              <a:t>P</a:t>
            </a:r>
            <a:r>
              <a:rPr lang="en-US" dirty="0" smtClean="0"/>
              <a:t> is true at the beginning, when </a:t>
            </a:r>
            <a:r>
              <a:rPr lang="en-US" i="1" dirty="0" smtClean="0"/>
              <a:t>F</a:t>
            </a:r>
            <a:r>
              <a:rPr lang="en-US" dirty="0" smtClean="0"/>
              <a:t> is empty: any minimum spanning tree will do, and there exists one because a weighted connected graph always has a minimum spanning tree.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a:bodyPr>
          <a:lstStyle/>
          <a:p>
            <a:pPr>
              <a:buNone/>
            </a:pPr>
            <a:r>
              <a:rPr lang="en-US" dirty="0" smtClean="0"/>
              <a:t>Now assume </a:t>
            </a:r>
            <a:r>
              <a:rPr lang="en-US" b="1" i="1" dirty="0" smtClean="0"/>
              <a:t>P</a:t>
            </a:r>
            <a:r>
              <a:rPr lang="en-US" dirty="0" smtClean="0"/>
              <a:t> is true for some non-final edge set </a:t>
            </a:r>
            <a:r>
              <a:rPr lang="en-US" i="1" dirty="0" smtClean="0"/>
              <a:t>F</a:t>
            </a:r>
            <a:r>
              <a:rPr lang="en-US" dirty="0" smtClean="0"/>
              <a:t> and let </a:t>
            </a:r>
            <a:r>
              <a:rPr lang="en-US" i="1" dirty="0" smtClean="0"/>
              <a:t>T</a:t>
            </a:r>
            <a:r>
              <a:rPr lang="en-US" dirty="0" smtClean="0"/>
              <a:t> be a minimum spanning tree that contains </a:t>
            </a:r>
            <a:r>
              <a:rPr lang="en-US" i="1" dirty="0" smtClean="0"/>
              <a:t>F</a:t>
            </a:r>
            <a:r>
              <a:rPr lang="en-US" dirty="0" smtClean="0"/>
              <a:t>. If the next chosen edge </a:t>
            </a:r>
            <a:r>
              <a:rPr lang="en-US" i="1" dirty="0" smtClean="0"/>
              <a:t>e</a:t>
            </a:r>
            <a:r>
              <a:rPr lang="en-US" dirty="0" smtClean="0"/>
              <a:t> is also in </a:t>
            </a:r>
            <a:r>
              <a:rPr lang="en-US" i="1" dirty="0" smtClean="0"/>
              <a:t>T</a:t>
            </a:r>
            <a:r>
              <a:rPr lang="en-US" dirty="0" smtClean="0"/>
              <a:t>, then </a:t>
            </a:r>
            <a:r>
              <a:rPr lang="en-US" b="1" i="1" dirty="0" smtClean="0"/>
              <a:t>P</a:t>
            </a:r>
            <a:r>
              <a:rPr lang="en-US" dirty="0" smtClean="0"/>
              <a:t> is true for </a:t>
            </a:r>
            <a:r>
              <a:rPr lang="en-US" i="1" dirty="0" smtClean="0"/>
              <a:t>F</a:t>
            </a:r>
            <a:r>
              <a:rPr lang="en-US" dirty="0" smtClean="0"/>
              <a:t> + </a:t>
            </a:r>
            <a:r>
              <a:rPr lang="en-US" i="1" dirty="0" smtClean="0"/>
              <a:t>e</a:t>
            </a:r>
            <a:r>
              <a:rPr lang="en-US" dirty="0" smtClean="0"/>
              <a:t>. Otherwise, </a:t>
            </a:r>
            <a:r>
              <a:rPr lang="en-US" i="1" dirty="0" smtClean="0"/>
              <a:t>T</a:t>
            </a:r>
            <a:r>
              <a:rPr lang="en-US" dirty="0" smtClean="0"/>
              <a:t> + </a:t>
            </a:r>
            <a:r>
              <a:rPr lang="en-US" i="1" dirty="0" smtClean="0"/>
              <a:t>e</a:t>
            </a:r>
            <a:r>
              <a:rPr lang="en-US" dirty="0" smtClean="0"/>
              <a:t> has a cycle </a:t>
            </a:r>
            <a:r>
              <a:rPr lang="en-US" i="1" dirty="0" smtClean="0"/>
              <a:t>C</a:t>
            </a:r>
            <a:r>
              <a:rPr lang="en-US" dirty="0" smtClean="0"/>
              <a:t> and there is another edge </a:t>
            </a:r>
            <a:r>
              <a:rPr lang="en-US" i="1" dirty="0" smtClean="0"/>
              <a:t>f</a:t>
            </a:r>
            <a:r>
              <a:rPr lang="en-US" dirty="0" smtClean="0"/>
              <a:t> that is in </a:t>
            </a:r>
            <a:r>
              <a:rPr lang="en-US" i="1" dirty="0" smtClean="0"/>
              <a:t>C</a:t>
            </a:r>
            <a:r>
              <a:rPr lang="en-US" dirty="0" smtClean="0"/>
              <a:t> but not </a:t>
            </a:r>
            <a:r>
              <a:rPr lang="en-US" i="1" dirty="0" smtClean="0"/>
              <a:t>F</a:t>
            </a:r>
            <a:r>
              <a:rPr lang="en-US" dirty="0" smtClean="0"/>
              <a:t>. (If there were no such edge </a:t>
            </a:r>
            <a:r>
              <a:rPr lang="en-US" i="1" dirty="0" smtClean="0"/>
              <a:t>f</a:t>
            </a:r>
            <a:r>
              <a:rPr lang="en-US" dirty="0" smtClean="0"/>
              <a:t>, then </a:t>
            </a:r>
            <a:r>
              <a:rPr lang="en-US" i="1" dirty="0" smtClean="0"/>
              <a:t>e</a:t>
            </a:r>
            <a:r>
              <a:rPr lang="en-US" dirty="0" smtClean="0"/>
              <a:t> could not have been added to </a:t>
            </a:r>
            <a:r>
              <a:rPr lang="en-US" i="1" dirty="0" smtClean="0"/>
              <a:t>F</a:t>
            </a:r>
            <a:r>
              <a:rPr lang="en-US" dirty="0" smtClean="0"/>
              <a:t>, since doing so would have created the cycle </a:t>
            </a:r>
            <a:r>
              <a:rPr lang="en-US" i="1" dirty="0" smtClean="0"/>
              <a:t>C</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Then </a:t>
            </a:r>
            <a:r>
              <a:rPr lang="en-US" i="1" dirty="0" smtClean="0"/>
              <a:t>T</a:t>
            </a:r>
            <a:r>
              <a:rPr lang="en-US" dirty="0" smtClean="0"/>
              <a:t> − </a:t>
            </a:r>
            <a:r>
              <a:rPr lang="en-US" i="1" dirty="0" smtClean="0"/>
              <a:t>f</a:t>
            </a:r>
            <a:r>
              <a:rPr lang="en-US" dirty="0" smtClean="0"/>
              <a:t> + </a:t>
            </a:r>
            <a:r>
              <a:rPr lang="en-US" i="1" dirty="0" smtClean="0"/>
              <a:t>e</a:t>
            </a:r>
            <a:r>
              <a:rPr lang="en-US" dirty="0" smtClean="0"/>
              <a:t> is a tree, and it has the same weight as </a:t>
            </a:r>
            <a:r>
              <a:rPr lang="en-US" i="1" dirty="0" smtClean="0"/>
              <a:t>T</a:t>
            </a:r>
            <a:r>
              <a:rPr lang="en-US" dirty="0" smtClean="0"/>
              <a:t>, since </a:t>
            </a:r>
            <a:r>
              <a:rPr lang="en-US" i="1" dirty="0" smtClean="0"/>
              <a:t>T</a:t>
            </a:r>
            <a:r>
              <a:rPr lang="en-US" dirty="0" smtClean="0"/>
              <a:t> has minimum weight and the weight of </a:t>
            </a:r>
            <a:r>
              <a:rPr lang="en-US" i="1" dirty="0" smtClean="0"/>
              <a:t>f</a:t>
            </a:r>
            <a:r>
              <a:rPr lang="en-US" dirty="0" smtClean="0"/>
              <a:t> cannot be less than the weight of </a:t>
            </a:r>
            <a:r>
              <a:rPr lang="en-US" i="1" dirty="0" smtClean="0"/>
              <a:t>e</a:t>
            </a:r>
            <a:r>
              <a:rPr lang="en-US" dirty="0" smtClean="0"/>
              <a:t>, otherwise the algorithm would have chosen </a:t>
            </a:r>
            <a:r>
              <a:rPr lang="en-US" i="1" dirty="0" smtClean="0"/>
              <a:t>f</a:t>
            </a:r>
            <a:r>
              <a:rPr lang="en-US" dirty="0" smtClean="0"/>
              <a:t> instead of </a:t>
            </a:r>
            <a:r>
              <a:rPr lang="en-US" i="1" dirty="0" smtClean="0"/>
              <a:t>e</a:t>
            </a:r>
            <a:r>
              <a:rPr lang="en-US" dirty="0" smtClean="0"/>
              <a:t>. So </a:t>
            </a:r>
            <a:r>
              <a:rPr lang="en-US" i="1" dirty="0" smtClean="0"/>
              <a:t>T</a:t>
            </a:r>
            <a:r>
              <a:rPr lang="en-US" dirty="0" smtClean="0"/>
              <a:t> − </a:t>
            </a:r>
            <a:r>
              <a:rPr lang="en-US" i="1" dirty="0" smtClean="0"/>
              <a:t>f</a:t>
            </a:r>
            <a:r>
              <a:rPr lang="en-US" dirty="0" smtClean="0"/>
              <a:t> + </a:t>
            </a:r>
            <a:r>
              <a:rPr lang="en-US" i="1" dirty="0" smtClean="0"/>
              <a:t>e</a:t>
            </a:r>
            <a:r>
              <a:rPr lang="en-US" dirty="0" smtClean="0"/>
              <a:t> is a minimum spanning tree containing </a:t>
            </a:r>
            <a:r>
              <a:rPr lang="en-US" i="1" dirty="0" smtClean="0"/>
              <a:t>F</a:t>
            </a:r>
            <a:r>
              <a:rPr lang="en-US" dirty="0" smtClean="0"/>
              <a:t> + </a:t>
            </a:r>
            <a:r>
              <a:rPr lang="en-US" i="1" dirty="0" smtClean="0"/>
              <a:t>e</a:t>
            </a:r>
            <a:r>
              <a:rPr lang="en-US" dirty="0" smtClean="0"/>
              <a:t> and again </a:t>
            </a:r>
            <a:r>
              <a:rPr lang="en-US" b="1" i="1" dirty="0" smtClean="0"/>
              <a:t>P</a:t>
            </a:r>
            <a:r>
              <a:rPr lang="en-US" dirty="0" smtClean="0"/>
              <a:t> holds.</a:t>
            </a:r>
          </a:p>
          <a:p>
            <a:pPr>
              <a:buNone/>
            </a:pPr>
            <a:r>
              <a:rPr lang="en-US" dirty="0" smtClean="0"/>
              <a:t>Therefore, by the principle of induction, </a:t>
            </a:r>
            <a:r>
              <a:rPr lang="en-US" b="1" i="1" dirty="0" smtClean="0"/>
              <a:t>P</a:t>
            </a:r>
            <a:r>
              <a:rPr lang="en-US" dirty="0" smtClean="0"/>
              <a:t> holds when </a:t>
            </a:r>
            <a:r>
              <a:rPr lang="en-US" i="1" dirty="0" smtClean="0"/>
              <a:t>F</a:t>
            </a:r>
            <a:r>
              <a:rPr lang="en-US" dirty="0" smtClean="0"/>
              <a:t> has become a spanning tree, which is only possible if </a:t>
            </a:r>
            <a:r>
              <a:rPr lang="en-US" i="1" dirty="0" smtClean="0"/>
              <a:t>F</a:t>
            </a:r>
            <a:r>
              <a:rPr lang="en-US" dirty="0" smtClean="0"/>
              <a:t> is a minimum spanning tree itself.</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Fractional Knapsack Problem</a:t>
            </a:r>
            <a:endParaRPr lang="en-US" dirty="0"/>
          </a:p>
        </p:txBody>
      </p:sp>
      <p:sp>
        <p:nvSpPr>
          <p:cNvPr id="3" name="Content Placeholder 2"/>
          <p:cNvSpPr>
            <a:spLocks noGrp="1"/>
          </p:cNvSpPr>
          <p:nvPr>
            <p:ph idx="1"/>
          </p:nvPr>
        </p:nvSpPr>
        <p:spPr/>
        <p:txBody>
          <a:bodyPr/>
          <a:lstStyle/>
          <a:p>
            <a:r>
              <a:rPr lang="en-US" dirty="0" smtClean="0"/>
              <a:t>Choosing large </a:t>
            </a:r>
            <a:r>
              <a:rPr lang="en-US" dirty="0" err="1" smtClean="0"/>
              <a:t>p</a:t>
            </a:r>
            <a:r>
              <a:rPr lang="en-US" baseline="-25000" dirty="0" err="1" smtClean="0"/>
              <a:t>i</a:t>
            </a:r>
            <a:r>
              <a:rPr lang="en-US" dirty="0" err="1" smtClean="0"/>
              <a:t>s</a:t>
            </a:r>
            <a:r>
              <a:rPr lang="en-US" dirty="0" smtClean="0"/>
              <a:t> will not do { counterexample (10,9), (8,3),(5,7),(1,1) W=10} since they may exhaust weight bound quickly, neither should choosing small </a:t>
            </a:r>
            <a:r>
              <a:rPr lang="en-US" dirty="0" err="1" smtClean="0"/>
              <a:t>w</a:t>
            </a:r>
            <a:r>
              <a:rPr lang="en-US" baseline="-25000" dirty="0" err="1" smtClean="0"/>
              <a:t>i</a:t>
            </a:r>
            <a:r>
              <a:rPr lang="en-US" dirty="0" err="1" smtClean="0"/>
              <a:t>s</a:t>
            </a:r>
            <a:r>
              <a:rPr lang="en-US" dirty="0" smtClean="0"/>
              <a:t> will do since corresponding profits may also be unnecessarily small. The winning criterion is choosing items based on large values of  p</a:t>
            </a:r>
            <a:r>
              <a:rPr lang="en-US" baseline="-25000" dirty="0" smtClean="0"/>
              <a:t>i</a:t>
            </a:r>
            <a:r>
              <a:rPr lang="en-US" dirty="0" smtClean="0"/>
              <a:t> / </a:t>
            </a:r>
            <a:r>
              <a:rPr lang="en-US" dirty="0" err="1" smtClean="0"/>
              <a:t>w</a:t>
            </a:r>
            <a:r>
              <a:rPr lang="en-US" baseline="-25000" dirty="0" err="1" smtClean="0"/>
              <a:t>i</a:t>
            </a:r>
            <a:r>
              <a:rPr lang="en-US" dirty="0" smtClean="0"/>
              <a:t>   </a:t>
            </a:r>
            <a:endParaRPr lang="en-US" baseline="-25000"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Given a digraph D = (V, A) and a root vertex r in V , an r -arborescence (or an arborescence with root r ) is a subset of arcs B in A such that for each vertex v in V \ {r}, there is a unique. In(v) is the set of edges incoming to v</a:t>
            </a:r>
          </a:p>
          <a:p>
            <a:pPr>
              <a:buNone/>
            </a:pPr>
            <a:r>
              <a:rPr lang="en-US" dirty="0" smtClean="0"/>
              <a:t>path from r to v in (V,B). There is an equivalent way to define </a:t>
            </a:r>
            <a:r>
              <a:rPr lang="en-US" dirty="0" err="1" smtClean="0"/>
              <a:t>arborescences</a:t>
            </a:r>
            <a:r>
              <a:rPr lang="en-US" dirty="0" smtClean="0"/>
              <a:t>:</a:t>
            </a:r>
          </a:p>
          <a:p>
            <a:pPr>
              <a:buNone/>
            </a:pPr>
            <a:r>
              <a:rPr lang="en-US" dirty="0" smtClean="0"/>
              <a:t>Lemma 1. The set B in A is an r -arborescence in a digraph D = (V, A) if and only if (V,B) has</a:t>
            </a:r>
          </a:p>
          <a:p>
            <a:pPr>
              <a:buNone/>
            </a:pPr>
            <a:r>
              <a:rPr lang="en-US" dirty="0" smtClean="0"/>
              <a:t>no cycles, and |B intersection in(v)| = 1 for each v in V \ {r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Lemma 2. A digraph D contains an r -arborescence if and only if each vertex in D is reachable from r.</a:t>
            </a:r>
          </a:p>
          <a:p>
            <a:pPr>
              <a:buNone/>
            </a:pPr>
            <a:r>
              <a:rPr lang="en-US" dirty="0" smtClean="0"/>
              <a:t>Proof. If each vertex in D is reachable from r , the breadth-first search (started at r ) will find an r -arborescence. The converse is trivial.</a:t>
            </a:r>
          </a:p>
          <a:p>
            <a:pPr>
              <a:buNone/>
            </a:pPr>
            <a:r>
              <a:rPr lang="en-US" dirty="0" smtClean="0"/>
              <a:t>We consider the following minimum cost r -arborescence problem:</a:t>
            </a:r>
          </a:p>
          <a:p>
            <a:pPr>
              <a:buNone/>
            </a:pPr>
            <a:r>
              <a:rPr lang="en-US" dirty="0" smtClean="0"/>
              <a:t>Given a digraph D = (V, A), a root vertex r </a:t>
            </a:r>
            <a:r>
              <a:rPr lang="el-GR" dirty="0" smtClean="0"/>
              <a:t>ε</a:t>
            </a:r>
            <a:r>
              <a:rPr lang="en-US" dirty="0" smtClean="0"/>
              <a:t> V , and a cost function c : f(A)→R, find an r -arborescence of minimum cost in 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normAutofit/>
          </a:bodyPr>
          <a:lstStyle/>
          <a:p>
            <a:pPr>
              <a:buNone/>
            </a:pPr>
            <a:r>
              <a:rPr lang="en-US" dirty="0" smtClean="0"/>
              <a:t>The relationship between </a:t>
            </a:r>
            <a:r>
              <a:rPr lang="en-US" dirty="0" err="1" smtClean="0"/>
              <a:t>arborescences</a:t>
            </a:r>
            <a:r>
              <a:rPr lang="en-US" dirty="0" smtClean="0"/>
              <a:t> and spanning trees might give an impression that the same techniques can be applied here, too. The following algorithm is a complete analogue of the Prim’s method for spanning trees: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lstStyle/>
          <a:p>
            <a:pPr>
              <a:buNone/>
            </a:pPr>
            <a:r>
              <a:rPr lang="en-US" dirty="0" smtClean="0"/>
              <a:t>(1) Set U := {r }, B :=</a:t>
            </a:r>
            <a:r>
              <a:rPr lang="el-GR" dirty="0" smtClean="0"/>
              <a:t>Φ</a:t>
            </a:r>
            <a:r>
              <a:rPr lang="en-US" dirty="0" smtClean="0"/>
              <a:t>;</a:t>
            </a:r>
          </a:p>
          <a:p>
            <a:pPr>
              <a:buNone/>
            </a:pPr>
            <a:r>
              <a:rPr lang="en-US" dirty="0" smtClean="0"/>
              <a:t>(2) While ≠ V ;</a:t>
            </a:r>
          </a:p>
          <a:p>
            <a:pPr>
              <a:buNone/>
            </a:pPr>
            <a:r>
              <a:rPr lang="en-US" dirty="0" smtClean="0"/>
              <a:t>(3) find a = (u, v) ∈ </a:t>
            </a:r>
            <a:r>
              <a:rPr lang="el-GR" dirty="0" smtClean="0"/>
              <a:t>δ</a:t>
            </a:r>
            <a:r>
              <a:rPr lang="en-US" baseline="30000" dirty="0" smtClean="0"/>
              <a:t>out</a:t>
            </a:r>
            <a:r>
              <a:rPr lang="en-US" dirty="0" smtClean="0"/>
              <a:t>(U) with c(a’) =min {c(a’) : a’ ∈ </a:t>
            </a:r>
            <a:r>
              <a:rPr lang="el-GR" dirty="0" smtClean="0"/>
              <a:t>δ</a:t>
            </a:r>
            <a:r>
              <a:rPr lang="en-US" baseline="30000" dirty="0" smtClean="0"/>
              <a:t>out</a:t>
            </a:r>
            <a:r>
              <a:rPr lang="en-US" dirty="0" smtClean="0"/>
              <a:t>(U) </a:t>
            </a:r>
          </a:p>
          <a:p>
            <a:pPr>
              <a:buNone/>
            </a:pPr>
            <a:r>
              <a:rPr lang="pl-PL" dirty="0" smtClean="0"/>
              <a:t>(4) setU :=U U{v}, B := B U {e};</a:t>
            </a:r>
          </a:p>
          <a:p>
            <a:pPr>
              <a:buNone/>
            </a:pPr>
            <a:r>
              <a:rPr lang="en-US" dirty="0" smtClean="0"/>
              <a:t>(5) output B.</a:t>
            </a:r>
          </a:p>
          <a:p>
            <a:pPr>
              <a:buNone/>
            </a:pPr>
            <a:r>
              <a:rPr lang="en-US" dirty="0" smtClean="0"/>
              <a:t>Unfortunately, this algorithm fails on a rather trivial digraph:</a:t>
            </a:r>
          </a:p>
          <a:p>
            <a:endParaRPr lang="en-US" dirty="0" smtClean="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a:buNone/>
            </a:pPr>
            <a:r>
              <a:rPr lang="en-US" dirty="0" smtClean="0"/>
              <a:t>c(</a:t>
            </a:r>
            <a:r>
              <a:rPr lang="en-US" dirty="0" err="1" smtClean="0"/>
              <a:t>r,v</a:t>
            </a:r>
            <a:r>
              <a:rPr lang="en-US" dirty="0" smtClean="0"/>
              <a:t>)=2, c(</a:t>
            </a:r>
            <a:r>
              <a:rPr lang="en-US" dirty="0" err="1" smtClean="0"/>
              <a:t>r,u</a:t>
            </a:r>
            <a:r>
              <a:rPr lang="en-US" dirty="0" smtClean="0"/>
              <a:t>)=3, c(</a:t>
            </a:r>
            <a:r>
              <a:rPr lang="en-US" dirty="0" err="1" smtClean="0"/>
              <a:t>u,v</a:t>
            </a:r>
            <a:r>
              <a:rPr lang="en-US" dirty="0" smtClean="0"/>
              <a:t>)=1</a:t>
            </a:r>
          </a:p>
          <a:p>
            <a:pPr>
              <a:buNone/>
            </a:pPr>
            <a:r>
              <a:rPr lang="en-US" dirty="0" smtClean="0"/>
              <a:t>Nonetheless, it is still possible to design a </a:t>
            </a:r>
          </a:p>
          <a:p>
            <a:pPr>
              <a:buNone/>
            </a:pPr>
            <a:r>
              <a:rPr lang="en-US" dirty="0" smtClean="0"/>
              <a:t>“greedy-type” algorithm to find a minimum </a:t>
            </a:r>
          </a:p>
          <a:p>
            <a:pPr>
              <a:buNone/>
            </a:pPr>
            <a:r>
              <a:rPr lang="en-US" dirty="0" smtClean="0"/>
              <a:t>cost r -arborescence. First, for each v ∈ V \ {r },</a:t>
            </a:r>
          </a:p>
          <a:p>
            <a:pPr>
              <a:buNone/>
            </a:pPr>
            <a:r>
              <a:rPr lang="en-US" dirty="0" smtClean="0"/>
              <a:t> select a cheapest arc a ∈ </a:t>
            </a:r>
            <a:r>
              <a:rPr lang="el-GR" dirty="0" smtClean="0"/>
              <a:t>δ</a:t>
            </a:r>
            <a:r>
              <a:rPr lang="en-US" baseline="30000" dirty="0" smtClean="0"/>
              <a:t>in</a:t>
            </a:r>
            <a:r>
              <a:rPr lang="en-US" dirty="0" smtClean="0"/>
              <a:t>(v)</a:t>
            </a:r>
          </a:p>
          <a:p>
            <a:pPr>
              <a:buNone/>
            </a:pPr>
            <a:r>
              <a:rPr lang="en-US" dirty="0" smtClean="0"/>
              <a:t>(with ties broken arbitrarily); let B</a:t>
            </a:r>
            <a:r>
              <a:rPr lang="en-US" baseline="30000" dirty="0" smtClean="0"/>
              <a:t>*</a:t>
            </a:r>
            <a:r>
              <a:rPr lang="en-US" dirty="0" smtClean="0"/>
              <a:t> be the set of </a:t>
            </a:r>
          </a:p>
          <a:p>
            <a:pPr>
              <a:buNone/>
            </a:pPr>
            <a:r>
              <a:rPr lang="en-US" dirty="0" smtClean="0"/>
              <a:t>those arcs.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lstStyle/>
          <a:p>
            <a:pPr>
              <a:buNone/>
            </a:pPr>
            <a:r>
              <a:rPr lang="en-US" dirty="0" smtClean="0"/>
              <a:t>Then B* is a cheapest set of arcs satisfying |</a:t>
            </a:r>
            <a:r>
              <a:rPr lang="el-GR" dirty="0" smtClean="0"/>
              <a:t>δ</a:t>
            </a:r>
            <a:r>
              <a:rPr lang="en-US" baseline="30000" dirty="0" smtClean="0"/>
              <a:t>in</a:t>
            </a:r>
            <a:r>
              <a:rPr lang="en-US" dirty="0" smtClean="0"/>
              <a:t>(v)∩B∗| = 1 for all v ∈ V \ {r }. In particular, c(B*)≤c(B)  for any r -arborescence B, since B must also have |</a:t>
            </a:r>
            <a:r>
              <a:rPr lang="el-GR" dirty="0" smtClean="0"/>
              <a:t>δ</a:t>
            </a:r>
            <a:r>
              <a:rPr lang="en-US" baseline="30000" dirty="0" smtClean="0"/>
              <a:t>in</a:t>
            </a:r>
            <a:r>
              <a:rPr lang="en-US" dirty="0" smtClean="0"/>
              <a:t>(v)∩B∗| = 1(see Lemma 1). Now, if (V,B*) does not contain a cycle, then B* is an r -arborescence itself (again, see Lemma 1), and hence a minimum cost r -arborescence. Some problems arise when B* does contain a cycle.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normAutofit/>
          </a:bodyPr>
          <a:lstStyle/>
          <a:p>
            <a:pPr>
              <a:buNone/>
            </a:pPr>
            <a:r>
              <a:rPr lang="el-GR" dirty="0" smtClean="0"/>
              <a:t>α(</a:t>
            </a:r>
            <a:r>
              <a:rPr lang="en-US" dirty="0" smtClean="0"/>
              <a:t>v) := min{c(a): a ∈ </a:t>
            </a:r>
            <a:r>
              <a:rPr lang="el-GR" dirty="0" smtClean="0"/>
              <a:t>δ</a:t>
            </a:r>
            <a:r>
              <a:rPr lang="en-US" baseline="30000" dirty="0" smtClean="0"/>
              <a:t>in</a:t>
            </a:r>
            <a:r>
              <a:rPr lang="en-US" dirty="0" smtClean="0"/>
              <a:t>(v)}. Following properties hold for new costs:</a:t>
            </a:r>
          </a:p>
          <a:p>
            <a:pPr>
              <a:buNone/>
            </a:pPr>
            <a:r>
              <a:rPr lang="en-US" dirty="0" smtClean="0"/>
              <a:t>(1)c’(a)≥0 for all a ∈A;</a:t>
            </a:r>
          </a:p>
          <a:p>
            <a:pPr>
              <a:buNone/>
            </a:pPr>
            <a:r>
              <a:rPr lang="en-US" dirty="0" smtClean="0"/>
              <a:t>(2) </a:t>
            </a:r>
            <a:r>
              <a:rPr lang="el-GR" dirty="0" smtClean="0"/>
              <a:t>α</a:t>
            </a:r>
            <a:r>
              <a:rPr lang="en-US" dirty="0" smtClean="0"/>
              <a:t>’(v) =min {c’(a) : a ∈ </a:t>
            </a:r>
            <a:r>
              <a:rPr lang="el-GR" dirty="0" smtClean="0"/>
              <a:t>δ</a:t>
            </a:r>
            <a:r>
              <a:rPr lang="en-US" baseline="30000" dirty="0" smtClean="0"/>
              <a:t>in</a:t>
            </a:r>
            <a:r>
              <a:rPr lang="en-US" dirty="0" smtClean="0"/>
              <a:t>(v) for all v ∈ V \ {r };</a:t>
            </a:r>
          </a:p>
          <a:p>
            <a:pPr>
              <a:buNone/>
            </a:pPr>
            <a:r>
              <a:rPr lang="en-US" dirty="0" smtClean="0"/>
              <a:t>(3)c’(a)=0 for all a ∈B*</a:t>
            </a:r>
          </a:p>
          <a:p>
            <a:pPr>
              <a:buNone/>
            </a:pPr>
            <a:r>
              <a:rPr lang="en-US" dirty="0" smtClean="0"/>
              <a:t>Following lemma asserts </a:t>
            </a:r>
            <a:r>
              <a:rPr lang="en-US" dirty="0" err="1" smtClean="0"/>
              <a:t>asserts</a:t>
            </a:r>
            <a:r>
              <a:rPr lang="en-US" dirty="0" smtClean="0"/>
              <a:t> equivalence of problems after redefinition of costs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lstStyle/>
          <a:p>
            <a:pPr>
              <a:buNone/>
            </a:pPr>
            <a:r>
              <a:rPr lang="en-US" dirty="0" smtClean="0"/>
              <a:t>Lemma 3. An r -arborescence in a digraph D has the minimum cost with respect to c if and</a:t>
            </a:r>
          </a:p>
          <a:p>
            <a:pPr>
              <a:buNone/>
            </a:pPr>
            <a:r>
              <a:rPr lang="en-US" dirty="0" smtClean="0"/>
              <a:t>only if it has the minimum cost with respect to c’</a:t>
            </a:r>
          </a:p>
          <a:p>
            <a:pPr>
              <a:buNone/>
            </a:pPr>
            <a:r>
              <a:rPr lang="en-US" dirty="0" smtClean="0"/>
              <a:t>Proof:  Let B be an r -arborescence in D. Then</a:t>
            </a:r>
          </a:p>
          <a:p>
            <a:pPr>
              <a:buNone/>
            </a:pPr>
            <a:endParaRPr lang="en-US" dirty="0"/>
          </a:p>
        </p:txBody>
      </p:sp>
      <p:graphicFrame>
        <p:nvGraphicFramePr>
          <p:cNvPr id="4" name="Object 3"/>
          <p:cNvGraphicFramePr>
            <a:graphicFrameLocks noChangeAspect="1"/>
          </p:cNvGraphicFramePr>
          <p:nvPr/>
        </p:nvGraphicFramePr>
        <p:xfrm>
          <a:off x="1295400" y="4267200"/>
          <a:ext cx="6629400" cy="1219200"/>
        </p:xfrm>
        <a:graphic>
          <a:graphicData uri="http://schemas.openxmlformats.org/presentationml/2006/ole">
            <p:oleObj spid="_x0000_s104450" name="Equation" r:id="rId3" imgW="2552400" imgH="355320" progId="Equation.3">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main idea is now to shrink a cycle in (V,B*), if there is one, into one super-vertex and</a:t>
            </a:r>
          </a:p>
          <a:p>
            <a:pPr>
              <a:buNone/>
            </a:pPr>
            <a:r>
              <a:rPr lang="en-US" dirty="0" smtClean="0"/>
              <a:t>continue searching for a minimum cost r -arborescence on the smaller digraph.</a:t>
            </a:r>
          </a:p>
          <a:p>
            <a:pPr>
              <a:buNone/>
            </a:pPr>
            <a:r>
              <a:rPr lang="en-US" dirty="0" smtClean="0"/>
              <a:t>Lemma 4. Let D = (V, A) be a digraph, r ∈ V a root vertex and c : A → R+ a cost function. Let</a:t>
            </a:r>
          </a:p>
          <a:p>
            <a:pPr>
              <a:buNone/>
            </a:pPr>
            <a:r>
              <a:rPr lang="en-US" dirty="0" smtClean="0"/>
              <a:t>C be a cycle of zero cost, not containing r . If D contains an r -arborescence, then there is one of</a:t>
            </a:r>
          </a:p>
          <a:p>
            <a:pPr>
              <a:buNone/>
            </a:pPr>
            <a:r>
              <a:rPr lang="en-US" dirty="0" smtClean="0"/>
              <a:t>minimum cost that enters C exactly once.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Proof. “=)”: The only arc in B that enters v is the last arc on a directed path from r to v. If (V,B) contained a cycle, there would be arbitrary many paths from r to any vertex on that cycle.</a:t>
            </a:r>
          </a:p>
          <a:p>
            <a:pPr>
              <a:buNone/>
            </a:pPr>
            <a:r>
              <a:rPr lang="en-US" dirty="0" smtClean="0"/>
              <a:t>“(=”: Let v 2 V \ {r }. Since |B intersection in(v)| = 1, there is an arc (u, v) in B. If u ≠r , there must</a:t>
            </a:r>
          </a:p>
          <a:p>
            <a:pPr>
              <a:buNone/>
            </a:pPr>
            <a:r>
              <a:rPr lang="en-US" dirty="0" smtClean="0"/>
              <a:t>be an arc (</a:t>
            </a:r>
            <a:r>
              <a:rPr lang="en-US" dirty="0" err="1" smtClean="0"/>
              <a:t>w,u</a:t>
            </a:r>
            <a:r>
              <a:rPr lang="en-US" dirty="0" smtClean="0"/>
              <a:t>) in B. Continuing this way we eventually get to r, as (V,B) contains no cycles</a:t>
            </a:r>
          </a:p>
          <a:p>
            <a:pPr>
              <a:buNone/>
            </a:pPr>
            <a:r>
              <a:rPr lang="en-US" dirty="0" smtClean="0"/>
              <a:t>and therefore we cannot return   to a vertex we have previously considered.</a:t>
            </a:r>
          </a:p>
          <a:p>
            <a:pPr>
              <a:buNone/>
            </a:pPr>
            <a:r>
              <a:rPr lang="en-US" dirty="0" smtClean="0"/>
              <a:t>Remark.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files in tapes</a:t>
            </a:r>
            <a:endParaRPr lang="en-US" dirty="0"/>
          </a:p>
        </p:txBody>
      </p:sp>
      <p:sp>
        <p:nvSpPr>
          <p:cNvPr id="3" name="Content Placeholder 2"/>
          <p:cNvSpPr>
            <a:spLocks noGrp="1"/>
          </p:cNvSpPr>
          <p:nvPr>
            <p:ph idx="1"/>
          </p:nvPr>
        </p:nvSpPr>
        <p:spPr/>
        <p:txBody>
          <a:bodyPr/>
          <a:lstStyle/>
          <a:p>
            <a:pPr>
              <a:buNone/>
            </a:pPr>
            <a:r>
              <a:rPr lang="en-US" dirty="0" smtClean="0"/>
              <a:t>Let us have n files of length </a:t>
            </a:r>
            <a:r>
              <a:rPr lang="en-US" dirty="0" err="1" smtClean="0"/>
              <a:t>l</a:t>
            </a:r>
            <a:r>
              <a:rPr lang="en-US" baseline="-25000" dirty="0" err="1" smtClean="0"/>
              <a:t>i</a:t>
            </a:r>
            <a:r>
              <a:rPr lang="en-US" dirty="0" smtClean="0"/>
              <a:t> , </a:t>
            </a:r>
            <a:r>
              <a:rPr lang="en-US" dirty="0" err="1" smtClean="0"/>
              <a:t>i</a:t>
            </a:r>
            <a:r>
              <a:rPr lang="en-US" dirty="0" smtClean="0"/>
              <a:t>=1,…,n. Store them in a tape so that total retrieval time is as small as possible. One greedy criterion may be storing the smallest file first.</a:t>
            </a:r>
          </a:p>
          <a:p>
            <a:pPr>
              <a:buNone/>
            </a:pPr>
            <a:r>
              <a:rPr lang="en-US" dirty="0" smtClean="0"/>
              <a:t>Let file of length        be stored in </a:t>
            </a:r>
            <a:r>
              <a:rPr lang="en-US" dirty="0" err="1" smtClean="0"/>
              <a:t>jth</a:t>
            </a:r>
            <a:r>
              <a:rPr lang="en-US" dirty="0" smtClean="0"/>
              <a:t> order then total retrieval time will be </a:t>
            </a:r>
            <a:endParaRPr lang="en-US" dirty="0"/>
          </a:p>
        </p:txBody>
      </p:sp>
      <p:graphicFrame>
        <p:nvGraphicFramePr>
          <p:cNvPr id="82950" name="Object 6"/>
          <p:cNvGraphicFramePr>
            <a:graphicFrameLocks noChangeAspect="1"/>
          </p:cNvGraphicFramePr>
          <p:nvPr/>
        </p:nvGraphicFramePr>
        <p:xfrm>
          <a:off x="1143000" y="4343400"/>
          <a:ext cx="6934200" cy="1905000"/>
        </p:xfrm>
        <a:graphic>
          <a:graphicData uri="http://schemas.openxmlformats.org/presentationml/2006/ole">
            <p:oleObj spid="_x0000_s82950" name="Equation" r:id="rId4" imgW="1511280" imgH="457200" progId="Equation.3">
              <p:embed/>
            </p:oleObj>
          </a:graphicData>
        </a:graphic>
      </p:graphicFrame>
      <p:graphicFrame>
        <p:nvGraphicFramePr>
          <p:cNvPr id="82951" name="Object 7"/>
          <p:cNvGraphicFramePr>
            <a:graphicFrameLocks noChangeAspect="1"/>
          </p:cNvGraphicFramePr>
          <p:nvPr/>
        </p:nvGraphicFramePr>
        <p:xfrm>
          <a:off x="3276600" y="3657600"/>
          <a:ext cx="457200" cy="609600"/>
        </p:xfrm>
        <a:graphic>
          <a:graphicData uri="http://schemas.openxmlformats.org/presentationml/2006/ole">
            <p:oleObj spid="_x0000_s82951" name="Equation" r:id="rId5" imgW="152280" imgH="25380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Mincost</a:t>
            </a:r>
            <a:r>
              <a:rPr lang="en-US" dirty="0" smtClean="0"/>
              <a:t> arborescence problem</a:t>
            </a:r>
            <a:endParaRPr lang="en-US" dirty="0"/>
          </a:p>
        </p:txBody>
      </p:sp>
      <p:sp>
        <p:nvSpPr>
          <p:cNvPr id="3" name="Content Placeholder 2"/>
          <p:cNvSpPr>
            <a:spLocks noGrp="1"/>
          </p:cNvSpPr>
          <p:nvPr>
            <p:ph idx="1"/>
          </p:nvPr>
        </p:nvSpPr>
        <p:spPr/>
        <p:txBody>
          <a:bodyPr/>
          <a:lstStyle/>
          <a:p>
            <a:pPr>
              <a:buNone/>
            </a:pPr>
            <a:r>
              <a:rPr lang="en-US" dirty="0" smtClean="0"/>
              <a:t>The above proof also implies </a:t>
            </a:r>
            <a:r>
              <a:rPr lang="en-US" smtClean="0"/>
              <a:t>that |in(r </a:t>
            </a:r>
            <a:r>
              <a:rPr lang="en-US" dirty="0" smtClean="0"/>
              <a:t>)| = 0, as otherwise we could follow arcs in backward direction arbitrarily many times, eventually obtaining a cycle.</a:t>
            </a:r>
          </a:p>
          <a:p>
            <a:pPr>
              <a:buNone/>
            </a:pPr>
            <a:r>
              <a:rPr lang="en-US" dirty="0" smtClean="0"/>
              <a:t>Thus, an r -arborescence can be viewed as a “directed spanning tree” rooted at r . In fact, if</a:t>
            </a:r>
          </a:p>
          <a:p>
            <a:pPr>
              <a:buNone/>
            </a:pPr>
            <a:r>
              <a:rPr lang="en-US" dirty="0" smtClean="0"/>
              <a:t>we ignore the directions of the arcs in D, it becomes just a spanning tree.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files in tapes</a:t>
            </a:r>
            <a:endParaRPr lang="en-US" dirty="0"/>
          </a:p>
        </p:txBody>
      </p:sp>
      <p:sp>
        <p:nvSpPr>
          <p:cNvPr id="5" name="Content Placeholder 4"/>
          <p:cNvSpPr>
            <a:spLocks noGrp="1"/>
          </p:cNvSpPr>
          <p:nvPr>
            <p:ph idx="1"/>
          </p:nvPr>
        </p:nvSpPr>
        <p:spPr/>
        <p:txBody>
          <a:bodyPr>
            <a:normAutofit/>
          </a:bodyPr>
          <a:lstStyle/>
          <a:p>
            <a:pPr>
              <a:buNone/>
            </a:pPr>
            <a:r>
              <a:rPr lang="en-US" dirty="0" smtClean="0"/>
              <a:t>Given two arrays (n-j+1), and </a:t>
            </a:r>
            <a:r>
              <a:rPr lang="en-US" dirty="0" err="1" smtClean="0"/>
              <a:t>l</a:t>
            </a:r>
            <a:r>
              <a:rPr lang="en-US" baseline="-25000" dirty="0" err="1" smtClean="0"/>
              <a:t>ij</a:t>
            </a:r>
            <a:r>
              <a:rPr lang="en-US" dirty="0" smtClean="0"/>
              <a:t>, j=1,…,n of positive numbers sum of products is minimum when one is in ascending order and the other is in descending order. </a:t>
            </a:r>
          </a:p>
          <a:p>
            <a:pPr>
              <a:buNone/>
            </a:pPr>
            <a:r>
              <a:rPr lang="en-US" dirty="0" smtClean="0"/>
              <a:t>Greedy criterion does exactly do it. So the solution must be optimal. One can also prove it by assuming contradiction that a larger file of length </a:t>
            </a:r>
            <a:r>
              <a:rPr lang="en-US" dirty="0" err="1" smtClean="0"/>
              <a:t>l</a:t>
            </a:r>
            <a:r>
              <a:rPr lang="en-US" baseline="-25000" dirty="0" err="1" smtClean="0"/>
              <a:t>i</a:t>
            </a:r>
            <a:r>
              <a:rPr lang="en-US" dirty="0" smtClean="0"/>
              <a:t> is placed before a smaller file </a:t>
            </a:r>
            <a:r>
              <a:rPr lang="en-US" dirty="0" err="1" smtClean="0"/>
              <a:t>l</a:t>
            </a:r>
            <a:r>
              <a:rPr lang="en-US" baseline="-25000" dirty="0" err="1" smtClean="0"/>
              <a:t>j</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merging of files</a:t>
            </a:r>
            <a:endParaRPr lang="en-US" dirty="0"/>
          </a:p>
        </p:txBody>
      </p:sp>
      <p:sp>
        <p:nvSpPr>
          <p:cNvPr id="3" name="Content Placeholder 2"/>
          <p:cNvSpPr>
            <a:spLocks noGrp="1"/>
          </p:cNvSpPr>
          <p:nvPr>
            <p:ph idx="1"/>
          </p:nvPr>
        </p:nvSpPr>
        <p:spPr/>
        <p:txBody>
          <a:bodyPr/>
          <a:lstStyle/>
          <a:p>
            <a:pPr>
              <a:buNone/>
            </a:pPr>
            <a:r>
              <a:rPr lang="en-US" dirty="0" smtClean="0"/>
              <a:t>Given a set of files of length </a:t>
            </a:r>
            <a:r>
              <a:rPr lang="en-US" dirty="0" err="1" smtClean="0"/>
              <a:t>l</a:t>
            </a:r>
            <a:r>
              <a:rPr lang="en-US" baseline="-25000" dirty="0" err="1" smtClean="0"/>
              <a:t>i</a:t>
            </a:r>
            <a:r>
              <a:rPr lang="en-US" dirty="0" smtClean="0"/>
              <a:t> , </a:t>
            </a:r>
            <a:r>
              <a:rPr lang="en-US" dirty="0" err="1" smtClean="0"/>
              <a:t>i</a:t>
            </a:r>
            <a:r>
              <a:rPr lang="en-US" dirty="0" smtClean="0"/>
              <a:t>=1,…,n file the order in which they should be merged into a single file where cost of merging is proportional to the sum total of length of files to be merged.</a:t>
            </a:r>
          </a:p>
          <a:p>
            <a:pPr>
              <a:buNone/>
            </a:pPr>
            <a:r>
              <a:rPr lang="en-US" dirty="0" smtClean="0"/>
              <a:t>A greedy criterion could be to merge the smallest two files so that increase of cost is as small as possible.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jobs in a processor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buNone/>
            </a:pPr>
            <a:r>
              <a:rPr lang="en-US" dirty="0" smtClean="0"/>
              <a:t>Given a set of jobs with start and finish times</a:t>
            </a:r>
          </a:p>
          <a:p>
            <a:pPr>
              <a:buNone/>
            </a:pPr>
            <a:r>
              <a:rPr lang="en-US" dirty="0" smtClean="0"/>
              <a:t>(</a:t>
            </a:r>
            <a:r>
              <a:rPr lang="en-US" dirty="0" err="1" smtClean="0"/>
              <a:t>s</a:t>
            </a:r>
            <a:r>
              <a:rPr lang="en-US" baseline="-25000" dirty="0" err="1" smtClean="0"/>
              <a:t>i</a:t>
            </a:r>
            <a:r>
              <a:rPr lang="en-US" dirty="0" err="1" smtClean="0"/>
              <a:t>,f</a:t>
            </a:r>
            <a:r>
              <a:rPr lang="en-US" baseline="-25000" dirty="0" err="1" smtClean="0"/>
              <a:t>i</a:t>
            </a:r>
            <a:r>
              <a:rPr lang="en-US" dirty="0" smtClean="0"/>
              <a:t>),</a:t>
            </a:r>
            <a:r>
              <a:rPr lang="en-US" dirty="0" err="1" smtClean="0"/>
              <a:t>i</a:t>
            </a:r>
            <a:r>
              <a:rPr lang="en-US" dirty="0" smtClean="0"/>
              <a:t>=1,…, n, our job is to schedule as many jobs as possible.</a:t>
            </a:r>
          </a:p>
          <a:p>
            <a:pPr>
              <a:buNone/>
            </a:pPr>
            <a:r>
              <a:rPr lang="en-US" dirty="0" smtClean="0"/>
              <a:t>One greedy criterion may be choosing jobs requiring lesser time. Counter example is the following</a:t>
            </a:r>
          </a:p>
          <a:p>
            <a:pPr>
              <a:buNone/>
            </a:pPr>
            <a:endParaRPr lang="en-US" dirty="0" smtClean="0"/>
          </a:p>
          <a:p>
            <a:pPr>
              <a:buNone/>
            </a:pPr>
            <a:endParaRPr lang="en-US" dirty="0" smtClean="0"/>
          </a:p>
          <a:p>
            <a:pPr>
              <a:buNone/>
            </a:pPr>
            <a:r>
              <a:rPr lang="en-US" dirty="0" smtClean="0"/>
              <a:t>With the above jobs choosing the smallest job will not give us the best solution.</a:t>
            </a:r>
          </a:p>
          <a:p>
            <a:pPr>
              <a:buNone/>
            </a:pPr>
            <a:endParaRPr lang="en-US" dirty="0"/>
          </a:p>
        </p:txBody>
      </p:sp>
      <p:cxnSp>
        <p:nvCxnSpPr>
          <p:cNvPr id="5" name="Straight Connector 4"/>
          <p:cNvCxnSpPr/>
          <p:nvPr/>
        </p:nvCxnSpPr>
        <p:spPr>
          <a:xfrm>
            <a:off x="990600" y="50292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71800" y="50292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5181600"/>
            <a:ext cx="91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jobs in a processor</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Choosing job having early start time will also not lead to optimal solution since</a:t>
            </a:r>
          </a:p>
          <a:p>
            <a:pPr>
              <a:buNone/>
            </a:pPr>
            <a:endParaRPr lang="en-US" dirty="0" smtClean="0"/>
          </a:p>
          <a:p>
            <a:pPr>
              <a:buNone/>
            </a:pPr>
            <a:endParaRPr lang="en-US" dirty="0" smtClean="0"/>
          </a:p>
          <a:p>
            <a:pPr>
              <a:buNone/>
            </a:pPr>
            <a:r>
              <a:rPr lang="en-US" dirty="0" smtClean="0"/>
              <a:t>Winning greedy criterion is choosing job with the earliest finish time. Greedy strategy will stay ahead since whatever else we do greedy will stay ahead freeing the processor early as a result any job that can be processed in other than a greedy strategy can also be processed in greedy strategy.</a:t>
            </a:r>
            <a:endParaRPr lang="en-US" dirty="0"/>
          </a:p>
        </p:txBody>
      </p:sp>
      <p:cxnSp>
        <p:nvCxnSpPr>
          <p:cNvPr id="5" name="Straight Connector 4"/>
          <p:cNvCxnSpPr/>
          <p:nvPr/>
        </p:nvCxnSpPr>
        <p:spPr>
          <a:xfrm>
            <a:off x="762000" y="28956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31242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33600" y="3124200"/>
            <a:ext cx="91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3133</Words>
  <Application>Microsoft Office PowerPoint</Application>
  <PresentationFormat>On-screen Show (4:3)</PresentationFormat>
  <Paragraphs>198</Paragraphs>
  <Slides>50</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Equation</vt:lpstr>
      <vt:lpstr>Greedy Techniques</vt:lpstr>
      <vt:lpstr>Greedy Techniques</vt:lpstr>
      <vt:lpstr>Fractional Knapsack Problem</vt:lpstr>
      <vt:lpstr>Fractional Knapsack Problem</vt:lpstr>
      <vt:lpstr>Storing files in tapes</vt:lpstr>
      <vt:lpstr>Storing files in tapes</vt:lpstr>
      <vt:lpstr>Two-way merging of files</vt:lpstr>
      <vt:lpstr>Scheduling jobs in a processor</vt:lpstr>
      <vt:lpstr>Scheduling jobs in a processor</vt:lpstr>
      <vt:lpstr>Scheduling lectures in minimum no. of classes</vt:lpstr>
      <vt:lpstr>Scheduling lectures in minimum no. of classes</vt:lpstr>
      <vt:lpstr>Minimum spanning tree</vt:lpstr>
      <vt:lpstr>Kruskal’s algorithm</vt:lpstr>
      <vt:lpstr>Kruskal’s algorithm</vt:lpstr>
      <vt:lpstr>Kruskal’s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Kruskal’s algorithm</vt:lpstr>
      <vt:lpstr>Kruskal’s algorithm</vt:lpstr>
      <vt:lpstr>Kruskal’s algorithm</vt:lpstr>
      <vt:lpstr>Kruskal’s algorithm</vt:lpstr>
      <vt:lpstr>Kruskal’s algorithm</vt:lpstr>
      <vt:lpstr>Kruskal’s algorithm</vt:lpstr>
      <vt:lpstr>Prim’s algorithm</vt:lpstr>
      <vt:lpstr>Prim’s algorithm</vt:lpstr>
      <vt:lpstr>Prim’s algorithm</vt:lpstr>
      <vt:lpstr>Kruskal’s algorithm</vt:lpstr>
      <vt:lpstr>Kruskal’s algorithm</vt:lpstr>
      <vt:lpstr>Kruskal’s algorithm</vt:lpstr>
      <vt:lpstr>Kruskal’s</vt:lpstr>
      <vt:lpstr>Mincost arborescence problem</vt:lpstr>
      <vt:lpstr>Mincost arborescence problem</vt:lpstr>
      <vt:lpstr>Mincost arborescence problem</vt:lpstr>
      <vt:lpstr>Mincost arborescence problem</vt:lpstr>
      <vt:lpstr>Mincost arborescence problem</vt:lpstr>
      <vt:lpstr>Mincost arborescence problem</vt:lpstr>
      <vt:lpstr>Mincost arborescence problem</vt:lpstr>
      <vt:lpstr>Mincost arborescence problem</vt:lpstr>
      <vt:lpstr>Mincost arborescence problem</vt:lpstr>
      <vt:lpstr>Mincost arborescence problem</vt:lpstr>
      <vt:lpstr>Mincost arborescence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Dr. Kaykobad</dc:creator>
  <cp:lastModifiedBy>Dr. Kaykobad</cp:lastModifiedBy>
  <cp:revision>188</cp:revision>
  <dcterms:created xsi:type="dcterms:W3CDTF">2012-05-26T03:19:41Z</dcterms:created>
  <dcterms:modified xsi:type="dcterms:W3CDTF">2012-08-07T03:07:16Z</dcterms:modified>
</cp:coreProperties>
</file>