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9" r:id="rId2"/>
    <p:sldId id="360" r:id="rId3"/>
    <p:sldId id="361" r:id="rId4"/>
    <p:sldId id="37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87" d="100"/>
          <a:sy n="87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DE067-FAB9-4F3C-8B1B-24D93CB5849F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932D-E468-4E10-B08E-00D8F37AE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DC9F-BAB1-4FD5-9B36-BCC5D0E94FCD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G=(V,E) is said to be a graph where V is the set of vertices and E is the set of edges. If members of E are directed then we call it a directed graph or digraph. If G does not have a cycle then it is called acyclic. If G is connected and does not have a cycle then it is called a tree. Number of edges incident to a vertex u is said to be degree of u and denoted d(u).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Programming and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four-step approach to dynamic programming is:</a:t>
            </a:r>
          </a:p>
          <a:p>
            <a:pPr>
              <a:buNone/>
            </a:pPr>
            <a:r>
              <a:rPr lang="en-US" dirty="0" smtClean="0"/>
              <a:t>1. Characterize the structure of an optimal solution.</a:t>
            </a:r>
          </a:p>
          <a:p>
            <a:pPr>
              <a:buNone/>
            </a:pPr>
            <a:r>
              <a:rPr lang="en-US" dirty="0" smtClean="0"/>
              <a:t>2. Recursively </a:t>
            </a:r>
            <a:r>
              <a:rPr lang="en-US" dirty="0" err="1" smtClean="0"/>
              <a:t>deﬁne</a:t>
            </a:r>
            <a:r>
              <a:rPr lang="en-US" dirty="0" smtClean="0"/>
              <a:t> the value of an optimal solution.</a:t>
            </a:r>
          </a:p>
          <a:p>
            <a:pPr>
              <a:buNone/>
            </a:pPr>
            <a:r>
              <a:rPr lang="en-US" dirty="0" smtClean="0"/>
              <a:t>3. Compute this recurrence in a bottom-up fashion.</a:t>
            </a:r>
          </a:p>
          <a:p>
            <a:pPr>
              <a:buNone/>
            </a:pPr>
            <a:r>
              <a:rPr lang="en-US" dirty="0" smtClean="0"/>
              <a:t>4. Extract the optimal solution from computed information.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adjacency matrix, we can construct the following</a:t>
            </a:r>
          </a:p>
          <a:p>
            <a:pPr>
              <a:buNone/>
            </a:pPr>
            <a:r>
              <a:rPr lang="en-US" dirty="0" smtClean="0"/>
              <a:t>matrix: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j] = infinity, if </a:t>
            </a:r>
            <a:r>
              <a:rPr lang="en-US" dirty="0" err="1" smtClean="0"/>
              <a:t>i</a:t>
            </a:r>
            <a:r>
              <a:rPr lang="en-US" dirty="0" smtClean="0"/>
              <a:t> not =j and (v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) is not in E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j] = w(</a:t>
            </a:r>
            <a:r>
              <a:rPr lang="en-US" dirty="0" err="1" smtClean="0"/>
              <a:t>i</a:t>
            </a:r>
            <a:r>
              <a:rPr lang="en-US" dirty="0" smtClean="0"/>
              <a:t>, j), if (v</a:t>
            </a:r>
            <a:r>
              <a:rPr lang="en-US" baseline="-25000" dirty="0" smtClean="0"/>
              <a:t>i</a:t>
            </a:r>
            <a:r>
              <a:rPr lang="en-US" dirty="0" smtClean="0"/>
              <a:t> , </a:t>
            </a:r>
            <a:r>
              <a:rPr lang="en-US" baseline="-25000" dirty="0" smtClean="0"/>
              <a:t>j</a:t>
            </a:r>
            <a:r>
              <a:rPr lang="en-US" dirty="0" smtClean="0"/>
              <a:t>) is in  E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baseline="30000" dirty="0" smtClean="0"/>
              <a:t>0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j] = 0, if </a:t>
            </a:r>
            <a:r>
              <a:rPr lang="en-US" dirty="0" err="1" smtClean="0"/>
              <a:t>i</a:t>
            </a:r>
            <a:r>
              <a:rPr lang="en-US" dirty="0" smtClean="0"/>
              <a:t> = j</a:t>
            </a:r>
          </a:p>
          <a:p>
            <a:pPr>
              <a:buNone/>
            </a:pPr>
            <a:r>
              <a:rPr lang="en-US" dirty="0" smtClean="0"/>
              <a:t>This gives us the shortest path going through no intermediate nodes.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Characterization Based on Path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There are several ways to characterize the shortest path between two nodes in a graph. Note that the shortest path from </a:t>
            </a:r>
            <a:r>
              <a:rPr lang="en-US" dirty="0" err="1" smtClean="0"/>
              <a:t>i</a:t>
            </a:r>
            <a:r>
              <a:rPr lang="en-US" dirty="0" smtClean="0"/>
              <a:t> to j, </a:t>
            </a:r>
            <a:r>
              <a:rPr lang="en-US" dirty="0" err="1" smtClean="0"/>
              <a:t>i</a:t>
            </a:r>
            <a:r>
              <a:rPr lang="en-US" dirty="0" smtClean="0"/>
              <a:t> not = j, using at most M edges consists of the shortest path from </a:t>
            </a:r>
            <a:r>
              <a:rPr lang="en-US" dirty="0" err="1" smtClean="0"/>
              <a:t>i</a:t>
            </a:r>
            <a:r>
              <a:rPr lang="en-US" dirty="0" smtClean="0"/>
              <a:t> to k using at most M -1 </a:t>
            </a:r>
            <a:r>
              <a:rPr lang="en-US" dirty="0" err="1" smtClean="0"/>
              <a:t>edges+W</a:t>
            </a:r>
            <a:r>
              <a:rPr lang="en-US" dirty="0" smtClean="0"/>
              <a:t>(k, j) for some k.</a:t>
            </a:r>
          </a:p>
          <a:p>
            <a:pPr>
              <a:buNone/>
            </a:pPr>
            <a:r>
              <a:rPr lang="en-US" dirty="0" smtClean="0"/>
              <a:t>This suggests that we can compute all-pair shortest path with an induction based on the number of edges in the optimal path.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on Path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d</a:t>
            </a:r>
            <a:r>
              <a:rPr lang="en-US" baseline="30000" dirty="0" smtClean="0"/>
              <a:t>m 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be the length of the shortest path from </a:t>
            </a:r>
            <a:r>
              <a:rPr lang="en-US" dirty="0" err="1" smtClean="0"/>
              <a:t>i</a:t>
            </a:r>
            <a:r>
              <a:rPr lang="en-US" dirty="0" smtClean="0"/>
              <a:t> to j using at most m edges. What is d</a:t>
            </a:r>
            <a:r>
              <a:rPr lang="en-US" baseline="30000" dirty="0" smtClean="0"/>
              <a:t>0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? d</a:t>
            </a:r>
            <a:r>
              <a:rPr lang="en-US" baseline="30000" dirty="0" smtClean="0"/>
              <a:t>0 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=0 if </a:t>
            </a:r>
            <a:r>
              <a:rPr lang="en-US" dirty="0" err="1" smtClean="0"/>
              <a:t>i</a:t>
            </a:r>
            <a:r>
              <a:rPr lang="en-US" dirty="0" smtClean="0"/>
              <a:t>=j, infinity otherwise.</a:t>
            </a:r>
          </a:p>
          <a:p>
            <a:pPr>
              <a:buNone/>
            </a:pPr>
            <a:r>
              <a:rPr lang="en-US" dirty="0" smtClean="0"/>
              <a:t>What if we know d</a:t>
            </a:r>
            <a:r>
              <a:rPr lang="en-US" baseline="30000" dirty="0" smtClean="0"/>
              <a:t>m-1 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for all </a:t>
            </a:r>
            <a:r>
              <a:rPr lang="en-US" dirty="0" err="1" smtClean="0"/>
              <a:t>i,j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d(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r>
              <a:rPr lang="en-US" baseline="30000" dirty="0" smtClean="0"/>
              <a:t>m</a:t>
            </a:r>
            <a:r>
              <a:rPr lang="en-US" dirty="0" smtClean="0"/>
              <a:t>=min(d(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r>
              <a:rPr lang="en-US" baseline="30000" dirty="0" smtClean="0"/>
              <a:t>m-1</a:t>
            </a:r>
            <a:r>
              <a:rPr lang="en-US" dirty="0" smtClean="0"/>
              <a:t>,min(d</a:t>
            </a:r>
            <a:r>
              <a:rPr lang="en-US" baseline="30000" dirty="0" smtClean="0"/>
              <a:t>m-1</a:t>
            </a:r>
            <a:r>
              <a:rPr lang="en-US" dirty="0" smtClean="0"/>
              <a:t>(</a:t>
            </a:r>
            <a:r>
              <a:rPr lang="en-US" dirty="0" err="1" smtClean="0"/>
              <a:t>i,k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dirty="0" smtClean="0"/>
              <a:t>+w(</a:t>
            </a:r>
            <a:r>
              <a:rPr lang="en-US" dirty="0" err="1" smtClean="0"/>
              <a:t>k,j</a:t>
            </a:r>
            <a:r>
              <a:rPr lang="en-US" dirty="0" smtClean="0"/>
              <a:t>)))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A graph is connected if for every pair </a:t>
            </a:r>
            <a:r>
              <a:rPr lang="en-US" dirty="0" err="1" smtClean="0"/>
              <a:t>u,v</a:t>
            </a:r>
            <a:r>
              <a:rPr lang="en-US" dirty="0" smtClean="0"/>
              <a:t> of its vertices there is a sequence of edges that start at u and end at v. H=(V’,E’) is a </a:t>
            </a:r>
            <a:r>
              <a:rPr lang="en-US" dirty="0" err="1" smtClean="0"/>
              <a:t>subgraph</a:t>
            </a:r>
            <a:r>
              <a:rPr lang="en-US" dirty="0" smtClean="0"/>
              <a:t> of G if V’ is a subset of V and E’ is the subset of E endpoint of each member of which is in V. Maximally connected </a:t>
            </a:r>
            <a:r>
              <a:rPr lang="en-US" dirty="0" err="1" smtClean="0"/>
              <a:t>subgraph</a:t>
            </a:r>
            <a:r>
              <a:rPr lang="en-US" dirty="0" smtClean="0"/>
              <a:t> of a graph is said to be component. A connected acyclic </a:t>
            </a:r>
            <a:r>
              <a:rPr lang="en-US" dirty="0" err="1" smtClean="0"/>
              <a:t>subgraph</a:t>
            </a:r>
            <a:r>
              <a:rPr lang="en-US" dirty="0" smtClean="0"/>
              <a:t> of G is called a minimum spanning tree. Occasionally a weight is attached to each edge of a graph.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Paths: </a:t>
            </a:r>
            <a:r>
              <a:rPr lang="en-US" dirty="0" err="1" smtClean="0"/>
              <a:t>Unweighted</a:t>
            </a: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an </a:t>
            </a:r>
            <a:r>
              <a:rPr lang="en-US" dirty="0" err="1" smtClean="0"/>
              <a:t>unweighted</a:t>
            </a:r>
            <a:r>
              <a:rPr lang="en-US" dirty="0" smtClean="0"/>
              <a:t> graph, the cost of a path is just the number of edges on the shortest path, which can be found in O(</a:t>
            </a:r>
            <a:r>
              <a:rPr lang="en-US" dirty="0" err="1" smtClean="0"/>
              <a:t>n+m</a:t>
            </a:r>
            <a:r>
              <a:rPr lang="en-US" dirty="0" smtClean="0"/>
              <a:t>) time via breadth-</a:t>
            </a:r>
            <a:r>
              <a:rPr lang="en-US" dirty="0" err="1" smtClean="0"/>
              <a:t>ﬁrst</a:t>
            </a:r>
            <a:r>
              <a:rPr lang="en-US" dirty="0" smtClean="0"/>
              <a:t> search.</a:t>
            </a:r>
          </a:p>
          <a:p>
            <a:pPr>
              <a:buNone/>
            </a:pPr>
            <a:r>
              <a:rPr lang="en-US" dirty="0" smtClean="0"/>
              <a:t>In a weighted graph, the weight of a path between two vertices is the sum of the weights of the edges on a path.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Paths: </a:t>
            </a:r>
            <a:r>
              <a:rPr lang="en-US" dirty="0" err="1" smtClean="0"/>
              <a:t>Unweighted</a:t>
            </a:r>
            <a:r>
              <a:rPr lang="en-US" dirty="0" smtClean="0"/>
              <a:t>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BFS will not work on weighted graphs because sometimes visiting more edges can lead to shorter distance, </a:t>
            </a:r>
            <a:r>
              <a:rPr lang="en-US" dirty="0" err="1" smtClean="0"/>
              <a:t>ie</a:t>
            </a:r>
            <a:r>
              <a:rPr lang="en-US" dirty="0" smtClean="0"/>
              <a:t>. 1 + 1 + 1 + 1 + 1 + 1 + 1 &lt; 10.</a:t>
            </a:r>
          </a:p>
          <a:p>
            <a:pPr>
              <a:buNone/>
            </a:pPr>
            <a:r>
              <a:rPr lang="en-US" dirty="0" smtClean="0"/>
              <a:t>Note that there can be an exponential number of shortest paths between two nodes – so we cannot report all shortest paths </a:t>
            </a:r>
            <a:r>
              <a:rPr lang="en-US" dirty="0" err="1" smtClean="0"/>
              <a:t>efﬁciently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Edge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Note that negative cost cycles render the problem of </a:t>
            </a:r>
            <a:r>
              <a:rPr lang="en-US" dirty="0" err="1" smtClean="0"/>
              <a:t>ﬁnding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shortest path meaningless, since you can always loop</a:t>
            </a:r>
          </a:p>
          <a:p>
            <a:pPr>
              <a:buNone/>
            </a:pPr>
            <a:r>
              <a:rPr lang="en-US" dirty="0" smtClean="0"/>
              <a:t>around the negative cost cycle more to reduce the cost of the</a:t>
            </a:r>
          </a:p>
          <a:p>
            <a:pPr>
              <a:buNone/>
            </a:pPr>
            <a:r>
              <a:rPr lang="en-US" dirty="0" smtClean="0"/>
              <a:t>path.</a:t>
            </a:r>
          </a:p>
          <a:p>
            <a:pPr>
              <a:buNone/>
            </a:pPr>
            <a:r>
              <a:rPr lang="en-US" dirty="0" smtClean="0"/>
              <a:t>Thus in our discussions, we will assume that all edge weights</a:t>
            </a:r>
          </a:p>
          <a:p>
            <a:pPr>
              <a:buNone/>
            </a:pPr>
            <a:r>
              <a:rPr lang="en-US" dirty="0" smtClean="0"/>
              <a:t>are positive. Other algorithms deal correctly with negative</a:t>
            </a:r>
          </a:p>
          <a:p>
            <a:pPr>
              <a:buNone/>
            </a:pPr>
            <a:r>
              <a:rPr lang="en-US" dirty="0" smtClean="0"/>
              <a:t>cost edges.</a:t>
            </a:r>
          </a:p>
          <a:p>
            <a:pPr>
              <a:buNone/>
            </a:pPr>
            <a:r>
              <a:rPr lang="en-US" dirty="0" smtClean="0"/>
              <a:t>Minimum spanning trees are unaffected by negative cost</a:t>
            </a:r>
          </a:p>
          <a:p>
            <a:pPr>
              <a:buNone/>
            </a:pPr>
            <a:r>
              <a:rPr lang="en-US" dirty="0" smtClean="0"/>
              <a:t>edges.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principle behind </a:t>
            </a:r>
            <a:r>
              <a:rPr lang="en-US" dirty="0" err="1" smtClean="0"/>
              <a:t>Dijkstra’s</a:t>
            </a:r>
            <a:r>
              <a:rPr lang="en-US" dirty="0" smtClean="0"/>
              <a:t> algorithm is that if s,.., x,…,t is the shortest path from s to t, then s,…, x had better be the shortest path from s to x.</a:t>
            </a:r>
          </a:p>
          <a:p>
            <a:pPr>
              <a:buNone/>
            </a:pPr>
            <a:r>
              <a:rPr lang="en-US" dirty="0" smtClean="0"/>
              <a:t>This suggests a dynamic programming-like strategy, where we store the distance from s to all nearby nodes, and use them to </a:t>
            </a:r>
            <a:r>
              <a:rPr lang="en-US" dirty="0" err="1" smtClean="0"/>
              <a:t>ﬁnd</a:t>
            </a:r>
            <a:r>
              <a:rPr lang="en-US" dirty="0" smtClean="0"/>
              <a:t> the shortest path to more distant nodes.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and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shortest path from s to s, d(s, s) = 0. If all edge weights</a:t>
            </a:r>
          </a:p>
          <a:p>
            <a:pPr>
              <a:buNone/>
            </a:pPr>
            <a:r>
              <a:rPr lang="en-US" dirty="0" smtClean="0"/>
              <a:t>are positive, the smallest edge incident to s, say (s, x), </a:t>
            </a:r>
            <a:r>
              <a:rPr lang="en-US" dirty="0" err="1" smtClean="0"/>
              <a:t>deﬁnes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d(s, x).</a:t>
            </a:r>
          </a:p>
          <a:p>
            <a:pPr>
              <a:buNone/>
            </a:pPr>
            <a:r>
              <a:rPr lang="en-US" dirty="0" smtClean="0"/>
              <a:t>We can use an array to store the length of the shortest path to</a:t>
            </a:r>
          </a:p>
          <a:p>
            <a:pPr>
              <a:buNone/>
            </a:pPr>
            <a:r>
              <a:rPr lang="en-US" dirty="0" smtClean="0"/>
              <a:t>each node. Initialize each to infinity to start.</a:t>
            </a:r>
          </a:p>
          <a:p>
            <a:pPr>
              <a:buNone/>
            </a:pPr>
            <a:r>
              <a:rPr lang="en-US" dirty="0" smtClean="0"/>
              <a:t>Soon as we establish the shortest path from s to a new node</a:t>
            </a:r>
          </a:p>
          <a:p>
            <a:pPr>
              <a:buNone/>
            </a:pPr>
            <a:r>
              <a:rPr lang="en-US" dirty="0" smtClean="0"/>
              <a:t>x, we go through each of its incident edges to see if there is a</a:t>
            </a:r>
          </a:p>
          <a:p>
            <a:pPr>
              <a:buNone/>
            </a:pPr>
            <a:r>
              <a:rPr lang="en-US" dirty="0" smtClean="0"/>
              <a:t>better way from s to other nodes thru x.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known[s]=1</a:t>
            </a:r>
          </a:p>
          <a:p>
            <a:pPr>
              <a:buNone/>
            </a:pPr>
            <a:r>
              <a:rPr lang="en-US" dirty="0" smtClean="0"/>
              <a:t>for v = 1 to n, dist[v] = infinity</a:t>
            </a:r>
          </a:p>
          <a:p>
            <a:pPr>
              <a:buNone/>
            </a:pPr>
            <a:r>
              <a:rPr lang="en-US" dirty="0" smtClean="0"/>
              <a:t>for each edge (s, v), dist[v] = d(s, v)</a:t>
            </a:r>
          </a:p>
          <a:p>
            <a:pPr>
              <a:buNone/>
            </a:pPr>
            <a:r>
              <a:rPr lang="en-US" dirty="0" smtClean="0"/>
              <a:t>last=s</a:t>
            </a:r>
          </a:p>
          <a:p>
            <a:pPr>
              <a:buNone/>
            </a:pPr>
            <a:r>
              <a:rPr lang="en-US" dirty="0" smtClean="0"/>
              <a:t>while (last ≠t) do</a:t>
            </a:r>
          </a:p>
          <a:p>
            <a:pPr>
              <a:buNone/>
            </a:pPr>
            <a:r>
              <a:rPr lang="en-US" dirty="0" smtClean="0"/>
              <a:t>   select v such that dist(v) = min{unknown dist(</a:t>
            </a:r>
            <a:r>
              <a:rPr lang="en-US" dirty="0" err="1" smtClean="0"/>
              <a:t>i</a:t>
            </a:r>
            <a:r>
              <a:rPr lang="en-US" dirty="0" smtClean="0"/>
              <a:t>)}</a:t>
            </a:r>
          </a:p>
          <a:p>
            <a:pPr>
              <a:buNone/>
            </a:pPr>
            <a:r>
              <a:rPr lang="en-US" dirty="0" smtClean="0"/>
              <a:t>   for each (v, x), dist[x] = min(dist[x], dist[v] + d(v; x))</a:t>
            </a:r>
          </a:p>
          <a:p>
            <a:pPr>
              <a:buNone/>
            </a:pPr>
            <a:r>
              <a:rPr lang="en-US" dirty="0" smtClean="0"/>
              <a:t>   last=v</a:t>
            </a:r>
          </a:p>
          <a:p>
            <a:pPr>
              <a:buNone/>
            </a:pPr>
            <a:r>
              <a:rPr lang="en-US" dirty="0" smtClean="0"/>
              <a:t>   known[v] = 1</a:t>
            </a:r>
          </a:p>
          <a:p>
            <a:pPr>
              <a:buNone/>
            </a:pP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Complexity !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This is essentially the same as Prim’s algorithm.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All-Pairs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Notice that </a:t>
            </a:r>
            <a:r>
              <a:rPr lang="en-US" dirty="0" err="1" smtClean="0"/>
              <a:t>ﬁnding</a:t>
            </a:r>
            <a:r>
              <a:rPr lang="en-US" dirty="0" smtClean="0"/>
              <a:t> the shortest path between a pair of vertices</a:t>
            </a:r>
          </a:p>
          <a:p>
            <a:pPr>
              <a:buNone/>
            </a:pPr>
            <a:r>
              <a:rPr lang="en-US" dirty="0" smtClean="0"/>
              <a:t>(s, t) in worst case requires </a:t>
            </a:r>
            <a:r>
              <a:rPr lang="en-US" dirty="0" err="1" smtClean="0"/>
              <a:t>ﬁrst</a:t>
            </a:r>
            <a:r>
              <a:rPr lang="en-US" dirty="0" smtClean="0"/>
              <a:t> </a:t>
            </a:r>
            <a:r>
              <a:rPr lang="en-US" dirty="0" err="1" smtClean="0"/>
              <a:t>ﬁnding</a:t>
            </a:r>
            <a:r>
              <a:rPr lang="en-US" dirty="0" smtClean="0"/>
              <a:t> the shortest path from</a:t>
            </a:r>
          </a:p>
          <a:p>
            <a:pPr>
              <a:buNone/>
            </a:pPr>
            <a:r>
              <a:rPr lang="en-US" dirty="0" smtClean="0"/>
              <a:t>s to all other vertices in the graph.</a:t>
            </a:r>
          </a:p>
          <a:p>
            <a:pPr>
              <a:buNone/>
            </a:pPr>
            <a:r>
              <a:rPr lang="en-US" dirty="0" smtClean="0"/>
              <a:t>Many applications, such as </a:t>
            </a:r>
            <a:r>
              <a:rPr lang="en-US" dirty="0" err="1" smtClean="0"/>
              <a:t>ﬁnding</a:t>
            </a:r>
            <a:r>
              <a:rPr lang="en-US" dirty="0" smtClean="0"/>
              <a:t> the center or diameter of</a:t>
            </a:r>
          </a:p>
          <a:p>
            <a:pPr>
              <a:buNone/>
            </a:pPr>
            <a:r>
              <a:rPr lang="en-US" dirty="0" smtClean="0"/>
              <a:t>a graph, require </a:t>
            </a:r>
            <a:r>
              <a:rPr lang="en-US" dirty="0" err="1" smtClean="0"/>
              <a:t>ﬁnding</a:t>
            </a:r>
            <a:r>
              <a:rPr lang="en-US" dirty="0" smtClean="0"/>
              <a:t> the shortest path between all pairs of</a:t>
            </a:r>
          </a:p>
          <a:p>
            <a:pPr>
              <a:buNone/>
            </a:pPr>
            <a:r>
              <a:rPr lang="en-US" dirty="0" smtClean="0"/>
              <a:t>vertices.</a:t>
            </a:r>
          </a:p>
          <a:p>
            <a:pPr>
              <a:buNone/>
            </a:pPr>
            <a:r>
              <a:rPr lang="en-US" dirty="0" smtClean="0"/>
              <a:t>We can run </a:t>
            </a:r>
            <a:r>
              <a:rPr lang="en-US" dirty="0" err="1" smtClean="0"/>
              <a:t>Dijkstra’s</a:t>
            </a:r>
            <a:r>
              <a:rPr lang="en-US" dirty="0" smtClean="0"/>
              <a:t> algorithm n times (once from each</a:t>
            </a:r>
          </a:p>
          <a:p>
            <a:pPr>
              <a:buNone/>
            </a:pPr>
            <a:r>
              <a:rPr lang="en-US" dirty="0" smtClean="0"/>
              <a:t>possible start vertex) to solve all-pairs shortest path problem</a:t>
            </a:r>
          </a:p>
          <a:p>
            <a:pPr>
              <a:buNone/>
            </a:pPr>
            <a:r>
              <a:rPr lang="en-US" dirty="0" smtClean="0"/>
              <a:t>in O(n</a:t>
            </a:r>
            <a:r>
              <a:rPr lang="en-US" baseline="30000" dirty="0" smtClean="0"/>
              <a:t>3</a:t>
            </a:r>
            <a:r>
              <a:rPr lang="en-US" dirty="0" smtClean="0"/>
              <a:t>). Can we do better?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1035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Graphs</vt:lpstr>
      <vt:lpstr>Graphs</vt:lpstr>
      <vt:lpstr>Shortest Paths: Unweighted Graphs</vt:lpstr>
      <vt:lpstr>Shortest Paths: Unweighted Graphs</vt:lpstr>
      <vt:lpstr>Negative Edge Weights</vt:lpstr>
      <vt:lpstr>Dijkstra’s Algorithm</vt:lpstr>
      <vt:lpstr>Initialization and Update</vt:lpstr>
      <vt:lpstr>Pseudocode: Dijkstra’s Algorithm</vt:lpstr>
      <vt:lpstr>All-Pairs Shortest Path</vt:lpstr>
      <vt:lpstr>Dynamic Programming and Shortest Paths</vt:lpstr>
      <vt:lpstr>Initialization</vt:lpstr>
      <vt:lpstr>Characterization Based on Path Length</vt:lpstr>
      <vt:lpstr>Recurrence on Path Length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Dr. Kaykobad</dc:creator>
  <cp:lastModifiedBy>Dr. Kaykobad</cp:lastModifiedBy>
  <cp:revision>178</cp:revision>
  <dcterms:created xsi:type="dcterms:W3CDTF">2012-05-26T03:19:41Z</dcterms:created>
  <dcterms:modified xsi:type="dcterms:W3CDTF">2012-08-07T02:14:32Z</dcterms:modified>
</cp:coreProperties>
</file>