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71" r:id="rId2"/>
    <p:sldId id="373" r:id="rId3"/>
    <p:sldId id="374" r:id="rId4"/>
    <p:sldId id="372" r:id="rId5"/>
    <p:sldId id="375" r:id="rId6"/>
    <p:sldId id="387" r:id="rId7"/>
    <p:sldId id="376" r:id="rId8"/>
    <p:sldId id="377" r:id="rId9"/>
    <p:sldId id="378" r:id="rId10"/>
    <p:sldId id="379" r:id="rId11"/>
    <p:sldId id="380" r:id="rId12"/>
    <p:sldId id="381" r:id="rId13"/>
    <p:sldId id="382" r:id="rId14"/>
    <p:sldId id="383" r:id="rId15"/>
    <p:sldId id="384" r:id="rId16"/>
    <p:sldId id="385" r:id="rId17"/>
    <p:sldId id="3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87" d="100"/>
          <a:sy n="87" d="100"/>
        </p:scale>
        <p:origin x="-10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DE067-FAB9-4F3C-8B1B-24D93CB5849F}" type="datetimeFigureOut">
              <a:rPr lang="en-US" smtClean="0"/>
              <a:pPr/>
              <a:t>8/1/2012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C932D-E468-4E10-B08E-00D8F37AE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8/1/2012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FDC9F-BAB1-4FD5-9B36-BCC5D0E94FCD}" type="datetimeFigureOut">
              <a:rPr lang="en-US" smtClean="0"/>
              <a:pPr/>
              <a:t>8/1/2012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7FDC9F-BAB1-4FD5-9B36-BCC5D0E94FCD}" type="datetimeFigureOut">
              <a:rPr lang="en-US" smtClean="0"/>
              <a:pPr/>
              <a:t>8/1/2012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FDC9F-BAB1-4FD5-9B36-BCC5D0E94FCD}" type="datetimeFigureOut">
              <a:rPr lang="en-US" smtClean="0"/>
              <a:pPr/>
              <a:t>8/1/2012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7FDC9F-BAB1-4FD5-9B36-BCC5D0E94FCD}" type="datetimeFigureOut">
              <a:rPr lang="en-US" smtClean="0"/>
              <a:pPr/>
              <a:t>8/1/2012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FDC9F-BAB1-4FD5-9B36-BCC5D0E94FCD}" type="datetimeFigureOut">
              <a:rPr lang="en-US" smtClean="0"/>
              <a:pPr/>
              <a:t>8/1/2012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8/1/2012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8/1/2012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FDC9F-BAB1-4FD5-9B36-BCC5D0E94FCD}" type="datetimeFigureOut">
              <a:rPr lang="en-US" smtClean="0"/>
              <a:pPr/>
              <a:t>8/1/2012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27983-B398-412F-A48E-CE8AF0C771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Principle of Optimality</a:t>
            </a:r>
          </a:p>
          <a:p>
            <a:pPr>
              <a:buNone/>
            </a:pPr>
            <a:r>
              <a:rPr lang="en-US" dirty="0" smtClean="0"/>
              <a:t>To use dynamic programming, the problem must observe the principle of optimality, that whatever the initial state is, remaining decisions must be optimal with regard the state following from the </a:t>
            </a:r>
            <a:r>
              <a:rPr lang="en-US" dirty="0" err="1" smtClean="0"/>
              <a:t>ﬁrst</a:t>
            </a:r>
            <a:r>
              <a:rPr lang="en-US" dirty="0" smtClean="0"/>
              <a:t> decision.</a:t>
            </a:r>
          </a:p>
          <a:p>
            <a:pPr>
              <a:buNone/>
            </a:pPr>
            <a:r>
              <a:rPr lang="en-US" dirty="0" smtClean="0"/>
              <a:t>Combinatorial problems may have this property but may use too much memory/time to be </a:t>
            </a:r>
            <a:r>
              <a:rPr lang="en-US" dirty="0" err="1" smtClean="0"/>
              <a:t>efﬁcient</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Increasing Subsequence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Given an array A[1 .. n], the length of the longest</a:t>
            </a:r>
          </a:p>
          <a:p>
            <a:pPr>
              <a:buNone/>
            </a:pPr>
            <a:r>
              <a:rPr lang="en-US" dirty="0" smtClean="0"/>
              <a:t>increasing subsequences is computed by the function call LISBIGGER(−∞, A[1 .. n]), where LISBIGGER is the following recursive algorithm:</a:t>
            </a:r>
          </a:p>
          <a:p>
            <a:pPr>
              <a:buNone/>
            </a:pPr>
            <a:endParaRPr lang="en-US" dirty="0" smtClean="0"/>
          </a:p>
          <a:p>
            <a:pPr>
              <a:buNone/>
            </a:pPr>
            <a:r>
              <a:rPr lang="en-US" dirty="0" smtClean="0"/>
              <a:t>LISBIGGER(</a:t>
            </a:r>
            <a:r>
              <a:rPr lang="en-US" dirty="0" err="1" smtClean="0"/>
              <a:t>prev</a:t>
            </a:r>
            <a:r>
              <a:rPr lang="en-US" dirty="0" smtClean="0"/>
              <a:t>, A[1 .. n]):</a:t>
            </a:r>
          </a:p>
          <a:p>
            <a:pPr>
              <a:buNone/>
            </a:pPr>
            <a:r>
              <a:rPr lang="en-US" dirty="0" smtClean="0"/>
              <a:t>if n = 0</a:t>
            </a:r>
          </a:p>
          <a:p>
            <a:pPr>
              <a:buNone/>
            </a:pPr>
            <a:r>
              <a:rPr lang="en-US" dirty="0" smtClean="0"/>
              <a:t>	return 0</a:t>
            </a:r>
          </a:p>
          <a:p>
            <a:pPr>
              <a:buNone/>
            </a:pPr>
            <a:r>
              <a:rPr lang="en-US" dirty="0" smtClean="0"/>
              <a:t>else</a:t>
            </a:r>
          </a:p>
          <a:p>
            <a:pPr>
              <a:buNone/>
            </a:pPr>
            <a:r>
              <a:rPr lang="en-US" dirty="0" smtClean="0"/>
              <a:t>	max ← LISBIGGER(</a:t>
            </a:r>
            <a:r>
              <a:rPr lang="en-US" dirty="0" err="1" smtClean="0"/>
              <a:t>prev</a:t>
            </a:r>
            <a:r>
              <a:rPr lang="en-US" dirty="0" smtClean="0"/>
              <a:t>, A[2 .. n])</a:t>
            </a:r>
          </a:p>
          <a:p>
            <a:pPr>
              <a:buNone/>
            </a:pPr>
            <a:r>
              <a:rPr lang="en-US" dirty="0" smtClean="0"/>
              <a:t>if A[1] &gt; pr </a:t>
            </a:r>
            <a:r>
              <a:rPr lang="en-US" dirty="0" err="1" smtClean="0"/>
              <a:t>ev</a:t>
            </a:r>
            <a:endParaRPr lang="en-US" dirty="0" smtClean="0"/>
          </a:p>
          <a:p>
            <a:pPr>
              <a:buNone/>
            </a:pPr>
            <a:r>
              <a:rPr lang="en-US" dirty="0" smtClean="0"/>
              <a:t>	L ← 1 + LISBIGGER(A[1], A[2 .. n])</a:t>
            </a:r>
          </a:p>
          <a:p>
            <a:pPr>
              <a:buNone/>
            </a:pPr>
            <a:r>
              <a:rPr lang="en-US" dirty="0" smtClean="0"/>
              <a:t>	if L &gt; max</a:t>
            </a:r>
          </a:p>
          <a:p>
            <a:pPr>
              <a:buNone/>
            </a:pPr>
            <a:r>
              <a:rPr lang="en-US" dirty="0" smtClean="0"/>
              <a:t>		max ← L</a:t>
            </a:r>
          </a:p>
          <a:p>
            <a:pPr>
              <a:buNone/>
            </a:pPr>
            <a:r>
              <a:rPr lang="en-US" dirty="0" smtClean="0"/>
              <a:t>return max</a:t>
            </a:r>
          </a:p>
          <a:p>
            <a:pPr>
              <a:buNone/>
            </a:pPr>
            <a:endParaRPr lang="en-US" dirty="0" smtClean="0"/>
          </a:p>
          <a:p>
            <a:pPr>
              <a:buNone/>
            </a:pPr>
            <a:r>
              <a:rPr lang="en-US" dirty="0" smtClean="0"/>
              <a:t>DP algorithm looks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Increasing Subsequence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We can simplify notation with 2 simple observations. </a:t>
            </a:r>
            <a:r>
              <a:rPr lang="en-US" i="1" dirty="0" err="1" smtClean="0"/>
              <a:t>Prev</a:t>
            </a:r>
            <a:r>
              <a:rPr lang="en-US" dirty="0" smtClean="0"/>
              <a:t> is –infinity or an element of the input array and second argument of LISBIGGER is always a suffix of the original input array. Assuming A[0]=-infinity our goal is to compute LIS(0,1). For all </a:t>
            </a:r>
            <a:r>
              <a:rPr lang="en-US" dirty="0" err="1" smtClean="0"/>
              <a:t>i</a:t>
            </a:r>
            <a:r>
              <a:rPr lang="en-US" dirty="0" smtClean="0"/>
              <a:t>&lt;j we have</a:t>
            </a:r>
          </a:p>
          <a:p>
            <a:pPr>
              <a:buNone/>
            </a:pPr>
            <a:r>
              <a:rPr lang="en-US" dirty="0" smtClean="0"/>
              <a:t>LIS(</a:t>
            </a:r>
            <a:r>
              <a:rPr lang="en-US" dirty="0" err="1" smtClean="0"/>
              <a:t>i</a:t>
            </a:r>
            <a:r>
              <a:rPr lang="en-US" dirty="0" err="1" smtClean="0"/>
              <a:t>,j</a:t>
            </a:r>
            <a:r>
              <a:rPr lang="en-US" dirty="0" smtClean="0"/>
              <a:t>)=0, if j&gt;n, </a:t>
            </a:r>
            <a:r>
              <a:rPr lang="en-US" dirty="0" smtClean="0"/>
              <a:t>LIS(</a:t>
            </a:r>
            <a:r>
              <a:rPr lang="en-US" dirty="0" err="1" smtClean="0"/>
              <a:t>i</a:t>
            </a:r>
            <a:r>
              <a:rPr lang="en-US" dirty="0" err="1" smtClean="0"/>
              <a:t>,j</a:t>
            </a:r>
            <a:r>
              <a:rPr lang="en-US" dirty="0" smtClean="0"/>
              <a:t>)=</a:t>
            </a:r>
            <a:r>
              <a:rPr lang="en-US" dirty="0" smtClean="0"/>
              <a:t>LIS(i,j+1</a:t>
            </a:r>
            <a:r>
              <a:rPr lang="en-US" dirty="0" smtClean="0"/>
              <a:t>) if A[</a:t>
            </a:r>
            <a:r>
              <a:rPr lang="en-US" dirty="0" err="1" smtClean="0"/>
              <a:t>i</a:t>
            </a:r>
            <a:r>
              <a:rPr lang="en-US" dirty="0" smtClean="0"/>
              <a:t>]&gt;=A[j] or LIS(</a:t>
            </a:r>
            <a:r>
              <a:rPr lang="en-US" dirty="0" err="1" smtClean="0"/>
              <a:t>i,j</a:t>
            </a:r>
            <a:r>
              <a:rPr lang="en-US" dirty="0" smtClean="0"/>
              <a:t>)=</a:t>
            </a:r>
            <a:r>
              <a:rPr lang="en-US" dirty="0" smtClean="0"/>
              <a:t>max{LIS(i,j+1</a:t>
            </a:r>
            <a:r>
              <a:rPr lang="en-US" dirty="0" smtClean="0"/>
              <a:t>), </a:t>
            </a:r>
            <a:r>
              <a:rPr lang="en-US" dirty="0" smtClean="0"/>
              <a:t>1+LIS(j,j+1</a:t>
            </a:r>
            <a:r>
              <a:rPr lang="en-US" dirty="0" smtClean="0"/>
              <a:t>)}</a:t>
            </a:r>
          </a:p>
          <a:p>
            <a:pPr>
              <a:buNone/>
            </a:pPr>
            <a:r>
              <a:rPr lang="en-US" dirty="0" smtClean="0"/>
              <a:t>Finally DP algorithm looks like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Increasing Subsequence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LIS(A[1 .. n]):</a:t>
            </a:r>
          </a:p>
          <a:p>
            <a:pPr>
              <a:buNone/>
            </a:pPr>
            <a:r>
              <a:rPr lang="en-US" dirty="0" smtClean="0"/>
              <a:t>A[0] ← −∞        〈〈Add a sentinel〉〉    〈〈Base cases〉〉</a:t>
            </a:r>
          </a:p>
          <a:p>
            <a:pPr>
              <a:buNone/>
            </a:pPr>
            <a:r>
              <a:rPr lang="en-US" dirty="0" smtClean="0"/>
              <a:t>for </a:t>
            </a:r>
            <a:r>
              <a:rPr lang="en-US" dirty="0" err="1" smtClean="0"/>
              <a:t>i</a:t>
            </a:r>
            <a:r>
              <a:rPr lang="en-US" dirty="0" smtClean="0"/>
              <a:t> ← 0 to n</a:t>
            </a:r>
          </a:p>
          <a:p>
            <a:pPr>
              <a:buNone/>
            </a:pPr>
            <a:r>
              <a:rPr lang="en-US" dirty="0" smtClean="0"/>
              <a:t>	L IS[</a:t>
            </a:r>
            <a:r>
              <a:rPr lang="en-US" dirty="0" err="1" smtClean="0"/>
              <a:t>i</a:t>
            </a:r>
            <a:r>
              <a:rPr lang="en-US" dirty="0" smtClean="0"/>
              <a:t>, n + 1] ← 0</a:t>
            </a:r>
          </a:p>
          <a:p>
            <a:pPr>
              <a:buNone/>
            </a:pPr>
            <a:endParaRPr lang="en-US" dirty="0" smtClean="0"/>
          </a:p>
          <a:p>
            <a:pPr>
              <a:buNone/>
            </a:pPr>
            <a:r>
              <a:rPr lang="en-US" dirty="0" smtClean="0"/>
              <a:t>for j ← n </a:t>
            </a:r>
            <a:r>
              <a:rPr lang="en-US" dirty="0" err="1" smtClean="0"/>
              <a:t>downto</a:t>
            </a:r>
            <a:r>
              <a:rPr lang="en-US" dirty="0" smtClean="0"/>
              <a:t> 1</a:t>
            </a:r>
          </a:p>
          <a:p>
            <a:pPr>
              <a:buNone/>
            </a:pPr>
            <a:r>
              <a:rPr lang="en-US" dirty="0" smtClean="0"/>
              <a:t>	for </a:t>
            </a:r>
            <a:r>
              <a:rPr lang="en-US" dirty="0" err="1" smtClean="0"/>
              <a:t>i</a:t>
            </a:r>
            <a:r>
              <a:rPr lang="en-US" dirty="0" smtClean="0"/>
              <a:t> ← 0 to j − 1</a:t>
            </a:r>
          </a:p>
          <a:p>
            <a:pPr>
              <a:buNone/>
            </a:pPr>
            <a:r>
              <a:rPr lang="en-US" dirty="0" smtClean="0"/>
              <a:t>		if A[</a:t>
            </a:r>
            <a:r>
              <a:rPr lang="en-US" dirty="0" err="1" smtClean="0"/>
              <a:t>i</a:t>
            </a:r>
            <a:r>
              <a:rPr lang="en-US" dirty="0" smtClean="0"/>
              <a:t>] ≥ A[ j]</a:t>
            </a:r>
          </a:p>
          <a:p>
            <a:pPr>
              <a:buNone/>
            </a:pPr>
            <a:r>
              <a:rPr lang="en-US" dirty="0" smtClean="0"/>
              <a:t>			L IS[</a:t>
            </a:r>
            <a:r>
              <a:rPr lang="en-US" dirty="0" err="1" smtClean="0"/>
              <a:t>i</a:t>
            </a:r>
            <a:r>
              <a:rPr lang="en-US" dirty="0" smtClean="0"/>
              <a:t>, j] ← LIS[</a:t>
            </a:r>
            <a:r>
              <a:rPr lang="en-US" dirty="0" err="1" smtClean="0"/>
              <a:t>i</a:t>
            </a:r>
            <a:r>
              <a:rPr lang="en-US" dirty="0" smtClean="0"/>
              <a:t>, j + 1]</a:t>
            </a:r>
          </a:p>
          <a:p>
            <a:pPr>
              <a:buNone/>
            </a:pPr>
            <a:r>
              <a:rPr lang="en-US" dirty="0" smtClean="0"/>
              <a:t>		else</a:t>
            </a:r>
          </a:p>
          <a:p>
            <a:pPr>
              <a:buNone/>
            </a:pPr>
            <a:r>
              <a:rPr lang="en-US" dirty="0" smtClean="0"/>
              <a:t>			LIS[</a:t>
            </a:r>
            <a:r>
              <a:rPr lang="en-US" dirty="0" err="1" smtClean="0"/>
              <a:t>i</a:t>
            </a:r>
            <a:r>
              <a:rPr lang="en-US" dirty="0" smtClean="0"/>
              <a:t>, j] ← max{LIS[</a:t>
            </a:r>
            <a:r>
              <a:rPr lang="en-US" dirty="0" err="1" smtClean="0"/>
              <a:t>i</a:t>
            </a:r>
            <a:r>
              <a:rPr lang="en-US" dirty="0" smtClean="0"/>
              <a:t>, j + 1], 1 + LIS[ j, j + 1]}</a:t>
            </a:r>
          </a:p>
          <a:p>
            <a:pPr>
              <a:buNone/>
            </a:pPr>
            <a:endParaRPr lang="en-US" dirty="0" smtClean="0"/>
          </a:p>
          <a:p>
            <a:pPr>
              <a:buNone/>
            </a:pPr>
            <a:r>
              <a:rPr lang="en-US" dirty="0" smtClean="0"/>
              <a:t>return L IS[0, 1]</a:t>
            </a:r>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Binary Search Tree</a:t>
            </a:r>
            <a:endParaRPr lang="en-US" dirty="0"/>
          </a:p>
        </p:txBody>
      </p:sp>
      <p:sp>
        <p:nvSpPr>
          <p:cNvPr id="3" name="Content Placeholder 2"/>
          <p:cNvSpPr>
            <a:spLocks noGrp="1"/>
          </p:cNvSpPr>
          <p:nvPr>
            <p:ph idx="1"/>
          </p:nvPr>
        </p:nvSpPr>
        <p:spPr/>
        <p:txBody>
          <a:bodyPr>
            <a:normAutofit/>
          </a:bodyPr>
          <a:lstStyle/>
          <a:p>
            <a:pPr>
              <a:buNone/>
            </a:pPr>
            <a:r>
              <a:rPr lang="en-US" dirty="0" smtClean="0"/>
              <a:t> If insertion, deletion and search operations are quite frequent unsorted or sorted arrays are costly data structures, where is binary search trees are good that will require O(log n) computation for each operation. Random binary search trees are good on the average but may turn out to perform poorly in pathological cases. OBST is a good data structure for all cases.</a:t>
            </a:r>
          </a:p>
          <a:p>
            <a:pPr>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Binary Search Tree</a:t>
            </a:r>
            <a:endParaRPr lang="en-US" dirty="0"/>
          </a:p>
        </p:txBody>
      </p:sp>
      <p:sp>
        <p:nvSpPr>
          <p:cNvPr id="3" name="Content Placeholder 2"/>
          <p:cNvSpPr>
            <a:spLocks noGrp="1"/>
          </p:cNvSpPr>
          <p:nvPr>
            <p:ph idx="1"/>
          </p:nvPr>
        </p:nvSpPr>
        <p:spPr/>
        <p:txBody>
          <a:bodyPr>
            <a:normAutofit/>
          </a:bodyPr>
          <a:lstStyle/>
          <a:p>
            <a:pPr>
              <a:buNone/>
            </a:pPr>
            <a:r>
              <a:rPr lang="en-US" dirty="0" smtClean="0"/>
              <a:t> Let us search b</a:t>
            </a:r>
            <a:r>
              <a:rPr lang="en-US" baseline="-25000" dirty="0" smtClean="0"/>
              <a:t>1</a:t>
            </a:r>
            <a:r>
              <a:rPr lang="en-US" dirty="0" smtClean="0"/>
              <a:t>, b</a:t>
            </a:r>
            <a:r>
              <a:rPr lang="en-US" baseline="-25000" dirty="0" smtClean="0"/>
              <a:t>2</a:t>
            </a:r>
            <a:r>
              <a:rPr lang="en-US" dirty="0" smtClean="0"/>
              <a:t>,…,</a:t>
            </a:r>
            <a:r>
              <a:rPr lang="en-US" dirty="0" err="1" smtClean="0"/>
              <a:t>b</a:t>
            </a:r>
            <a:r>
              <a:rPr lang="en-US" baseline="-25000" dirty="0" err="1" smtClean="0"/>
              <a:t>n</a:t>
            </a:r>
            <a:r>
              <a:rPr lang="en-US" baseline="-25000" dirty="0" smtClean="0"/>
              <a:t> </a:t>
            </a:r>
            <a:r>
              <a:rPr lang="en-US" dirty="0" smtClean="0"/>
              <a:t>with respective frequencies p</a:t>
            </a:r>
            <a:r>
              <a:rPr lang="en-US" baseline="-25000" dirty="0" smtClean="0"/>
              <a:t>1</a:t>
            </a:r>
            <a:r>
              <a:rPr lang="en-US" dirty="0" smtClean="0"/>
              <a:t>, p</a:t>
            </a:r>
            <a:r>
              <a:rPr lang="en-US" baseline="-25000" dirty="0" smtClean="0"/>
              <a:t>2</a:t>
            </a:r>
            <a:r>
              <a:rPr lang="en-US" dirty="0" smtClean="0"/>
              <a:t>,…,</a:t>
            </a:r>
            <a:r>
              <a:rPr lang="en-US" dirty="0" err="1" smtClean="0"/>
              <a:t>p</a:t>
            </a:r>
            <a:r>
              <a:rPr lang="en-US" baseline="-25000" dirty="0" err="1" smtClean="0"/>
              <a:t>n</a:t>
            </a:r>
            <a:r>
              <a:rPr lang="en-US" baseline="-25000" dirty="0" smtClean="0"/>
              <a:t> </a:t>
            </a:r>
            <a:r>
              <a:rPr lang="en-US" dirty="0" smtClean="0"/>
              <a:t> and let unsuccessful searches be denoted by a</a:t>
            </a:r>
            <a:r>
              <a:rPr lang="en-US" baseline="-25000" dirty="0" smtClean="0"/>
              <a:t>0</a:t>
            </a:r>
            <a:r>
              <a:rPr lang="en-US" dirty="0" smtClean="0"/>
              <a:t>, a</a:t>
            </a:r>
            <a:r>
              <a:rPr lang="en-US" baseline="-25000" dirty="0" smtClean="0"/>
              <a:t>1</a:t>
            </a:r>
            <a:r>
              <a:rPr lang="en-US" dirty="0" smtClean="0"/>
              <a:t>,…,a</a:t>
            </a:r>
            <a:r>
              <a:rPr lang="en-US" baseline="-25000" dirty="0" smtClean="0"/>
              <a:t>n  </a:t>
            </a:r>
            <a:r>
              <a:rPr lang="en-US" dirty="0" smtClean="0"/>
              <a:t>with frequencies  q</a:t>
            </a:r>
            <a:r>
              <a:rPr lang="en-US" baseline="-25000" dirty="0" smtClean="0"/>
              <a:t>0</a:t>
            </a:r>
            <a:r>
              <a:rPr lang="en-US" dirty="0" smtClean="0"/>
              <a:t>, q</a:t>
            </a:r>
            <a:r>
              <a:rPr lang="en-US" baseline="-25000" dirty="0" smtClean="0"/>
              <a:t>1</a:t>
            </a:r>
            <a:r>
              <a:rPr lang="en-US" dirty="0" smtClean="0"/>
              <a:t>,…,</a:t>
            </a:r>
            <a:r>
              <a:rPr lang="en-US" dirty="0" err="1" smtClean="0"/>
              <a:t>q</a:t>
            </a:r>
            <a:r>
              <a:rPr lang="en-US" baseline="-25000" dirty="0" err="1" smtClean="0"/>
              <a:t>n</a:t>
            </a:r>
            <a:r>
              <a:rPr lang="en-US" baseline="-25000" dirty="0" smtClean="0"/>
              <a:t> </a:t>
            </a:r>
            <a:r>
              <a:rPr lang="en-US" dirty="0" smtClean="0"/>
              <a:t>we want to construct a BST for which cost of all those searches are as small as possible. That is minimize(</a:t>
            </a:r>
            <a:r>
              <a:rPr lang="en-US" dirty="0" err="1" smtClean="0"/>
              <a:t>l_i</a:t>
            </a:r>
            <a:r>
              <a:rPr lang="en-US" dirty="0" smtClean="0"/>
              <a:t>(T) level of vertex I in T, level of root is 0)</a:t>
            </a:r>
          </a:p>
          <a:p>
            <a:pPr>
              <a:buNone/>
            </a:pPr>
            <a:endParaRPr lang="en-US" dirty="0" smtClean="0"/>
          </a:p>
          <a:p>
            <a:pPr>
              <a:buNone/>
            </a:pPr>
            <a:endParaRPr lang="en-US" dirty="0" smtClean="0"/>
          </a:p>
        </p:txBody>
      </p:sp>
      <p:graphicFrame>
        <p:nvGraphicFramePr>
          <p:cNvPr id="1027" name="Object 3"/>
          <p:cNvGraphicFramePr>
            <a:graphicFrameLocks noChangeAspect="1"/>
          </p:cNvGraphicFramePr>
          <p:nvPr/>
        </p:nvGraphicFramePr>
        <p:xfrm>
          <a:off x="2362200" y="5029200"/>
          <a:ext cx="3962400" cy="1041400"/>
        </p:xfrm>
        <a:graphic>
          <a:graphicData uri="http://schemas.openxmlformats.org/presentationml/2006/ole">
            <p:oleObj spid="_x0000_s1027" name="Equation" r:id="rId3" imgW="1765080" imgH="43164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Binary Search Tree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p>
          <a:p>
            <a:pPr>
              <a:buNone/>
            </a:pPr>
            <a:r>
              <a:rPr lang="en-US" dirty="0" smtClean="0"/>
              <a:t>For successful search number of comparisons is one more than the level since we start at level 0, and for unsuccessful search in the leaf node there is no element comparison. If we know the optimal root then left and right </a:t>
            </a:r>
            <a:r>
              <a:rPr lang="en-US" dirty="0" err="1" smtClean="0"/>
              <a:t>subtrees</a:t>
            </a:r>
            <a:r>
              <a:rPr lang="en-US" dirty="0" smtClean="0"/>
              <a:t> are defined and they must also be optimal </a:t>
            </a:r>
            <a:r>
              <a:rPr lang="en-US" dirty="0" err="1" smtClean="0"/>
              <a:t>wrt</a:t>
            </a:r>
            <a:r>
              <a:rPr lang="en-US" dirty="0" smtClean="0"/>
              <a:t> nodes they contain. Let us think of the OBST </a:t>
            </a:r>
            <a:r>
              <a:rPr lang="en-US" dirty="0" err="1" smtClean="0"/>
              <a:t>T</a:t>
            </a:r>
            <a:r>
              <a:rPr lang="en-US" sz="2400" dirty="0" err="1" smtClean="0"/>
              <a:t>ij</a:t>
            </a:r>
            <a:r>
              <a:rPr lang="en-US" sz="2400" dirty="0" smtClean="0"/>
              <a:t>  </a:t>
            </a:r>
            <a:r>
              <a:rPr lang="en-US" dirty="0" smtClean="0"/>
              <a:t>consisting of vertices a</a:t>
            </a:r>
            <a:r>
              <a:rPr lang="en-US" baseline="-25000" dirty="0" smtClean="0"/>
              <a:t>i</a:t>
            </a:r>
            <a:r>
              <a:rPr lang="en-US" dirty="0" smtClean="0"/>
              <a:t>,b</a:t>
            </a:r>
            <a:r>
              <a:rPr lang="en-US" baseline="-25000" dirty="0" smtClean="0"/>
              <a:t>i</a:t>
            </a:r>
            <a:r>
              <a:rPr lang="en-US" dirty="0" smtClean="0"/>
              <a:t>,a</a:t>
            </a:r>
            <a:r>
              <a:rPr lang="en-US" baseline="-25000" dirty="0" smtClean="0"/>
              <a:t>i+1</a:t>
            </a:r>
            <a:r>
              <a:rPr lang="en-US" dirty="0" smtClean="0"/>
              <a:t>,b</a:t>
            </a:r>
            <a:r>
              <a:rPr lang="en-US" baseline="-25000" dirty="0" smtClean="0"/>
              <a:t>i+1</a:t>
            </a:r>
            <a:r>
              <a:rPr lang="en-US" dirty="0" smtClean="0"/>
              <a:t>,…,</a:t>
            </a:r>
            <a:r>
              <a:rPr lang="en-US" dirty="0" err="1" smtClean="0"/>
              <a:t>b</a:t>
            </a:r>
            <a:r>
              <a:rPr lang="en-US" baseline="-25000" dirty="0" err="1" smtClean="0"/>
              <a:t>j</a:t>
            </a:r>
            <a:r>
              <a:rPr lang="en-US" dirty="0" err="1" smtClean="0"/>
              <a:t>,a</a:t>
            </a:r>
            <a:r>
              <a:rPr lang="en-US" baseline="-25000" dirty="0" err="1" smtClean="0"/>
              <a:t>j</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Binary Search Tree</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pPr>
              <a:buNone/>
            </a:pPr>
            <a:r>
              <a:rPr lang="en-US" dirty="0" smtClean="0"/>
              <a:t> </a:t>
            </a:r>
          </a:p>
        </p:txBody>
      </p:sp>
      <p:sp>
        <p:nvSpPr>
          <p:cNvPr id="4" name="Oval 3"/>
          <p:cNvSpPr/>
          <p:nvPr/>
        </p:nvSpPr>
        <p:spPr>
          <a:xfrm>
            <a:off x="4419600" y="1600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t>
            </a:r>
            <a:r>
              <a:rPr lang="en-US" baseline="-25000" dirty="0" err="1" smtClean="0"/>
              <a:t>k</a:t>
            </a:r>
            <a:endParaRPr lang="en-US" dirty="0"/>
          </a:p>
        </p:txBody>
      </p:sp>
      <p:cxnSp>
        <p:nvCxnSpPr>
          <p:cNvPr id="6" name="Straight Connector 5"/>
          <p:cNvCxnSpPr>
            <a:endCxn id="9" idx="0"/>
          </p:cNvCxnSpPr>
          <p:nvPr/>
        </p:nvCxnSpPr>
        <p:spPr>
          <a:xfrm rot="10800000" flipV="1">
            <a:off x="2781300" y="2362200"/>
            <a:ext cx="1543612"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p:cNvCxnSpPr>
          <p:nvPr/>
        </p:nvCxnSpPr>
        <p:spPr>
          <a:xfrm rot="16200000" flipH="1">
            <a:off x="5276289" y="2304488"/>
            <a:ext cx="1048311" cy="1200711"/>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a:off x="2133600" y="3429000"/>
            <a:ext cx="1295400" cy="2590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ik-1</a:t>
            </a:r>
            <a:endParaRPr lang="en-US" baseline="-25000" dirty="0"/>
          </a:p>
        </p:txBody>
      </p:sp>
      <p:sp>
        <p:nvSpPr>
          <p:cNvPr id="11" name="Isosceles Triangle 10"/>
          <p:cNvSpPr/>
          <p:nvPr/>
        </p:nvSpPr>
        <p:spPr>
          <a:xfrm>
            <a:off x="5486400" y="3429000"/>
            <a:ext cx="1828800" cy="2514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a:t>
            </a:r>
            <a:r>
              <a:rPr lang="en-US" baseline="-25000" dirty="0" err="1" smtClean="0"/>
              <a:t>kj</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Binary Search Tree</a:t>
            </a:r>
            <a:endParaRPr lang="en-US" dirty="0"/>
          </a:p>
        </p:txBody>
      </p:sp>
      <p:sp>
        <p:nvSpPr>
          <p:cNvPr id="3" name="Content Placeholder 2"/>
          <p:cNvSpPr>
            <a:spLocks noGrp="1"/>
          </p:cNvSpPr>
          <p:nvPr>
            <p:ph idx="1"/>
          </p:nvPr>
        </p:nvSpPr>
        <p:spPr>
          <a:xfrm>
            <a:off x="381000" y="1676400"/>
            <a:ext cx="8229600" cy="4525963"/>
          </a:xfrm>
        </p:spPr>
        <p:txBody>
          <a:bodyPr>
            <a:normAutofit/>
          </a:bodyPr>
          <a:lstStyle/>
          <a:p>
            <a:pPr>
              <a:buNone/>
            </a:pPr>
            <a:r>
              <a:rPr lang="en-US" dirty="0" smtClean="0"/>
              <a:t> Let </a:t>
            </a:r>
            <a:r>
              <a:rPr lang="en-US" dirty="0" err="1" smtClean="0"/>
              <a:t>C</a:t>
            </a:r>
            <a:r>
              <a:rPr lang="en-US" baseline="-25000" dirty="0" err="1" smtClean="0"/>
              <a:t>ij</a:t>
            </a:r>
            <a:r>
              <a:rPr lang="en-US" dirty="0" smtClean="0"/>
              <a:t> be cost of the OBST </a:t>
            </a:r>
            <a:r>
              <a:rPr lang="en-US" dirty="0" err="1" smtClean="0"/>
              <a:t>T</a:t>
            </a:r>
            <a:r>
              <a:rPr lang="en-US" baseline="-25000" dirty="0" err="1" smtClean="0"/>
              <a:t>ij</a:t>
            </a:r>
            <a:r>
              <a:rPr lang="en-US" dirty="0" smtClean="0"/>
              <a:t>. Then </a:t>
            </a:r>
          </a:p>
          <a:p>
            <a:pPr>
              <a:buNone/>
            </a:pPr>
            <a:endParaRPr lang="en-US" dirty="0" smtClean="0"/>
          </a:p>
          <a:p>
            <a:pPr>
              <a:buNone/>
            </a:pPr>
            <a:endParaRPr lang="en-US" dirty="0" smtClean="0"/>
          </a:p>
        </p:txBody>
      </p:sp>
      <p:graphicFrame>
        <p:nvGraphicFramePr>
          <p:cNvPr id="3075" name="Object 3"/>
          <p:cNvGraphicFramePr>
            <a:graphicFrameLocks noChangeAspect="1"/>
          </p:cNvGraphicFramePr>
          <p:nvPr/>
        </p:nvGraphicFramePr>
        <p:xfrm>
          <a:off x="381000" y="2514600"/>
          <a:ext cx="7086600" cy="1828800"/>
        </p:xfrm>
        <a:graphic>
          <a:graphicData uri="http://schemas.openxmlformats.org/presentationml/2006/ole">
            <p:oleObj spid="_x0000_s3075" name="Equation" r:id="rId3" imgW="2145960" imgH="48240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Jeep Problem</a:t>
            </a:r>
            <a:endParaRPr lang="en-US" dirty="0"/>
          </a:p>
        </p:txBody>
      </p:sp>
      <p:sp>
        <p:nvSpPr>
          <p:cNvPr id="3" name="Content Placeholder 2"/>
          <p:cNvSpPr>
            <a:spLocks noGrp="1"/>
          </p:cNvSpPr>
          <p:nvPr>
            <p:ph idx="1"/>
          </p:nvPr>
        </p:nvSpPr>
        <p:spPr/>
        <p:txBody>
          <a:bodyPr/>
          <a:lstStyle/>
          <a:p>
            <a:pPr>
              <a:buNone/>
            </a:pPr>
            <a:r>
              <a:rPr lang="en-US" dirty="0" smtClean="0"/>
              <a:t>A jeep is supposed to reach a spot S inside a desert. Unfortunately there is no fuel depot on the way. However, the jeep is allowed to store fuel on the way anywhere. Jeep can run 1km/</a:t>
            </a:r>
            <a:r>
              <a:rPr lang="en-US" dirty="0" err="1" smtClean="0"/>
              <a:t>litre</a:t>
            </a:r>
            <a:r>
              <a:rPr lang="en-US" dirty="0" smtClean="0"/>
              <a:t> fuel. Its capacity is C </a:t>
            </a:r>
            <a:r>
              <a:rPr lang="en-US" dirty="0" err="1" smtClean="0"/>
              <a:t>litres</a:t>
            </a:r>
            <a:r>
              <a:rPr lang="en-US" dirty="0" smtClean="0"/>
              <a:t>. The spot is D </a:t>
            </a:r>
            <a:r>
              <a:rPr lang="en-US" dirty="0" err="1" smtClean="0"/>
              <a:t>kms</a:t>
            </a:r>
            <a:r>
              <a:rPr lang="en-US" dirty="0" smtClean="0"/>
              <a:t> away from locality. How can it be planned to reach the spot using minimum fuel?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Jeep Problem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If the jeep reaches C km off S with C liters remaining then the problem is solved optimally. Let this state be denoted by (1,C,C), where 1 stands for the first stoppage near S, C stands for distance (d_1) from S and last C stands for the amount of fuel it should carry at that point.  To deposit C liters it must ply at least twice in the previous segment. So 3d_2+C=2C. So d_2=C/3. The state is (2,C/3,2C). Arguing the same manner we can say 5d_3+C=3C. So d_3=C/5 and so on.</a:t>
            </a:r>
          </a:p>
          <a:p>
            <a:pPr>
              <a:buNone/>
            </a:pPr>
            <a:r>
              <a:rPr lang="en-US" dirty="0" smtClean="0"/>
              <a:t>What about if the Jeep is to return to the point it started from?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knapsack problem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Consider the knapsack problem with objects (</a:t>
            </a:r>
            <a:r>
              <a:rPr lang="en-US" dirty="0" err="1" smtClean="0"/>
              <a:t>p</a:t>
            </a:r>
            <a:r>
              <a:rPr lang="en-US" baseline="-25000" dirty="0" err="1" smtClean="0"/>
              <a:t>i</a:t>
            </a:r>
            <a:r>
              <a:rPr lang="en-US" dirty="0" err="1" smtClean="0"/>
              <a:t>,w</a:t>
            </a:r>
            <a:r>
              <a:rPr lang="en-US" baseline="-25000" dirty="0" err="1" smtClean="0"/>
              <a:t>i</a:t>
            </a:r>
            <a:r>
              <a:rPr lang="en-US" dirty="0" smtClean="0"/>
              <a:t>), </a:t>
            </a:r>
            <a:r>
              <a:rPr lang="en-US" dirty="0" err="1" smtClean="0"/>
              <a:t>i</a:t>
            </a:r>
            <a:r>
              <a:rPr lang="en-US" dirty="0" smtClean="0"/>
              <a:t>=1,…,n, weight bound W. Now the condition is that we must either choose an object in full or avoid choosing it.</a:t>
            </a:r>
          </a:p>
          <a:p>
            <a:pPr>
              <a:buNone/>
            </a:pPr>
            <a:r>
              <a:rPr lang="en-US" dirty="0" smtClean="0"/>
              <a:t>Let </a:t>
            </a:r>
            <a:r>
              <a:rPr lang="en-US" dirty="0" err="1" smtClean="0"/>
              <a:t>f</a:t>
            </a:r>
            <a:r>
              <a:rPr lang="en-US" baseline="-25000" dirty="0" err="1" smtClean="0"/>
              <a:t>i</a:t>
            </a:r>
            <a:r>
              <a:rPr lang="en-US" baseline="-25000" dirty="0" smtClean="0"/>
              <a:t> </a:t>
            </a:r>
            <a:r>
              <a:rPr lang="en-US" dirty="0" smtClean="0"/>
              <a:t>(y) be the maximum profit from items 1,2,…,</a:t>
            </a:r>
            <a:r>
              <a:rPr lang="en-US" dirty="0" err="1" smtClean="0"/>
              <a:t>i</a:t>
            </a:r>
            <a:r>
              <a:rPr lang="en-US" dirty="0" smtClean="0"/>
              <a:t> with weight bound y. Then</a:t>
            </a:r>
          </a:p>
          <a:p>
            <a:pPr>
              <a:buNone/>
            </a:pPr>
            <a:r>
              <a:rPr lang="en-US" dirty="0" smtClean="0"/>
              <a:t>f</a:t>
            </a:r>
            <a:r>
              <a:rPr lang="en-US" baseline="-25000" dirty="0" smtClean="0"/>
              <a:t>1 </a:t>
            </a:r>
            <a:r>
              <a:rPr lang="en-US" dirty="0" smtClean="0"/>
              <a:t>(y)=p</a:t>
            </a:r>
            <a:r>
              <a:rPr lang="en-US" baseline="-25000" dirty="0" smtClean="0"/>
              <a:t>1</a:t>
            </a:r>
            <a:r>
              <a:rPr lang="en-US" dirty="0" smtClean="0"/>
              <a:t> if y&gt;=w</a:t>
            </a:r>
            <a:r>
              <a:rPr lang="en-US" baseline="-25000" dirty="0" smtClean="0"/>
              <a:t>1</a:t>
            </a:r>
            <a:r>
              <a:rPr lang="en-US" dirty="0" smtClean="0"/>
              <a:t>, 0 otherwise for all y.</a:t>
            </a:r>
          </a:p>
          <a:p>
            <a:pPr>
              <a:buNone/>
            </a:pPr>
            <a:r>
              <a:rPr lang="en-US" dirty="0" smtClean="0"/>
              <a:t>f</a:t>
            </a:r>
            <a:r>
              <a:rPr lang="en-US" baseline="-25000" dirty="0" smtClean="0"/>
              <a:t>i+1 </a:t>
            </a:r>
            <a:r>
              <a:rPr lang="en-US" dirty="0" smtClean="0"/>
              <a:t>(y)=min{p</a:t>
            </a:r>
            <a:r>
              <a:rPr lang="en-US" baseline="-25000" dirty="0" smtClean="0"/>
              <a:t>i+1</a:t>
            </a:r>
            <a:r>
              <a:rPr lang="en-US" dirty="0" smtClean="0"/>
              <a:t> + f</a:t>
            </a:r>
            <a:r>
              <a:rPr lang="en-US" baseline="-25000" dirty="0" smtClean="0"/>
              <a:t>1 </a:t>
            </a:r>
            <a:r>
              <a:rPr lang="en-US" dirty="0" smtClean="0"/>
              <a:t>(y-w</a:t>
            </a:r>
            <a:r>
              <a:rPr lang="en-US" baseline="-25000" dirty="0" smtClean="0"/>
              <a:t>i+1</a:t>
            </a:r>
            <a:r>
              <a:rPr lang="en-US" dirty="0" smtClean="0"/>
              <a:t> ), </a:t>
            </a:r>
            <a:r>
              <a:rPr lang="en-US" dirty="0" err="1" smtClean="0"/>
              <a:t>f</a:t>
            </a:r>
            <a:r>
              <a:rPr lang="en-US" baseline="-25000" dirty="0" err="1" smtClean="0"/>
              <a:t>i</a:t>
            </a:r>
            <a:r>
              <a:rPr lang="en-US" baseline="-25000" dirty="0" smtClean="0"/>
              <a:t> </a:t>
            </a:r>
            <a:r>
              <a:rPr lang="en-US" dirty="0" smtClean="0"/>
              <a:t>(y)}</a:t>
            </a:r>
          </a:p>
          <a:p>
            <a:pPr>
              <a:buNone/>
            </a:pPr>
            <a:r>
              <a:rPr lang="en-US" dirty="0" smtClean="0"/>
              <a:t>This is the dynamic programming recurrence.</a:t>
            </a:r>
          </a:p>
          <a:p>
            <a:pPr>
              <a:buNone/>
            </a:pPr>
            <a:r>
              <a:rPr lang="en-US" dirty="0" smtClean="0"/>
              <a:t>Once we can compute f</a:t>
            </a:r>
            <a:r>
              <a:rPr lang="en-US" baseline="-25000" dirty="0" smtClean="0"/>
              <a:t>n </a:t>
            </a:r>
            <a:r>
              <a:rPr lang="en-US" dirty="0" smtClean="0"/>
              <a:t>(W) we have found the solution.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Problem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An aircraft is destined to fly from south west corner  (s)  to north east corner (t) of a mesh each segment of which has fuel cost to traverse. How should it undertake this journey minimizing fuel cost.</a:t>
            </a:r>
          </a:p>
          <a:p>
            <a:pPr>
              <a:buNone/>
            </a:pPr>
            <a:r>
              <a:rPr lang="en-US" dirty="0" smtClean="0"/>
              <a:t>Let us back calculate minimum cost of reaching t from immediate </a:t>
            </a:r>
            <a:r>
              <a:rPr lang="en-US" dirty="0" err="1" smtClean="0"/>
              <a:t>neighbouring</a:t>
            </a:r>
            <a:r>
              <a:rPr lang="en-US" dirty="0" smtClean="0"/>
              <a:t> vertices at a minimum cost. So every vertex gets a label representing minimum cost of reaching t from that point. At every vertex we have at most 2 decisions to choose from.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aircraft flies to the east or north and never in other directions. We always choose smaller of the labels. A vertex can be reached either from east or from north. If </a:t>
            </a:r>
            <a:r>
              <a:rPr lang="en-US" dirty="0" smtClean="0"/>
              <a:t>c(</a:t>
            </a:r>
            <a:r>
              <a:rPr lang="en-US" dirty="0" err="1" smtClean="0"/>
              <a:t>i</a:t>
            </a:r>
            <a:r>
              <a:rPr lang="en-US" dirty="0" err="1" smtClean="0"/>
              <a:t>,j</a:t>
            </a:r>
            <a:r>
              <a:rPr lang="en-US" dirty="0" smtClean="0"/>
              <a:t>) is the label of the point in the intersection of </a:t>
            </a:r>
            <a:r>
              <a:rPr lang="en-US" dirty="0" err="1" smtClean="0"/>
              <a:t>ith</a:t>
            </a:r>
            <a:r>
              <a:rPr lang="en-US" dirty="0" smtClean="0"/>
              <a:t> row and </a:t>
            </a:r>
            <a:r>
              <a:rPr lang="en-US" dirty="0" err="1" smtClean="0"/>
              <a:t>jth</a:t>
            </a:r>
            <a:r>
              <a:rPr lang="en-US" dirty="0" smtClean="0"/>
              <a:t> column. Then </a:t>
            </a:r>
            <a:r>
              <a:rPr lang="en-US" dirty="0" smtClean="0"/>
              <a:t>c(</a:t>
            </a:r>
            <a:r>
              <a:rPr lang="en-US" dirty="0" err="1" smtClean="0"/>
              <a:t>i</a:t>
            </a:r>
            <a:r>
              <a:rPr lang="en-US" dirty="0" err="1" smtClean="0"/>
              <a:t>,j</a:t>
            </a:r>
            <a:r>
              <a:rPr lang="en-US" dirty="0" smtClean="0"/>
              <a:t>)=</a:t>
            </a:r>
            <a:r>
              <a:rPr lang="en-US" dirty="0" smtClean="0"/>
              <a:t>min{c(i,j-1</a:t>
            </a:r>
            <a:r>
              <a:rPr lang="en-US" dirty="0" smtClean="0"/>
              <a:t>)+f(j,j-1), c(i+1,j)+</a:t>
            </a:r>
            <a:r>
              <a:rPr lang="en-US" dirty="0" smtClean="0"/>
              <a:t>f(i,i+1</a:t>
            </a:r>
            <a:r>
              <a:rPr lang="en-US" dirty="0" smtClean="0"/>
              <a:t>)} where </a:t>
            </a:r>
            <a:r>
              <a:rPr lang="en-US" dirty="0" smtClean="0"/>
              <a:t>f(i,i+1</a:t>
            </a:r>
            <a:r>
              <a:rPr lang="en-US" dirty="0" smtClean="0"/>
              <a:t>) is the fuel cost of horizontal segment </a:t>
            </a:r>
            <a:r>
              <a:rPr lang="en-US" dirty="0" smtClean="0"/>
              <a:t>(i,i+1</a:t>
            </a:r>
            <a:r>
              <a:rPr lang="en-US" dirty="0" smtClean="0"/>
              <a:t>), and f(j,j-1) is the fuel cost of vertical segment (j,j-1). Once s=(0,0) has been </a:t>
            </a:r>
            <a:r>
              <a:rPr lang="en-US" dirty="0" err="1" smtClean="0"/>
              <a:t>labelled</a:t>
            </a:r>
            <a:r>
              <a:rPr lang="en-US" dirty="0" smtClean="0"/>
              <a:t> we have solved the problem and the minimum fuel cost equals the label c(0,0)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Matrix Multiplication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Consider the problem of multiplying M1XM2XM3 where dimensions are respectively (m</a:t>
            </a:r>
            <a:r>
              <a:rPr lang="en-US" baseline="-25000" dirty="0" smtClean="0"/>
              <a:t>1</a:t>
            </a:r>
            <a:r>
              <a:rPr lang="en-US" dirty="0" smtClean="0"/>
              <a:t>Xm</a:t>
            </a:r>
            <a:r>
              <a:rPr lang="en-US" baseline="-25000" dirty="0" smtClean="0"/>
              <a:t>2</a:t>
            </a:r>
            <a:r>
              <a:rPr lang="en-US" dirty="0" smtClean="0"/>
              <a:t>), (</a:t>
            </a:r>
            <a:r>
              <a:rPr lang="en-US" dirty="0" smtClean="0"/>
              <a:t>m</a:t>
            </a:r>
            <a:r>
              <a:rPr lang="en-US" baseline="-25000" dirty="0" smtClean="0"/>
              <a:t>2</a:t>
            </a:r>
            <a:r>
              <a:rPr lang="en-US" dirty="0" smtClean="0"/>
              <a:t>Xm</a:t>
            </a:r>
            <a:r>
              <a:rPr lang="en-US" baseline="-25000" dirty="0" smtClean="0"/>
              <a:t>3</a:t>
            </a:r>
            <a:r>
              <a:rPr lang="en-US" dirty="0" smtClean="0"/>
              <a:t>), (</a:t>
            </a:r>
            <a:r>
              <a:rPr lang="en-US" dirty="0" smtClean="0"/>
              <a:t>m</a:t>
            </a:r>
            <a:r>
              <a:rPr lang="en-US" baseline="-25000" dirty="0" smtClean="0"/>
              <a:t>3</a:t>
            </a:r>
            <a:r>
              <a:rPr lang="en-US" dirty="0" smtClean="0"/>
              <a:t>Xm</a:t>
            </a:r>
            <a:r>
              <a:rPr lang="en-US" baseline="-25000" dirty="0" smtClean="0"/>
              <a:t>4</a:t>
            </a:r>
            <a:r>
              <a:rPr lang="en-US" dirty="0" smtClean="0"/>
              <a:t>). We can do this in the following ways</a:t>
            </a:r>
          </a:p>
          <a:p>
            <a:pPr>
              <a:buNone/>
            </a:pPr>
            <a:r>
              <a:rPr lang="en-US" dirty="0" smtClean="0"/>
              <a:t>((M1XM2)XM3)=(M1X(M2XM3)) The corresponding number of multiplications will be  </a:t>
            </a:r>
            <a:r>
              <a:rPr lang="en-US" dirty="0" smtClean="0"/>
              <a:t>m</a:t>
            </a:r>
            <a:r>
              <a:rPr lang="en-US" baseline="-25000" dirty="0" smtClean="0"/>
              <a:t>1</a:t>
            </a:r>
            <a:r>
              <a:rPr lang="en-US" dirty="0" smtClean="0"/>
              <a:t>Xm</a:t>
            </a:r>
            <a:r>
              <a:rPr lang="en-US" baseline="-25000" dirty="0" smtClean="0"/>
              <a:t>2</a:t>
            </a:r>
            <a:r>
              <a:rPr lang="en-US" dirty="0" smtClean="0"/>
              <a:t>Xm</a:t>
            </a:r>
            <a:r>
              <a:rPr lang="en-US" baseline="-25000" dirty="0" smtClean="0"/>
              <a:t>3</a:t>
            </a:r>
            <a:r>
              <a:rPr lang="en-US" dirty="0" smtClean="0"/>
              <a:t>+m</a:t>
            </a:r>
            <a:r>
              <a:rPr lang="en-US" baseline="-25000" dirty="0" smtClean="0"/>
              <a:t>1</a:t>
            </a:r>
            <a:r>
              <a:rPr lang="en-US" dirty="0" smtClean="0"/>
              <a:t>Xm</a:t>
            </a:r>
            <a:r>
              <a:rPr lang="en-US" baseline="-25000" dirty="0" smtClean="0"/>
              <a:t>3</a:t>
            </a:r>
            <a:r>
              <a:rPr lang="en-US" dirty="0" smtClean="0"/>
              <a:t>Xm</a:t>
            </a:r>
            <a:r>
              <a:rPr lang="en-US" baseline="-25000" dirty="0" smtClean="0"/>
              <a:t>4</a:t>
            </a:r>
            <a:r>
              <a:rPr lang="en-US" dirty="0" smtClean="0"/>
              <a:t> </a:t>
            </a:r>
            <a:r>
              <a:rPr lang="en-US" dirty="0" smtClean="0"/>
              <a:t>or </a:t>
            </a:r>
            <a:r>
              <a:rPr lang="en-US" dirty="0" smtClean="0"/>
              <a:t>m</a:t>
            </a:r>
            <a:r>
              <a:rPr lang="en-US" baseline="-25000" dirty="0" smtClean="0"/>
              <a:t>1</a:t>
            </a:r>
            <a:r>
              <a:rPr lang="en-US" dirty="0" smtClean="0"/>
              <a:t>Xm</a:t>
            </a:r>
            <a:r>
              <a:rPr lang="en-US" baseline="-25000" dirty="0" smtClean="0"/>
              <a:t>2</a:t>
            </a:r>
            <a:r>
              <a:rPr lang="en-US" dirty="0" smtClean="0"/>
              <a:t>Xm</a:t>
            </a:r>
            <a:r>
              <a:rPr lang="en-US" baseline="-25000" dirty="0" smtClean="0"/>
              <a:t>4</a:t>
            </a:r>
            <a:r>
              <a:rPr lang="en-US" dirty="0" smtClean="0"/>
              <a:t>+m</a:t>
            </a:r>
            <a:r>
              <a:rPr lang="en-US" baseline="-25000" dirty="0" smtClean="0"/>
              <a:t>2</a:t>
            </a:r>
            <a:r>
              <a:rPr lang="en-US" dirty="0" smtClean="0"/>
              <a:t>Xm</a:t>
            </a:r>
            <a:r>
              <a:rPr lang="en-US" baseline="-25000" dirty="0" smtClean="0"/>
              <a:t>3</a:t>
            </a:r>
            <a:r>
              <a:rPr lang="en-US" dirty="0" smtClean="0"/>
              <a:t>Xm</a:t>
            </a:r>
            <a:r>
              <a:rPr lang="en-US" baseline="-25000" dirty="0" smtClean="0"/>
              <a:t>4</a:t>
            </a:r>
            <a:r>
              <a:rPr lang="en-US" dirty="0" smtClean="0"/>
              <a:t> </a:t>
            </a:r>
            <a:r>
              <a:rPr lang="en-US" dirty="0" smtClean="0"/>
              <a:t>not necessarily equal. Then which order of multiplication will be the </a:t>
            </a:r>
            <a:r>
              <a:rPr lang="en-US" dirty="0" smtClean="0"/>
              <a:t>best?</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Matrix Multiplication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Let us have matrices </a:t>
            </a:r>
            <a:r>
              <a:rPr lang="en-US" dirty="0" err="1" smtClean="0"/>
              <a:t>M_i</a:t>
            </a:r>
            <a:r>
              <a:rPr lang="en-US" dirty="0" smtClean="0"/>
              <a:t>, </a:t>
            </a:r>
            <a:r>
              <a:rPr lang="en-US" dirty="0" err="1" smtClean="0"/>
              <a:t>i</a:t>
            </a:r>
            <a:r>
              <a:rPr lang="en-US" dirty="0" smtClean="0"/>
              <a:t>=1,4 of dimensions (4X3), (3X7), (7X5), (5X8). Let C(</a:t>
            </a:r>
            <a:r>
              <a:rPr lang="en-US" dirty="0" err="1" smtClean="0"/>
              <a:t>I,j</a:t>
            </a:r>
            <a:r>
              <a:rPr lang="en-US" dirty="0" smtClean="0"/>
              <a:t>) be the minimum cost of multiplying matrices from I to j. Then we have</a:t>
            </a:r>
          </a:p>
          <a:p>
            <a:pPr>
              <a:buNone/>
            </a:pPr>
            <a:r>
              <a:rPr lang="en-US" dirty="0" smtClean="0"/>
              <a:t>C(1,2)=4X3X7=84, c(2,3)=3X7X5=105, c(3,4)=7X5X8=280</a:t>
            </a:r>
          </a:p>
          <a:p>
            <a:pPr>
              <a:buNone/>
            </a:pPr>
            <a:r>
              <a:rPr lang="en-US" dirty="0" smtClean="0"/>
              <a:t>Now there are two ways of multiplying </a:t>
            </a:r>
            <a:r>
              <a:rPr lang="en-US" dirty="0" err="1" smtClean="0"/>
              <a:t>M_i</a:t>
            </a:r>
            <a:r>
              <a:rPr lang="en-US" dirty="0" smtClean="0"/>
              <a:t> to M_(i+2) :</a:t>
            </a:r>
            <a:r>
              <a:rPr lang="en-US" dirty="0" smtClean="0">
                <a:sym typeface="Wingdings" pitchFamily="2" charset="2"/>
              </a:rPr>
              <a:t> ((</a:t>
            </a:r>
            <a:r>
              <a:rPr lang="en-US" dirty="0" err="1" smtClean="0"/>
              <a:t>M_iXM</a:t>
            </a:r>
            <a:r>
              <a:rPr lang="en-US" dirty="0" smtClean="0"/>
              <a:t>_(i+1))XM_(i+2)) and (</a:t>
            </a:r>
            <a:r>
              <a:rPr lang="en-US" dirty="0" err="1" smtClean="0"/>
              <a:t>M_iX</a:t>
            </a:r>
            <a:r>
              <a:rPr lang="en-US" dirty="0" smtClean="0"/>
              <a:t>(M_(i+1)XM_(i+2))) and the corresponding costs are</a:t>
            </a:r>
          </a:p>
          <a:p>
            <a:pPr>
              <a:buNone/>
            </a:pPr>
            <a:r>
              <a:rPr lang="en-US" dirty="0" smtClean="0"/>
              <a:t>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Matrix Multiplication</a:t>
            </a:r>
            <a:endParaRPr lang="en-US" dirty="0"/>
          </a:p>
        </p:txBody>
      </p:sp>
      <p:sp>
        <p:nvSpPr>
          <p:cNvPr id="3" name="Content Placeholder 2"/>
          <p:cNvSpPr>
            <a:spLocks noGrp="1"/>
          </p:cNvSpPr>
          <p:nvPr>
            <p:ph idx="1"/>
          </p:nvPr>
        </p:nvSpPr>
        <p:spPr/>
        <p:txBody>
          <a:bodyPr>
            <a:normAutofit/>
          </a:bodyPr>
          <a:lstStyle/>
          <a:p>
            <a:pPr>
              <a:buNone/>
            </a:pPr>
            <a:r>
              <a:rPr lang="en-US" dirty="0" smtClean="0"/>
              <a:t>C(1,3)=min{84+4.7.5, 4.3.5+105}=165</a:t>
            </a:r>
          </a:p>
          <a:p>
            <a:pPr>
              <a:buNone/>
            </a:pPr>
            <a:r>
              <a:rPr lang="en-US" dirty="0" smtClean="0"/>
              <a:t>C(2,4)=min{105+3.5.8, 280+3.7.8}=225</a:t>
            </a:r>
          </a:p>
          <a:p>
            <a:pPr>
              <a:buNone/>
            </a:pPr>
            <a:r>
              <a:rPr lang="en-US" dirty="0" smtClean="0"/>
              <a:t>C(1,4)=min{225+3.7.8, 84+280+4.7.8, 165+4.5.8}=325 </a:t>
            </a:r>
          </a:p>
          <a:p>
            <a:pPr>
              <a:buNone/>
            </a:pPr>
            <a:r>
              <a:rPr lang="en-US" dirty="0" smtClean="0"/>
              <a:t> In general for multiplying matrices from I to j can be done in (j-i-1) ways. Starting from trivial multiplication of 2 matrices we build up optimal way of multiplying </a:t>
            </a:r>
            <a:r>
              <a:rPr lang="en-US" smtClean="0"/>
              <a:t>k matrices.</a:t>
            </a: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1187</Words>
  <Application>Microsoft Office PowerPoint</Application>
  <PresentationFormat>On-screen Show (4:3)</PresentationFormat>
  <Paragraphs>83</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Dynamic Programming</vt:lpstr>
      <vt:lpstr>Jeep Problem</vt:lpstr>
      <vt:lpstr>Jeep Problem</vt:lpstr>
      <vt:lpstr>0-1 knapsack problem</vt:lpstr>
      <vt:lpstr>Flight Problem</vt:lpstr>
      <vt:lpstr>Flight Problem</vt:lpstr>
      <vt:lpstr>Chain Matrix Multiplication</vt:lpstr>
      <vt:lpstr>Chain Matrix Multiplication</vt:lpstr>
      <vt:lpstr>Chain Matrix Multiplication</vt:lpstr>
      <vt:lpstr>Longest Increasing Subsequence</vt:lpstr>
      <vt:lpstr>Longest Increasing Subsequence</vt:lpstr>
      <vt:lpstr>Longest Increasing Subsequence</vt:lpstr>
      <vt:lpstr>Optimal Binary Search Tree</vt:lpstr>
      <vt:lpstr>Optimal Binary Search Tree</vt:lpstr>
      <vt:lpstr>Optimal Binary Search Tree</vt:lpstr>
      <vt:lpstr>Optimal Binary Search Tree</vt:lpstr>
      <vt:lpstr>Optimal Binary Search Tree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Dr. Kaykobad</dc:creator>
  <cp:lastModifiedBy>Dr. Kaykobad</cp:lastModifiedBy>
  <cp:revision>201</cp:revision>
  <dcterms:created xsi:type="dcterms:W3CDTF">2012-05-26T03:19:41Z</dcterms:created>
  <dcterms:modified xsi:type="dcterms:W3CDTF">2012-08-01T03:03:04Z</dcterms:modified>
</cp:coreProperties>
</file>