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8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267-30F7-478B-882A-76F8741FF3A0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9248-656E-4519-A23F-00364D97F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267-30F7-478B-882A-76F8741FF3A0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9248-656E-4519-A23F-00364D97F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267-30F7-478B-882A-76F8741FF3A0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9248-656E-4519-A23F-00364D97F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267-30F7-478B-882A-76F8741FF3A0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9248-656E-4519-A23F-00364D97F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267-30F7-478B-882A-76F8741FF3A0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9248-656E-4519-A23F-00364D97F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267-30F7-478B-882A-76F8741FF3A0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9248-656E-4519-A23F-00364D97F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267-30F7-478B-882A-76F8741FF3A0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9248-656E-4519-A23F-00364D97F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267-30F7-478B-882A-76F8741FF3A0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9248-656E-4519-A23F-00364D97F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267-30F7-478B-882A-76F8741FF3A0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9248-656E-4519-A23F-00364D97F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267-30F7-478B-882A-76F8741FF3A0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9248-656E-4519-A23F-00364D97F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2267-30F7-478B-882A-76F8741FF3A0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9248-656E-4519-A23F-00364D97F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F2267-30F7-478B-882A-76F8741FF3A0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D9248-656E-4519-A23F-00364D97F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Flow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If f(u, v) &lt; c(u, v) for (u, v) ∈ E then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baseline="-25000" dirty="0" smtClean="0"/>
              <a:t>f </a:t>
            </a:r>
            <a:r>
              <a:rPr lang="en-US" dirty="0" smtClean="0"/>
              <a:t>(u, </a:t>
            </a:r>
            <a:r>
              <a:rPr lang="en-US" dirty="0" smtClean="0"/>
              <a:t>v) = c(u, v) − f(u, v) &gt; 0 and (u, v) ∈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Whereas if f(u, v) &gt; 0 for (u, v) ∈ E then f(v, u) &lt; 0. In</a:t>
            </a:r>
          </a:p>
          <a:p>
            <a:pPr>
              <a:buNone/>
            </a:pPr>
            <a:r>
              <a:rPr lang="en-US" dirty="0" smtClean="0"/>
              <a:t>such case c </a:t>
            </a:r>
            <a:r>
              <a:rPr lang="en-US" baseline="-25000" dirty="0" smtClean="0"/>
              <a:t>f </a:t>
            </a:r>
            <a:r>
              <a:rPr lang="en-US" dirty="0" smtClean="0"/>
              <a:t>(</a:t>
            </a:r>
            <a:r>
              <a:rPr lang="en-US" dirty="0" smtClean="0"/>
              <a:t>v, u) = c(v, u) − f(v, u) &gt; 0, so (v, u) ∈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Of course if (u, v) nor (v, u) are in G then</a:t>
            </a:r>
          </a:p>
          <a:p>
            <a:pPr>
              <a:buNone/>
            </a:pPr>
            <a:r>
              <a:rPr lang="en-US" dirty="0" smtClean="0"/>
              <a:t>c(u, v) = c(v, u) = 0 and f(u, v) = f(v, u) = 0, so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baseline="-25000" dirty="0" smtClean="0"/>
              <a:t>f </a:t>
            </a:r>
            <a:r>
              <a:rPr lang="en-US" dirty="0" smtClean="0"/>
              <a:t>(</a:t>
            </a:r>
            <a:r>
              <a:rPr lang="en-US" dirty="0" smtClean="0"/>
              <a:t>u, v) = c </a:t>
            </a:r>
            <a:r>
              <a:rPr lang="en-US" baseline="-25000" dirty="0" smtClean="0"/>
              <a:t>f </a:t>
            </a:r>
            <a:r>
              <a:rPr lang="en-US" dirty="0" smtClean="0"/>
              <a:t>(</a:t>
            </a:r>
            <a:r>
              <a:rPr lang="en-US" dirty="0" smtClean="0"/>
              <a:t>v, u) = 0 as well.</a:t>
            </a:r>
          </a:p>
          <a:p>
            <a:pPr>
              <a:buNone/>
            </a:pPr>
            <a:r>
              <a:rPr lang="en-US" dirty="0" smtClean="0"/>
              <a:t>Hence, |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</a:t>
            </a:r>
            <a:r>
              <a:rPr lang="en-US" dirty="0" smtClean="0"/>
              <a:t>| </a:t>
            </a:r>
            <a:r>
              <a:rPr lang="en-US" dirty="0" smtClean="0"/>
              <a:t>≤ 2|E|. Note that the residual network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dirty="0" smtClean="0"/>
              <a:t> is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ﬂow</a:t>
            </a:r>
            <a:r>
              <a:rPr lang="en-US" dirty="0" smtClean="0"/>
              <a:t> network with capacities given by c </a:t>
            </a:r>
            <a:r>
              <a:rPr lang="en-US" baseline="-25000" dirty="0" smtClean="0"/>
              <a:t>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>
              <a:buNone/>
            </a:pPr>
            <a:r>
              <a:rPr lang="en-US" dirty="0" smtClean="0"/>
              <a:t>The following lemma shows the connection between</a:t>
            </a:r>
          </a:p>
          <a:p>
            <a:pPr marL="0">
              <a:buNone/>
            </a:pPr>
            <a:r>
              <a:rPr lang="en-US" dirty="0" smtClean="0"/>
              <a:t>the residual network and the original network.</a:t>
            </a:r>
          </a:p>
          <a:p>
            <a:pPr marL="0">
              <a:buNone/>
            </a:pPr>
            <a:r>
              <a:rPr lang="en-US" dirty="0" smtClean="0"/>
              <a:t>Lemma 2 Let G = (V, E) be the </a:t>
            </a:r>
            <a:r>
              <a:rPr lang="en-US" dirty="0" err="1" smtClean="0"/>
              <a:t>ﬂow</a:t>
            </a:r>
            <a:r>
              <a:rPr lang="en-US" dirty="0" smtClean="0"/>
              <a:t> network with source s</a:t>
            </a:r>
          </a:p>
          <a:p>
            <a:pPr marL="0">
              <a:buNone/>
            </a:pPr>
            <a:r>
              <a:rPr lang="en-US" dirty="0" smtClean="0"/>
              <a:t>and sing t, and let f be a </a:t>
            </a:r>
            <a:r>
              <a:rPr lang="en-US" dirty="0" err="1" smtClean="0"/>
              <a:t>ﬂow</a:t>
            </a:r>
            <a:r>
              <a:rPr lang="en-US" dirty="0" smtClean="0"/>
              <a:t> in G. Moreover, let </a:t>
            </a:r>
            <a:r>
              <a:rPr lang="en-US" dirty="0" smtClean="0"/>
              <a:t>f′ be </a:t>
            </a:r>
            <a:r>
              <a:rPr lang="en-US" dirty="0" smtClean="0"/>
              <a:t>a </a:t>
            </a:r>
            <a:r>
              <a:rPr lang="en-US" dirty="0" err="1" smtClean="0"/>
              <a:t>ﬂow</a:t>
            </a:r>
            <a:r>
              <a:rPr lang="en-US" dirty="0" smtClean="0"/>
              <a:t> in </a:t>
            </a:r>
            <a:r>
              <a:rPr lang="en-US" dirty="0" smtClean="0"/>
              <a:t>the residual network </a:t>
            </a:r>
            <a:r>
              <a:rPr lang="en-US" dirty="0" err="1" smtClean="0"/>
              <a:t>Gf</a:t>
            </a:r>
            <a:r>
              <a:rPr lang="en-US" dirty="0" smtClean="0"/>
              <a:t> . </a:t>
            </a:r>
            <a:r>
              <a:rPr lang="en-US" dirty="0" smtClean="0"/>
              <a:t>Then </a:t>
            </a:r>
            <a:r>
              <a:rPr lang="en-US" dirty="0" err="1" smtClean="0"/>
              <a:t>ﬂow</a:t>
            </a:r>
            <a:r>
              <a:rPr lang="en-US" dirty="0" smtClean="0"/>
              <a:t> sum f + </a:t>
            </a:r>
            <a:r>
              <a:rPr lang="en-US" dirty="0" smtClean="0"/>
              <a:t>f′ is </a:t>
            </a:r>
            <a:r>
              <a:rPr lang="en-US" dirty="0" smtClean="0"/>
              <a:t>a valid</a:t>
            </a:r>
          </a:p>
          <a:p>
            <a:pPr marL="0">
              <a:buNone/>
            </a:pPr>
            <a:r>
              <a:rPr lang="en-US" dirty="0" err="1" smtClean="0"/>
              <a:t>ﬂow</a:t>
            </a:r>
            <a:r>
              <a:rPr lang="en-US" dirty="0" smtClean="0"/>
              <a:t> in G with value | f + </a:t>
            </a:r>
            <a:r>
              <a:rPr lang="en-US" dirty="0" smtClean="0"/>
              <a:t>f′| </a:t>
            </a:r>
            <a:r>
              <a:rPr lang="en-US" dirty="0" smtClean="0"/>
              <a:t>= | f | + | </a:t>
            </a:r>
            <a:r>
              <a:rPr lang="en-US" dirty="0" smtClean="0"/>
              <a:t>f′|.</a:t>
            </a:r>
            <a:endParaRPr lang="en-US" dirty="0" smtClean="0"/>
          </a:p>
          <a:p>
            <a:pPr marL="0">
              <a:buNone/>
            </a:pPr>
            <a:r>
              <a:rPr lang="en-US" dirty="0" smtClean="0"/>
              <a:t>We need to show that the </a:t>
            </a:r>
            <a:r>
              <a:rPr lang="en-US" dirty="0" err="1" smtClean="0"/>
              <a:t>ﬂow</a:t>
            </a:r>
            <a:r>
              <a:rPr lang="en-US" dirty="0" smtClean="0"/>
              <a:t> conditions hold for the</a:t>
            </a:r>
          </a:p>
          <a:p>
            <a:pPr marL="0">
              <a:buNone/>
            </a:pPr>
            <a:r>
              <a:rPr lang="en-US" dirty="0" smtClean="0"/>
              <a:t>sum, i.e.: skew symmetry condition, capacity condition</a:t>
            </a:r>
          </a:p>
          <a:p>
            <a:pPr marL="0">
              <a:buNone/>
            </a:pPr>
            <a:r>
              <a:rPr lang="en-US" dirty="0" smtClean="0"/>
              <a:t>and the </a:t>
            </a:r>
            <a:r>
              <a:rPr lang="en-US" dirty="0" err="1" smtClean="0"/>
              <a:t>ﬂow</a:t>
            </a:r>
            <a:r>
              <a:rPr lang="en-US" dirty="0" smtClean="0"/>
              <a:t> conservation condition.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>
              <a:buNone/>
            </a:pPr>
            <a:r>
              <a:rPr lang="en-US" sz="8000" dirty="0" smtClean="0"/>
              <a:t>Fo</a:t>
            </a:r>
            <a:r>
              <a:rPr lang="en-US" sz="8000" dirty="0" smtClean="0"/>
              <a:t>r </a:t>
            </a:r>
            <a:r>
              <a:rPr lang="en-US" sz="8000" dirty="0" smtClean="0"/>
              <a:t>the skew symmetry condition note that, for all</a:t>
            </a:r>
          </a:p>
          <a:p>
            <a:pPr marL="0">
              <a:buNone/>
            </a:pPr>
            <a:r>
              <a:rPr lang="en-US" sz="8000" dirty="0" smtClean="0"/>
              <a:t>u, v ∈ V, we have:</a:t>
            </a:r>
          </a:p>
          <a:p>
            <a:pPr marL="0">
              <a:buNone/>
            </a:pPr>
            <a:r>
              <a:rPr lang="en-US" sz="8000" dirty="0" smtClean="0"/>
              <a:t>(f + f)(u, v)=f(u, v) + f  (u, v) = =−f(v, u) − </a:t>
            </a:r>
            <a:r>
              <a:rPr lang="en-US" sz="8000" dirty="0" smtClean="0"/>
              <a:t>f′(</a:t>
            </a:r>
            <a:r>
              <a:rPr lang="en-US" sz="8000" dirty="0" smtClean="0"/>
              <a:t>v, u) ==−(f(v, u) + f(v, u)) = −(f + f)(v, u).</a:t>
            </a:r>
          </a:p>
          <a:p>
            <a:pPr marL="0">
              <a:buNone/>
            </a:pPr>
            <a:r>
              <a:rPr lang="en-US" sz="8000" dirty="0" smtClean="0"/>
              <a:t>For the capacity condition note that f(u, v) ≤ </a:t>
            </a:r>
            <a:r>
              <a:rPr lang="en-US" sz="8000" dirty="0" err="1" smtClean="0"/>
              <a:t>c</a:t>
            </a:r>
            <a:r>
              <a:rPr lang="en-US" sz="8000" baseline="-25000" dirty="0" err="1" smtClean="0"/>
              <a:t>f</a:t>
            </a:r>
            <a:r>
              <a:rPr lang="en-US" sz="8000" dirty="0" smtClean="0"/>
              <a:t>(u</a:t>
            </a:r>
            <a:r>
              <a:rPr lang="en-US" sz="8000" dirty="0" smtClean="0"/>
              <a:t>, v),</a:t>
            </a:r>
          </a:p>
          <a:p>
            <a:pPr marL="0">
              <a:buNone/>
            </a:pPr>
            <a:r>
              <a:rPr lang="en-US" sz="8000" dirty="0" smtClean="0"/>
              <a:t>for all u, v ∈ V, and so:</a:t>
            </a:r>
          </a:p>
          <a:p>
            <a:pPr marL="0">
              <a:buNone/>
            </a:pPr>
            <a:r>
              <a:rPr lang="en-US" sz="8000" dirty="0" smtClean="0"/>
              <a:t>(f + f)(u, v)=f(u, v) + f(u, v) ≤</a:t>
            </a:r>
          </a:p>
          <a:p>
            <a:pPr marL="0">
              <a:buNone/>
            </a:pPr>
            <a:r>
              <a:rPr lang="en-US" sz="8000" dirty="0" smtClean="0"/>
              <a:t>≤f(u, v) + (c(u, v) − f(u, v)) = c(u, v).</a:t>
            </a:r>
            <a:endParaRPr lang="en-US" sz="8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For the </a:t>
            </a:r>
            <a:r>
              <a:rPr lang="en-US" dirty="0" err="1" smtClean="0"/>
              <a:t>ﬂow</a:t>
            </a:r>
            <a:r>
              <a:rPr lang="en-US" dirty="0" smtClean="0"/>
              <a:t> conservation condition, for all u ∈ V − s, t, we have:</a:t>
            </a:r>
          </a:p>
          <a:p>
            <a:pPr>
              <a:buNone/>
            </a:pPr>
            <a:r>
              <a:rPr lang="en-US" dirty="0" smtClean="0"/>
              <a:t>∑</a:t>
            </a:r>
            <a:r>
              <a:rPr lang="en-US" baseline="-25000" dirty="0" err="1" smtClean="0"/>
              <a:t>v∈V</a:t>
            </a:r>
            <a:r>
              <a:rPr lang="en-US" dirty="0" smtClean="0"/>
              <a:t>(f + f)(u, v) = ∑</a:t>
            </a:r>
            <a:r>
              <a:rPr lang="en-US" baseline="-25000" dirty="0" err="1" smtClean="0"/>
              <a:t>v∈V</a:t>
            </a:r>
            <a:r>
              <a:rPr lang="en-US" dirty="0" smtClean="0"/>
              <a:t>(f(u, v) + f’(u, v) = ∑</a:t>
            </a:r>
            <a:r>
              <a:rPr lang="en-US" baseline="-25000" dirty="0" err="1" smtClean="0"/>
              <a:t>v∈V</a:t>
            </a:r>
            <a:r>
              <a:rPr lang="en-US" dirty="0" smtClean="0"/>
              <a:t>(f(u, v) + ∑</a:t>
            </a:r>
            <a:r>
              <a:rPr lang="en-US" baseline="-25000" dirty="0" err="1" smtClean="0"/>
              <a:t>v∈V</a:t>
            </a:r>
            <a:r>
              <a:rPr lang="en-US" dirty="0" err="1" smtClean="0"/>
              <a:t>f</a:t>
            </a:r>
            <a:r>
              <a:rPr lang="en-US" dirty="0" smtClean="0"/>
              <a:t>’(u, v) =0+0=0 .</a:t>
            </a:r>
          </a:p>
          <a:p>
            <a:pPr>
              <a:buNone/>
            </a:pPr>
            <a:r>
              <a:rPr lang="en-US" dirty="0" smtClean="0"/>
              <a:t>Finally, the value of f + f is:</a:t>
            </a:r>
          </a:p>
          <a:p>
            <a:pPr>
              <a:buNone/>
            </a:pPr>
            <a:r>
              <a:rPr lang="en-US" dirty="0" smtClean="0"/>
              <a:t>| f + f’|=∑</a:t>
            </a:r>
            <a:r>
              <a:rPr lang="en-US" baseline="-25000" dirty="0" err="1" smtClean="0"/>
              <a:t>v∈V</a:t>
            </a:r>
            <a:r>
              <a:rPr lang="en-US" dirty="0" smtClean="0"/>
              <a:t>(f + f’)(s, v) =</a:t>
            </a:r>
          </a:p>
          <a:p>
            <a:pPr>
              <a:buNone/>
            </a:pPr>
            <a:r>
              <a:rPr lang="en-US" dirty="0" smtClean="0"/>
              <a:t>=∑</a:t>
            </a:r>
            <a:r>
              <a:rPr lang="en-US" baseline="-25000" dirty="0" err="1" smtClean="0"/>
              <a:t>v∈V</a:t>
            </a:r>
            <a:r>
              <a:rPr lang="en-US" dirty="0" smtClean="0"/>
              <a:t>(f(s, v) + f’(s, v)) =</a:t>
            </a:r>
          </a:p>
          <a:p>
            <a:pPr>
              <a:buNone/>
            </a:pPr>
            <a:r>
              <a:rPr lang="en-US" dirty="0" smtClean="0"/>
              <a:t>=∑</a:t>
            </a:r>
            <a:r>
              <a:rPr lang="en-US" baseline="-25000" dirty="0" err="1" smtClean="0"/>
              <a:t>v∈V</a:t>
            </a:r>
            <a:r>
              <a:rPr lang="en-US" baseline="-25000" dirty="0" smtClean="0"/>
              <a:t> </a:t>
            </a:r>
            <a:r>
              <a:rPr lang="en-US" dirty="0" smtClean="0"/>
              <a:t>f(s, v) + ∑</a:t>
            </a:r>
            <a:r>
              <a:rPr lang="en-US" baseline="-25000" dirty="0" err="1" smtClean="0"/>
              <a:t>v∈V</a:t>
            </a:r>
            <a:r>
              <a:rPr lang="en-US" baseline="-25000" dirty="0" smtClean="0"/>
              <a:t> </a:t>
            </a:r>
            <a:r>
              <a:rPr lang="en-US" dirty="0" smtClean="0"/>
              <a:t>f(s, v) = | f | + | f’|</a:t>
            </a:r>
          </a:p>
          <a:p>
            <a:pPr>
              <a:buNone/>
            </a:pPr>
            <a:r>
              <a:rPr lang="en-US" sz="2400" dirty="0" smtClean="0"/>
              <a:t>′</a:t>
            </a:r>
          </a:p>
          <a:p>
            <a:pPr>
              <a:buNone/>
            </a:pPr>
            <a:r>
              <a:rPr lang="en-US" sz="2400" dirty="0" smtClean="0"/>
              <a:t>|.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For the </a:t>
            </a:r>
            <a:r>
              <a:rPr lang="en-US" dirty="0" err="1" smtClean="0"/>
              <a:t>ﬂow</a:t>
            </a:r>
            <a:r>
              <a:rPr lang="en-US" dirty="0" smtClean="0"/>
              <a:t> network G = (V, E) and the </a:t>
            </a:r>
            <a:r>
              <a:rPr lang="en-US" dirty="0" err="1" smtClean="0"/>
              <a:t>ﬂow</a:t>
            </a:r>
            <a:r>
              <a:rPr lang="en-US" dirty="0" smtClean="0"/>
              <a:t> f , the</a:t>
            </a:r>
          </a:p>
          <a:p>
            <a:pPr>
              <a:buNone/>
            </a:pPr>
            <a:r>
              <a:rPr lang="en-US" dirty="0" smtClean="0"/>
              <a:t>augmenting path p is a simple path from s to t in the</a:t>
            </a:r>
          </a:p>
          <a:p>
            <a:pPr>
              <a:buNone/>
            </a:pPr>
            <a:r>
              <a:rPr lang="en-US" dirty="0" smtClean="0"/>
              <a:t>residual network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By the </a:t>
            </a:r>
            <a:r>
              <a:rPr lang="en-US" dirty="0" err="1" smtClean="0"/>
              <a:t>deﬁnition</a:t>
            </a:r>
            <a:r>
              <a:rPr lang="en-US" dirty="0" smtClean="0"/>
              <a:t> of the residual network for every edge</a:t>
            </a:r>
          </a:p>
          <a:p>
            <a:pPr>
              <a:buNone/>
            </a:pPr>
            <a:r>
              <a:rPr lang="en-US" dirty="0" smtClean="0"/>
              <a:t>(u, v) on the augmenting we can increase the </a:t>
            </a:r>
            <a:r>
              <a:rPr lang="en-US" dirty="0" err="1" smtClean="0"/>
              <a:t>ﬂow</a:t>
            </a:r>
            <a:r>
              <a:rPr lang="en-US" dirty="0" smtClean="0"/>
              <a:t> from</a:t>
            </a:r>
          </a:p>
          <a:p>
            <a:pPr>
              <a:buNone/>
            </a:pPr>
            <a:r>
              <a:rPr lang="en-US" dirty="0" smtClean="0"/>
              <a:t>u to v without violating the capacity condition.</a:t>
            </a:r>
          </a:p>
          <a:p>
            <a:pPr>
              <a:buNone/>
            </a:pPr>
            <a:r>
              <a:rPr lang="en-US" dirty="0" smtClean="0"/>
              <a:t>The highest increase of the value of the </a:t>
            </a:r>
            <a:r>
              <a:rPr lang="en-US" dirty="0" err="1" smtClean="0"/>
              <a:t>ﬂow</a:t>
            </a:r>
            <a:r>
              <a:rPr lang="en-US" dirty="0" smtClean="0"/>
              <a:t> f that can</a:t>
            </a:r>
          </a:p>
          <a:p>
            <a:pPr>
              <a:buNone/>
            </a:pPr>
            <a:r>
              <a:rPr lang="en-US" dirty="0" smtClean="0"/>
              <a:t>achieved using the path p is the residual capacity of p:</a:t>
            </a:r>
          </a:p>
          <a:p>
            <a:pPr>
              <a:buNone/>
            </a:pP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(p</a:t>
            </a:r>
            <a:r>
              <a:rPr lang="en-US" dirty="0" smtClean="0"/>
              <a:t>) = </a:t>
            </a:r>
            <a:r>
              <a:rPr lang="en-US" dirty="0" smtClean="0"/>
              <a:t>min{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(u</a:t>
            </a:r>
            <a:r>
              <a:rPr lang="en-US" dirty="0" smtClean="0"/>
              <a:t>, v) : (u, v) is on p}.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The increase of the </a:t>
            </a:r>
            <a:r>
              <a:rPr lang="en-US" dirty="0" err="1" smtClean="0"/>
              <a:t>ﬂow</a:t>
            </a:r>
            <a:r>
              <a:rPr lang="en-US" dirty="0" smtClean="0"/>
              <a:t> for p is a </a:t>
            </a:r>
            <a:r>
              <a:rPr lang="en-US" dirty="0" smtClean="0"/>
              <a:t>function </a:t>
            </a:r>
            <a:r>
              <a:rPr lang="en-US" dirty="0" err="1" smtClean="0"/>
              <a:t>fp</a:t>
            </a:r>
            <a:r>
              <a:rPr lang="en-US" dirty="0" smtClean="0"/>
              <a:t> </a:t>
            </a:r>
            <a:r>
              <a:rPr lang="en-US" dirty="0" smtClean="0"/>
              <a:t>: V × V → R</a:t>
            </a:r>
            <a:r>
              <a:rPr lang="en-US" dirty="0" smtClean="0"/>
              <a:t>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fNote</a:t>
            </a:r>
            <a:r>
              <a:rPr lang="en-US" dirty="0" smtClean="0"/>
              <a:t> </a:t>
            </a:r>
            <a:r>
              <a:rPr lang="en-US" dirty="0" smtClean="0"/>
              <a:t>that </a:t>
            </a:r>
            <a:r>
              <a:rPr lang="en-US" dirty="0" err="1" smtClean="0"/>
              <a:t>fp</a:t>
            </a:r>
            <a:r>
              <a:rPr lang="en-US" dirty="0" smtClean="0"/>
              <a:t> is a </a:t>
            </a:r>
            <a:r>
              <a:rPr lang="en-US" dirty="0" err="1" smtClean="0"/>
              <a:t>ﬂow</a:t>
            </a:r>
            <a:r>
              <a:rPr lang="en-US" dirty="0" smtClean="0"/>
              <a:t> in </a:t>
            </a:r>
            <a:r>
              <a:rPr lang="en-US" dirty="0" err="1" smtClean="0"/>
              <a:t>Gf</a:t>
            </a:r>
            <a:r>
              <a:rPr lang="en-US" dirty="0" smtClean="0"/>
              <a:t> with value | </a:t>
            </a:r>
            <a:r>
              <a:rPr lang="en-US" dirty="0" err="1" smtClean="0"/>
              <a:t>fp</a:t>
            </a:r>
            <a:r>
              <a:rPr lang="en-US" dirty="0" smtClean="0"/>
              <a:t>| = c f(p) &gt; 0.</a:t>
            </a:r>
          </a:p>
          <a:p>
            <a:pPr>
              <a:buNone/>
            </a:pPr>
            <a:r>
              <a:rPr lang="en-US" dirty="0" smtClean="0"/>
              <a:t>Corollary 1 Let </a:t>
            </a:r>
            <a:r>
              <a:rPr lang="en-US" dirty="0" smtClean="0"/>
              <a:t>f ′ </a:t>
            </a:r>
            <a:r>
              <a:rPr lang="en-US" dirty="0" smtClean="0"/>
              <a:t>= f + </a:t>
            </a:r>
            <a:r>
              <a:rPr lang="en-US" dirty="0" err="1" smtClean="0"/>
              <a:t>fp</a:t>
            </a:r>
            <a:r>
              <a:rPr lang="en-US" dirty="0" smtClean="0"/>
              <a:t> then </a:t>
            </a:r>
            <a:r>
              <a:rPr lang="en-US" dirty="0" err="1" smtClean="0"/>
              <a:t>f′is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ﬂow</a:t>
            </a:r>
            <a:r>
              <a:rPr lang="en-US" dirty="0" smtClean="0"/>
              <a:t> in G with</a:t>
            </a:r>
          </a:p>
          <a:p>
            <a:pPr>
              <a:buNone/>
            </a:pPr>
            <a:r>
              <a:rPr lang="en-US" dirty="0" smtClean="0"/>
              <a:t>value | </a:t>
            </a:r>
            <a:r>
              <a:rPr lang="en-US" dirty="0" smtClean="0"/>
              <a:t>f′| </a:t>
            </a:r>
            <a:r>
              <a:rPr lang="en-US" dirty="0" smtClean="0"/>
              <a:t>= | f | + | </a:t>
            </a:r>
            <a:r>
              <a:rPr lang="en-US" dirty="0" err="1" smtClean="0"/>
              <a:t>fp</a:t>
            </a:r>
            <a:r>
              <a:rPr lang="en-US" dirty="0" smtClean="0"/>
              <a:t>| &gt; | f |.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2133600"/>
          <a:ext cx="3638550" cy="990600"/>
        </p:xfrm>
        <a:graphic>
          <a:graphicData uri="http://schemas.openxmlformats.org/presentationml/2006/ole">
            <p:oleObj spid="_x0000_s1026" name="Equation" r:id="rId3" imgW="2095200" imgH="71100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The maximum </a:t>
            </a:r>
            <a:r>
              <a:rPr lang="en-US" dirty="0" err="1" smtClean="0"/>
              <a:t>ﬂow</a:t>
            </a:r>
            <a:r>
              <a:rPr lang="en-US" dirty="0" smtClean="0"/>
              <a:t> and minimum cut theorem, we will</a:t>
            </a:r>
          </a:p>
          <a:p>
            <a:pPr>
              <a:buNone/>
            </a:pPr>
            <a:r>
              <a:rPr lang="en-US" dirty="0" smtClean="0"/>
              <a:t>show, says that the </a:t>
            </a:r>
            <a:r>
              <a:rPr lang="en-US" dirty="0" err="1" smtClean="0"/>
              <a:t>ﬂow</a:t>
            </a:r>
            <a:r>
              <a:rPr lang="en-US" dirty="0" smtClean="0"/>
              <a:t> is maximum if and only if the</a:t>
            </a:r>
          </a:p>
          <a:p>
            <a:pPr>
              <a:buNone/>
            </a:pPr>
            <a:r>
              <a:rPr lang="en-US" dirty="0" smtClean="0"/>
              <a:t>residual network does not contain augmenting path.</a:t>
            </a:r>
          </a:p>
          <a:p>
            <a:pPr>
              <a:buNone/>
            </a:pPr>
            <a:r>
              <a:rPr lang="en-US" dirty="0" smtClean="0"/>
              <a:t>”’Cut”’ (S, T) in the </a:t>
            </a:r>
            <a:r>
              <a:rPr lang="en-US" dirty="0" err="1" smtClean="0"/>
              <a:t>ﬂow</a:t>
            </a:r>
            <a:r>
              <a:rPr lang="en-US" dirty="0" smtClean="0"/>
              <a:t> network G = (V, E) is division</a:t>
            </a:r>
          </a:p>
          <a:p>
            <a:pPr>
              <a:buNone/>
            </a:pPr>
            <a:r>
              <a:rPr lang="en-US" dirty="0" smtClean="0"/>
              <a:t>of V into S and T = V − S such that s ∈ S and t ∈ T.</a:t>
            </a:r>
          </a:p>
          <a:p>
            <a:pPr>
              <a:buNone/>
            </a:pPr>
            <a:r>
              <a:rPr lang="en-US" dirty="0" smtClean="0"/>
              <a:t>If f is a </a:t>
            </a:r>
            <a:r>
              <a:rPr lang="en-US" dirty="0" err="1" smtClean="0"/>
              <a:t>ﬂow</a:t>
            </a:r>
            <a:r>
              <a:rPr lang="en-US" dirty="0" smtClean="0"/>
              <a:t> then </a:t>
            </a:r>
            <a:r>
              <a:rPr lang="en-US" dirty="0" err="1" smtClean="0"/>
              <a:t>netto</a:t>
            </a:r>
            <a:r>
              <a:rPr lang="en-US" dirty="0" smtClean="0"/>
              <a:t> </a:t>
            </a:r>
            <a:r>
              <a:rPr lang="en-US" dirty="0" err="1" smtClean="0"/>
              <a:t>ﬂow</a:t>
            </a:r>
            <a:r>
              <a:rPr lang="en-US" dirty="0" smtClean="0"/>
              <a:t> through the cut (S, T) is</a:t>
            </a:r>
          </a:p>
          <a:p>
            <a:pPr>
              <a:buNone/>
            </a:pPr>
            <a:r>
              <a:rPr lang="en-US" dirty="0" err="1" smtClean="0"/>
              <a:t>deﬁned</a:t>
            </a:r>
            <a:r>
              <a:rPr lang="en-US" dirty="0" smtClean="0"/>
              <a:t> as f(S, T).</a:t>
            </a:r>
          </a:p>
          <a:p>
            <a:pPr>
              <a:buNone/>
            </a:pPr>
            <a:r>
              <a:rPr lang="en-US" dirty="0" smtClean="0"/>
              <a:t>Capacity of the cut (S, T) is </a:t>
            </a:r>
            <a:r>
              <a:rPr lang="en-US" dirty="0" err="1" smtClean="0"/>
              <a:t>deﬁned</a:t>
            </a:r>
            <a:r>
              <a:rPr lang="en-US" dirty="0" smtClean="0"/>
              <a:t> as c(S, T).</a:t>
            </a:r>
          </a:p>
          <a:p>
            <a:pPr>
              <a:buNone/>
            </a:pPr>
            <a:r>
              <a:rPr lang="en-US" dirty="0" smtClean="0"/>
              <a:t>Minimum cut is the one with minimum capacity.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cut ({s, v1, v2}, {v3, v4, t}) with </a:t>
            </a:r>
            <a:r>
              <a:rPr lang="en-US" dirty="0" err="1" smtClean="0"/>
              <a:t>netto</a:t>
            </a:r>
            <a:r>
              <a:rPr lang="en-US" dirty="0" smtClean="0"/>
              <a:t> </a:t>
            </a:r>
            <a:r>
              <a:rPr lang="en-US" dirty="0" err="1" smtClean="0"/>
              <a:t>ﬂow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f(v1, v3) + f(v2, v3) + f(v2, v4) =</a:t>
            </a:r>
          </a:p>
          <a:p>
            <a:pPr>
              <a:buNone/>
            </a:pPr>
            <a:r>
              <a:rPr lang="en-US" dirty="0" smtClean="0"/>
              <a:t>12 + (−4) + 11 = 19, and capacity</a:t>
            </a:r>
          </a:p>
          <a:p>
            <a:pPr>
              <a:buNone/>
            </a:pPr>
            <a:r>
              <a:rPr lang="en-US" dirty="0" smtClean="0"/>
              <a:t>c(v1, v3) + c(v2, v4) = 12 + 14 = 26.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One should note that </a:t>
            </a:r>
            <a:r>
              <a:rPr lang="en-US" dirty="0" err="1" smtClean="0"/>
              <a:t>netto</a:t>
            </a:r>
            <a:r>
              <a:rPr lang="en-US" dirty="0" smtClean="0"/>
              <a:t> </a:t>
            </a:r>
            <a:r>
              <a:rPr lang="en-US" dirty="0" err="1" smtClean="0"/>
              <a:t>ﬂow</a:t>
            </a:r>
            <a:r>
              <a:rPr lang="en-US" dirty="0" smtClean="0"/>
              <a:t> through the cut can</a:t>
            </a:r>
          </a:p>
          <a:p>
            <a:pPr>
              <a:buNone/>
            </a:pPr>
            <a:r>
              <a:rPr lang="en-US" dirty="0" smtClean="0"/>
              <a:t>contain negative </a:t>
            </a:r>
            <a:r>
              <a:rPr lang="en-US" dirty="0" err="1" smtClean="0"/>
              <a:t>ﬂow</a:t>
            </a:r>
            <a:r>
              <a:rPr lang="en-US" dirty="0" smtClean="0"/>
              <a:t>, but the capacity of the cut</a:t>
            </a:r>
          </a:p>
          <a:p>
            <a:pPr>
              <a:buNone/>
            </a:pPr>
            <a:r>
              <a:rPr lang="en-US" dirty="0" smtClean="0"/>
              <a:t>contains only nonnegative values.</a:t>
            </a:r>
          </a:p>
          <a:p>
            <a:pPr>
              <a:buNone/>
            </a:pPr>
            <a:r>
              <a:rPr lang="en-US" dirty="0" smtClean="0"/>
              <a:t>In other words </a:t>
            </a:r>
            <a:r>
              <a:rPr lang="en-US" dirty="0" err="1" smtClean="0"/>
              <a:t>netto</a:t>
            </a:r>
            <a:r>
              <a:rPr lang="en-US" dirty="0" smtClean="0"/>
              <a:t> </a:t>
            </a:r>
            <a:r>
              <a:rPr lang="en-US" dirty="0" err="1" smtClean="0"/>
              <a:t>ﬂow</a:t>
            </a:r>
            <a:r>
              <a:rPr lang="en-US" dirty="0" smtClean="0"/>
              <a:t> through the cut (S, T) is</a:t>
            </a:r>
          </a:p>
          <a:p>
            <a:pPr>
              <a:buNone/>
            </a:pPr>
            <a:r>
              <a:rPr lang="en-US" dirty="0" smtClean="0"/>
              <a:t>obtained by:</a:t>
            </a:r>
          </a:p>
          <a:p>
            <a:pPr>
              <a:buNone/>
            </a:pPr>
            <a:r>
              <a:rPr lang="en-US" dirty="0" smtClean="0"/>
              <a:t> adding the positive </a:t>
            </a:r>
            <a:r>
              <a:rPr lang="en-US" dirty="0" err="1" smtClean="0"/>
              <a:t>ﬂow</a:t>
            </a:r>
            <a:r>
              <a:rPr lang="en-US" dirty="0" smtClean="0"/>
              <a:t> from S to T,</a:t>
            </a:r>
          </a:p>
          <a:p>
            <a:pPr>
              <a:buNone/>
            </a:pPr>
            <a:r>
              <a:rPr lang="en-US" dirty="0" smtClean="0"/>
              <a:t> subtracting the positive </a:t>
            </a:r>
            <a:r>
              <a:rPr lang="en-US" dirty="0" err="1" smtClean="0"/>
              <a:t>ﬂow</a:t>
            </a:r>
            <a:r>
              <a:rPr lang="en-US" dirty="0" smtClean="0"/>
              <a:t> from T to S.</a:t>
            </a:r>
          </a:p>
          <a:p>
            <a:pPr>
              <a:buNone/>
            </a:pPr>
            <a:r>
              <a:rPr lang="en-US" dirty="0" smtClean="0"/>
              <a:t>On the other hand the capacity of the cut (S, T) is</a:t>
            </a:r>
          </a:p>
          <a:p>
            <a:pPr>
              <a:buNone/>
            </a:pPr>
            <a:r>
              <a:rPr lang="en-US" dirty="0" smtClean="0"/>
              <a:t>composed only out of the edges going from S to T. The</a:t>
            </a:r>
          </a:p>
          <a:p>
            <a:pPr>
              <a:buNone/>
            </a:pPr>
            <a:r>
              <a:rPr lang="en-US" dirty="0" smtClean="0"/>
              <a:t>edges going from T to S are not taken into account.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The following lemma shows that the </a:t>
            </a:r>
            <a:r>
              <a:rPr lang="en-US" dirty="0" err="1" smtClean="0"/>
              <a:t>netto</a:t>
            </a:r>
            <a:r>
              <a:rPr lang="en-US" dirty="0" smtClean="0"/>
              <a:t> </a:t>
            </a:r>
            <a:r>
              <a:rPr lang="en-US" dirty="0" err="1" smtClean="0"/>
              <a:t>ﬂow</a:t>
            </a:r>
            <a:r>
              <a:rPr lang="en-US" dirty="0" smtClean="0"/>
              <a:t> through</a:t>
            </a:r>
          </a:p>
          <a:p>
            <a:pPr>
              <a:buNone/>
            </a:pPr>
            <a:r>
              <a:rPr lang="en-US" dirty="0" smtClean="0"/>
              <a:t>any cut is exactly equal to the value of the </a:t>
            </a:r>
            <a:r>
              <a:rPr lang="en-US" dirty="0" err="1" smtClean="0"/>
              <a:t>ﬂow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Lemma 3 Let f be a </a:t>
            </a:r>
            <a:r>
              <a:rPr lang="en-US" dirty="0" err="1" smtClean="0"/>
              <a:t>ﬂow</a:t>
            </a:r>
            <a:r>
              <a:rPr lang="en-US" dirty="0" smtClean="0"/>
              <a:t> in the network G and let (S, T) be</a:t>
            </a:r>
          </a:p>
          <a:p>
            <a:pPr>
              <a:buNone/>
            </a:pPr>
            <a:r>
              <a:rPr lang="en-US" dirty="0" smtClean="0"/>
              <a:t>the cut in G then </a:t>
            </a:r>
            <a:r>
              <a:rPr lang="en-US" dirty="0" err="1" smtClean="0"/>
              <a:t>netto</a:t>
            </a:r>
            <a:r>
              <a:rPr lang="en-US" dirty="0" smtClean="0"/>
              <a:t> </a:t>
            </a:r>
            <a:r>
              <a:rPr lang="en-US" dirty="0" err="1" smtClean="0"/>
              <a:t>ﬂow</a:t>
            </a:r>
            <a:r>
              <a:rPr lang="en-US" dirty="0" smtClean="0"/>
              <a:t> through (S, T) is equal to</a:t>
            </a:r>
          </a:p>
          <a:p>
            <a:pPr>
              <a:buNone/>
            </a:pPr>
            <a:r>
              <a:rPr lang="en-US" dirty="0" smtClean="0"/>
              <a:t>f(S, T) = | f |.</a:t>
            </a:r>
          </a:p>
          <a:p>
            <a:pPr>
              <a:buNone/>
            </a:pPr>
            <a:r>
              <a:rPr lang="en-US" dirty="0" smtClean="0"/>
              <a:t>Note that f(S − s, V) = 0 by </a:t>
            </a:r>
            <a:r>
              <a:rPr lang="en-US" dirty="0" err="1" smtClean="0"/>
              <a:t>ﬂow</a:t>
            </a:r>
            <a:r>
              <a:rPr lang="en-US" dirty="0" smtClean="0"/>
              <a:t> conservation</a:t>
            </a:r>
          </a:p>
          <a:p>
            <a:pPr>
              <a:buNone/>
            </a:pPr>
            <a:r>
              <a:rPr lang="en-US" dirty="0" smtClean="0"/>
              <a:t>condition, so:</a:t>
            </a:r>
          </a:p>
          <a:p>
            <a:pPr>
              <a:buNone/>
            </a:pPr>
            <a:r>
              <a:rPr lang="en-US" dirty="0" smtClean="0"/>
              <a:t>f(S, T)=f(S, V) − f(S, S) =</a:t>
            </a:r>
          </a:p>
          <a:p>
            <a:pPr>
              <a:buNone/>
            </a:pPr>
            <a:r>
              <a:rPr lang="en-US" dirty="0" smtClean="0"/>
              <a:t>=f(s, V) + f(S − s, V) = f(s, V) = | f |.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Overview</a:t>
            </a:r>
          </a:p>
          <a:p>
            <a:r>
              <a:rPr lang="en-US" dirty="0" smtClean="0"/>
              <a:t> Flows: Problem </a:t>
            </a:r>
            <a:r>
              <a:rPr lang="en-US" dirty="0" err="1" smtClean="0"/>
              <a:t>Deﬁnition</a:t>
            </a:r>
            <a:endParaRPr lang="en-US" dirty="0" smtClean="0"/>
          </a:p>
          <a:p>
            <a:r>
              <a:rPr lang="en-US" dirty="0" smtClean="0"/>
              <a:t> Ford-Fulkerson Algorithm</a:t>
            </a:r>
          </a:p>
          <a:p>
            <a:r>
              <a:rPr lang="en-US" dirty="0" smtClean="0"/>
              <a:t> Edmonds-Karp Algorithm</a:t>
            </a:r>
          </a:p>
          <a:p>
            <a:r>
              <a:rPr lang="en-US" dirty="0" smtClean="0"/>
              <a:t> Blocking Flow Algorithms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Dinic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 ”Three Indians” Algorithm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a</a:t>
            </a:r>
            <a:r>
              <a:rPr lang="en-US" dirty="0" smtClean="0"/>
              <a:t> result we get that the capacity of the cut is</a:t>
            </a:r>
          </a:p>
          <a:p>
            <a:pPr>
              <a:buNone/>
            </a:pPr>
            <a:r>
              <a:rPr lang="en-US" dirty="0" smtClean="0"/>
              <a:t>an upper bound on the </a:t>
            </a:r>
            <a:r>
              <a:rPr lang="en-US" dirty="0" err="1" smtClean="0"/>
              <a:t>ﬂow</a:t>
            </a:r>
            <a:r>
              <a:rPr lang="en-US" dirty="0" smtClean="0"/>
              <a:t> value.</a:t>
            </a:r>
          </a:p>
          <a:p>
            <a:pPr>
              <a:buNone/>
            </a:pPr>
            <a:r>
              <a:rPr lang="en-US" dirty="0" smtClean="0"/>
              <a:t>Corollary 2 The value of any </a:t>
            </a:r>
            <a:r>
              <a:rPr lang="en-US" dirty="0" err="1" smtClean="0"/>
              <a:t>ﬂow</a:t>
            </a:r>
            <a:r>
              <a:rPr lang="en-US" dirty="0" smtClean="0"/>
              <a:t> f in G is</a:t>
            </a:r>
          </a:p>
          <a:p>
            <a:pPr>
              <a:buNone/>
            </a:pPr>
            <a:r>
              <a:rPr lang="en-US" dirty="0" smtClean="0"/>
              <a:t>bounded from above by the capacity of any cut in G.</a:t>
            </a:r>
          </a:p>
          <a:p>
            <a:pPr>
              <a:buNone/>
            </a:pPr>
            <a:r>
              <a:rPr lang="en-US" dirty="0" smtClean="0"/>
              <a:t>From Lemma 3 and the capacity condition we</a:t>
            </a:r>
          </a:p>
          <a:p>
            <a:pPr>
              <a:buNone/>
            </a:pPr>
            <a:r>
              <a:rPr lang="en-US" dirty="0" smtClean="0"/>
              <a:t>get:</a:t>
            </a:r>
          </a:p>
          <a:p>
            <a:pPr>
              <a:buNone/>
            </a:pPr>
            <a:r>
              <a:rPr lang="en-US" dirty="0" smtClean="0"/>
              <a:t>| f |=f(S, T) = ∑</a:t>
            </a:r>
            <a:r>
              <a:rPr lang="en-US" baseline="-25000" dirty="0" err="1" smtClean="0"/>
              <a:t>u∈S</a:t>
            </a:r>
            <a:r>
              <a:rPr lang="en-US" baseline="-25000" dirty="0" smtClean="0"/>
              <a:t> </a:t>
            </a:r>
            <a:r>
              <a:rPr lang="en-US" dirty="0" smtClean="0"/>
              <a:t>∑</a:t>
            </a:r>
            <a:r>
              <a:rPr lang="en-US" baseline="-25000" dirty="0" err="1" smtClean="0"/>
              <a:t>v∈T</a:t>
            </a:r>
            <a:r>
              <a:rPr lang="en-US" baseline="-25000" dirty="0" smtClean="0"/>
              <a:t> </a:t>
            </a:r>
            <a:r>
              <a:rPr lang="en-US" dirty="0" smtClean="0"/>
              <a:t>f(u, v) ≤</a:t>
            </a:r>
          </a:p>
          <a:p>
            <a:pPr>
              <a:buNone/>
            </a:pPr>
            <a:r>
              <a:rPr lang="en-US" dirty="0" smtClean="0"/>
              <a:t>≤∑</a:t>
            </a:r>
            <a:r>
              <a:rPr lang="en-US" baseline="-25000" dirty="0" err="1" smtClean="0"/>
              <a:t>u∈S</a:t>
            </a:r>
            <a:r>
              <a:rPr lang="en-US" baseline="-25000" dirty="0" smtClean="0"/>
              <a:t> </a:t>
            </a:r>
            <a:r>
              <a:rPr lang="en-US" dirty="0" smtClean="0"/>
              <a:t>∑</a:t>
            </a:r>
            <a:r>
              <a:rPr lang="en-US" dirty="0" err="1" smtClean="0"/>
              <a:t>v∈T</a:t>
            </a:r>
            <a:r>
              <a:rPr lang="en-US" dirty="0" smtClean="0"/>
              <a:t> c(u, v) = c(S, T).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The maximum </a:t>
            </a:r>
            <a:r>
              <a:rPr lang="en-US" dirty="0" err="1" smtClean="0"/>
              <a:t>ﬂow</a:t>
            </a:r>
            <a:r>
              <a:rPr lang="en-US" dirty="0" smtClean="0"/>
              <a:t> is upper bounded by the</a:t>
            </a:r>
          </a:p>
          <a:p>
            <a:pPr>
              <a:buNone/>
            </a:pPr>
            <a:r>
              <a:rPr lang="en-US" dirty="0" smtClean="0"/>
              <a:t>minimum cut.</a:t>
            </a:r>
          </a:p>
          <a:p>
            <a:pPr>
              <a:buNone/>
            </a:pPr>
            <a:r>
              <a:rPr lang="en-US" dirty="0" smtClean="0"/>
              <a:t>The maximum </a:t>
            </a:r>
            <a:r>
              <a:rPr lang="en-US" dirty="0" err="1" smtClean="0"/>
              <a:t>ﬂow</a:t>
            </a:r>
            <a:r>
              <a:rPr lang="en-US" dirty="0" smtClean="0"/>
              <a:t> and minimum cut theorem</a:t>
            </a:r>
          </a:p>
          <a:p>
            <a:pPr>
              <a:buNone/>
            </a:pPr>
            <a:r>
              <a:rPr lang="en-US" dirty="0" smtClean="0"/>
              <a:t>says that these values are actually equal.</a:t>
            </a:r>
          </a:p>
          <a:p>
            <a:pPr>
              <a:buNone/>
            </a:pPr>
            <a:r>
              <a:rPr lang="en-US" dirty="0" smtClean="0"/>
              <a:t>Theorem 1 For a </a:t>
            </a:r>
            <a:r>
              <a:rPr lang="en-US" dirty="0" err="1" smtClean="0"/>
              <a:t>ﬂow</a:t>
            </a:r>
            <a:r>
              <a:rPr lang="en-US" dirty="0" smtClean="0"/>
              <a:t> f in a network G = (V, E)</a:t>
            </a:r>
          </a:p>
          <a:p>
            <a:pPr>
              <a:buNone/>
            </a:pPr>
            <a:r>
              <a:rPr lang="en-US" dirty="0" smtClean="0"/>
              <a:t>the following conditions are equivalent:</a:t>
            </a:r>
          </a:p>
          <a:p>
            <a:pPr>
              <a:buNone/>
            </a:pPr>
            <a:r>
              <a:rPr lang="en-US" dirty="0" smtClean="0"/>
              <a:t>1. f is the maximum </a:t>
            </a:r>
            <a:r>
              <a:rPr lang="en-US" dirty="0" err="1" smtClean="0"/>
              <a:t>ﬂow</a:t>
            </a:r>
            <a:r>
              <a:rPr lang="en-US" dirty="0" smtClean="0"/>
              <a:t> in G,</a:t>
            </a:r>
          </a:p>
          <a:p>
            <a:pPr>
              <a:buNone/>
            </a:pPr>
            <a:r>
              <a:rPr lang="en-US" dirty="0" smtClean="0"/>
              <a:t>2. residual network </a:t>
            </a:r>
            <a:r>
              <a:rPr lang="en-US" dirty="0" err="1" smtClean="0"/>
              <a:t>Gf</a:t>
            </a:r>
            <a:r>
              <a:rPr lang="en-US" dirty="0" smtClean="0"/>
              <a:t> does not contain augmenting</a:t>
            </a:r>
          </a:p>
          <a:p>
            <a:pPr>
              <a:buNone/>
            </a:pPr>
            <a:r>
              <a:rPr lang="en-US" dirty="0" smtClean="0"/>
              <a:t>paths,</a:t>
            </a:r>
          </a:p>
          <a:p>
            <a:pPr>
              <a:buNone/>
            </a:pPr>
            <a:r>
              <a:rPr lang="en-US" dirty="0" smtClean="0"/>
              <a:t>3. | f | = c(S, T) for some cut (S, T) in G.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en-US" dirty="0" smtClean="0"/>
              <a:t>(1)→(2):</a:t>
            </a:r>
          </a:p>
          <a:p>
            <a:pPr marL="0">
              <a:buNone/>
            </a:pPr>
            <a:r>
              <a:rPr lang="en-US" dirty="0" smtClean="0"/>
              <a:t>Assume by contradiction that f is the </a:t>
            </a:r>
            <a:r>
              <a:rPr lang="en-US" dirty="0" smtClean="0"/>
              <a:t>maximum </a:t>
            </a:r>
            <a:r>
              <a:rPr lang="en-US" dirty="0" err="1" smtClean="0"/>
              <a:t>ﬂow</a:t>
            </a:r>
            <a:r>
              <a:rPr lang="en-US" dirty="0" smtClean="0"/>
              <a:t> </a:t>
            </a:r>
            <a:r>
              <a:rPr lang="en-US" dirty="0" smtClean="0"/>
              <a:t>but </a:t>
            </a:r>
            <a:r>
              <a:rPr lang="en-US" dirty="0" err="1" smtClean="0"/>
              <a:t>Gf</a:t>
            </a:r>
            <a:r>
              <a:rPr lang="en-US" dirty="0" smtClean="0"/>
              <a:t> contains an augmenting path </a:t>
            </a:r>
            <a:r>
              <a:rPr lang="en-US" dirty="0" err="1" smtClean="0"/>
              <a:t>p.Consider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ﬂow</a:t>
            </a:r>
            <a:r>
              <a:rPr lang="en-US" dirty="0" smtClean="0"/>
              <a:t> </a:t>
            </a:r>
            <a:r>
              <a:rPr lang="en-US" dirty="0" smtClean="0"/>
              <a:t>f′</a:t>
            </a:r>
            <a:endParaRPr lang="en-US" dirty="0" smtClean="0"/>
          </a:p>
          <a:p>
            <a:pPr marL="0">
              <a:buNone/>
            </a:pPr>
            <a:r>
              <a:rPr lang="en-US" dirty="0" smtClean="0"/>
              <a:t>given as the </a:t>
            </a:r>
            <a:r>
              <a:rPr lang="en-US" dirty="0" smtClean="0"/>
              <a:t>sum</a:t>
            </a:r>
          </a:p>
          <a:p>
            <a:pPr marL="0">
              <a:buNone/>
            </a:pPr>
            <a:r>
              <a:rPr lang="en-US" dirty="0" smtClean="0"/>
              <a:t>f′ </a:t>
            </a:r>
            <a:r>
              <a:rPr lang="en-US" dirty="0" smtClean="0"/>
              <a:t>= f + </a:t>
            </a:r>
            <a:r>
              <a:rPr lang="en-US" dirty="0" err="1" smtClean="0"/>
              <a:t>fp</a:t>
            </a:r>
            <a:r>
              <a:rPr lang="en-US" dirty="0" smtClean="0"/>
              <a:t> where </a:t>
            </a:r>
            <a:r>
              <a:rPr lang="en-US" dirty="0" err="1" smtClean="0"/>
              <a:t>fp</a:t>
            </a:r>
            <a:r>
              <a:rPr lang="en-US" dirty="0" smtClean="0"/>
              <a:t> is given by (1).</a:t>
            </a:r>
          </a:p>
          <a:p>
            <a:pPr marL="0">
              <a:buNone/>
            </a:pPr>
            <a:r>
              <a:rPr lang="en-US" dirty="0" smtClean="0"/>
              <a:t>By Corollary 1 </a:t>
            </a:r>
            <a:r>
              <a:rPr lang="en-US" dirty="0" err="1" smtClean="0"/>
              <a:t>f′is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ﬂow</a:t>
            </a:r>
            <a:r>
              <a:rPr lang="en-US" dirty="0" smtClean="0"/>
              <a:t> in G and is strictly</a:t>
            </a:r>
          </a:p>
          <a:p>
            <a:pPr marL="0">
              <a:buNone/>
            </a:pPr>
            <a:r>
              <a:rPr lang="en-US" dirty="0" smtClean="0"/>
              <a:t>larger then f .</a:t>
            </a:r>
          </a:p>
          <a:p>
            <a:pPr marL="0">
              <a:buNone/>
            </a:pPr>
            <a:r>
              <a:rPr lang="en-US" dirty="0" smtClean="0"/>
              <a:t>This contradicts the assumption that f is</a:t>
            </a:r>
          </a:p>
          <a:p>
            <a:pPr marL="0">
              <a:buNone/>
            </a:pPr>
            <a:r>
              <a:rPr lang="en-US" dirty="0" smtClean="0"/>
              <a:t>maximum.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>
              <a:buNone/>
            </a:pPr>
            <a:r>
              <a:rPr lang="en-US" dirty="0" smtClean="0"/>
              <a:t>(2)→(3):</a:t>
            </a:r>
          </a:p>
          <a:p>
            <a:pPr marL="0">
              <a:buNone/>
            </a:pPr>
            <a:r>
              <a:rPr lang="en-US" dirty="0" smtClean="0"/>
              <a:t>Let us assume that </a:t>
            </a:r>
            <a:r>
              <a:rPr lang="en-US" dirty="0" err="1" smtClean="0"/>
              <a:t>Gf</a:t>
            </a:r>
            <a:r>
              <a:rPr lang="en-US" dirty="0" smtClean="0"/>
              <a:t> does not contain any </a:t>
            </a:r>
            <a:r>
              <a:rPr lang="en-US" dirty="0" smtClean="0"/>
              <a:t>augmenting path</a:t>
            </a:r>
            <a:r>
              <a:rPr lang="en-US" dirty="0" smtClean="0"/>
              <a:t>, i.e., there is no path going from s to t in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dirty="0" smtClean="0"/>
              <a:t>.</a:t>
            </a:r>
            <a:endParaRPr lang="en-US" dirty="0" smtClean="0"/>
          </a:p>
          <a:p>
            <a:pPr marL="0">
              <a:buNone/>
            </a:pPr>
            <a:r>
              <a:rPr lang="en-US" dirty="0" err="1" smtClean="0"/>
              <a:t>Deﬁne</a:t>
            </a:r>
            <a:r>
              <a:rPr lang="en-US" dirty="0" smtClean="0"/>
              <a:t>:</a:t>
            </a:r>
          </a:p>
          <a:p>
            <a:pPr marL="0">
              <a:buNone/>
            </a:pPr>
            <a:r>
              <a:rPr lang="en-US" dirty="0" smtClean="0"/>
              <a:t>S := {v ∈ V : there exists a path from s to v in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dirty="0" smtClean="0"/>
              <a:t> </a:t>
            </a:r>
            <a:r>
              <a:rPr lang="en-US" dirty="0" smtClean="0"/>
              <a:t>}</a:t>
            </a:r>
          </a:p>
          <a:p>
            <a:pPr marL="0">
              <a:buNone/>
            </a:pPr>
            <a:r>
              <a:rPr lang="en-US" dirty="0" smtClean="0"/>
              <a:t>T := V − S</a:t>
            </a:r>
          </a:p>
          <a:p>
            <a:pPr marL="0">
              <a:buNone/>
            </a:pPr>
            <a:r>
              <a:rPr lang="en-US" dirty="0" smtClean="0"/>
              <a:t>There is not path form s to t in so, t ∈ T and trivially</a:t>
            </a:r>
          </a:p>
          <a:p>
            <a:pPr marL="0">
              <a:buNone/>
            </a:pPr>
            <a:r>
              <a:rPr lang="en-US" dirty="0" smtClean="0"/>
              <a:t>s ∈ S. Hence (S, T) is a cut.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For every pair u ∈ S and v ∈ T, we have</a:t>
            </a:r>
          </a:p>
          <a:p>
            <a:pPr>
              <a:buNone/>
            </a:pPr>
            <a:r>
              <a:rPr lang="en-US" dirty="0" smtClean="0"/>
              <a:t>f(u, v) = c(u, v), as otherwise (u, v) ∈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</a:t>
            </a:r>
            <a:r>
              <a:rPr lang="en-US" dirty="0" smtClean="0"/>
              <a:t>, </a:t>
            </a:r>
            <a:r>
              <a:rPr lang="en-US" dirty="0" smtClean="0"/>
              <a:t>and v</a:t>
            </a:r>
          </a:p>
          <a:p>
            <a:pPr>
              <a:buNone/>
            </a:pPr>
            <a:r>
              <a:rPr lang="en-US" dirty="0" smtClean="0"/>
              <a:t>would be in S.</a:t>
            </a:r>
          </a:p>
          <a:p>
            <a:pPr>
              <a:buNone/>
            </a:pPr>
            <a:r>
              <a:rPr lang="en-US" dirty="0" smtClean="0"/>
              <a:t>By Lemma 3 we get | f | = f(S, T) = c(S, T).</a:t>
            </a:r>
          </a:p>
          <a:p>
            <a:pPr>
              <a:buNone/>
            </a:pPr>
            <a:r>
              <a:rPr lang="en-US" dirty="0" smtClean="0"/>
              <a:t>(3)→(1):</a:t>
            </a:r>
          </a:p>
          <a:p>
            <a:pPr>
              <a:buNone/>
            </a:pPr>
            <a:r>
              <a:rPr lang="en-US" dirty="0" smtClean="0"/>
              <a:t>By Corollary 2 we know that | f | ≤ c(S, T) for all</a:t>
            </a:r>
          </a:p>
          <a:p>
            <a:pPr>
              <a:buNone/>
            </a:pPr>
            <a:r>
              <a:rPr lang="en-US" dirty="0" smtClean="0"/>
              <a:t>cuts (S, T).</a:t>
            </a:r>
          </a:p>
          <a:p>
            <a:pPr>
              <a:buNone/>
            </a:pPr>
            <a:r>
              <a:rPr lang="en-US" dirty="0" smtClean="0"/>
              <a:t>Hence the condition | f | = c(S, T) means that f</a:t>
            </a:r>
          </a:p>
          <a:p>
            <a:pPr>
              <a:buNone/>
            </a:pPr>
            <a:r>
              <a:rPr lang="en-US" dirty="0" smtClean="0"/>
              <a:t>is the maximum </a:t>
            </a:r>
            <a:r>
              <a:rPr lang="en-US" dirty="0" err="1" smtClean="0"/>
              <a:t>ﬂow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Ford-Fulkerson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In each iteration of FF we </a:t>
            </a:r>
            <a:r>
              <a:rPr lang="en-US" dirty="0" err="1" smtClean="0"/>
              <a:t>ﬁnd</a:t>
            </a:r>
            <a:r>
              <a:rPr lang="en-US" dirty="0" smtClean="0"/>
              <a:t> an augmenting path.</a:t>
            </a:r>
          </a:p>
          <a:p>
            <a:pPr>
              <a:buNone/>
            </a:pPr>
            <a:r>
              <a:rPr lang="en-US" dirty="0" smtClean="0"/>
              <a:t> for every edge (u, v) ∈ E do</a:t>
            </a:r>
          </a:p>
          <a:p>
            <a:pPr>
              <a:buNone/>
            </a:pPr>
            <a:r>
              <a:rPr lang="en-US" dirty="0" smtClean="0"/>
              <a:t> f(u, v) = 0</a:t>
            </a:r>
          </a:p>
          <a:p>
            <a:pPr>
              <a:buNone/>
            </a:pPr>
            <a:r>
              <a:rPr lang="en-US" dirty="0" smtClean="0"/>
              <a:t> f(v, u) = 0</a:t>
            </a:r>
          </a:p>
          <a:p>
            <a:pPr>
              <a:buNone/>
            </a:pPr>
            <a:r>
              <a:rPr lang="en-US" dirty="0" smtClean="0"/>
              <a:t> while there exists a path p from s to t in the</a:t>
            </a:r>
          </a:p>
          <a:p>
            <a:pPr>
              <a:buNone/>
            </a:pPr>
            <a:r>
              <a:rPr lang="en-US" dirty="0" smtClean="0"/>
              <a:t>residual network </a:t>
            </a:r>
            <a:r>
              <a:rPr lang="en-US" dirty="0" err="1" smtClean="0"/>
              <a:t>Gf</a:t>
            </a:r>
            <a:r>
              <a:rPr lang="en-US" dirty="0" smtClean="0"/>
              <a:t> do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p) = </a:t>
            </a:r>
            <a:r>
              <a:rPr lang="en-US" dirty="0" smtClean="0"/>
              <a:t>min{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u, v) : (u, v) ∈ p}</a:t>
            </a:r>
          </a:p>
          <a:p>
            <a:pPr>
              <a:buNone/>
            </a:pPr>
            <a:r>
              <a:rPr lang="en-US" dirty="0" smtClean="0"/>
              <a:t> for every edge (u, v) ∈ p do</a:t>
            </a:r>
          </a:p>
          <a:p>
            <a:pPr>
              <a:buNone/>
            </a:pPr>
            <a:r>
              <a:rPr lang="en-US" dirty="0" smtClean="0"/>
              <a:t>• f(u, v) = f(u, v) 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p)</a:t>
            </a:r>
          </a:p>
          <a:p>
            <a:pPr>
              <a:buNone/>
            </a:pPr>
            <a:r>
              <a:rPr lang="en-US" dirty="0" smtClean="0"/>
              <a:t>• f(v, u) = −f(u, v)</a:t>
            </a:r>
          </a:p>
          <a:p>
            <a:pPr>
              <a:buNone/>
            </a:pPr>
            <a:r>
              <a:rPr lang="en-US" dirty="0" smtClean="0"/>
              <a:t> return f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Ford-Fulkerson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/>
              <a:t>running time of the Ford-Fulkerson algorithm</a:t>
            </a:r>
          </a:p>
          <a:p>
            <a:pPr>
              <a:buNone/>
            </a:pPr>
            <a:r>
              <a:rPr lang="en-US" dirty="0" smtClean="0"/>
              <a:t>depends on the choice of the augmenting path.</a:t>
            </a:r>
          </a:p>
          <a:p>
            <a:pPr>
              <a:buNone/>
            </a:pPr>
            <a:r>
              <a:rPr lang="en-US" dirty="0" smtClean="0"/>
              <a:t>If we do it wrongly the algorithm might even not stop.</a:t>
            </a:r>
          </a:p>
          <a:p>
            <a:pPr>
              <a:buNone/>
            </a:pPr>
            <a:r>
              <a:rPr lang="en-US" dirty="0" smtClean="0"/>
              <a:t>In the case when the edge capacities are integral, we</a:t>
            </a:r>
          </a:p>
          <a:p>
            <a:pPr>
              <a:buNone/>
            </a:pPr>
            <a:r>
              <a:rPr lang="en-US" dirty="0" smtClean="0"/>
              <a:t>can easily show that the running time of the algorithm</a:t>
            </a:r>
          </a:p>
          <a:p>
            <a:pPr>
              <a:buNone/>
            </a:pPr>
            <a:r>
              <a:rPr lang="en-US" dirty="0" smtClean="0"/>
              <a:t>is O(E| f∗|), where f</a:t>
            </a:r>
            <a:r>
              <a:rPr lang="en-US" dirty="0" smtClean="0"/>
              <a:t>∗ is </a:t>
            </a:r>
            <a:r>
              <a:rPr lang="en-US" dirty="0" smtClean="0"/>
              <a:t>the maximum </a:t>
            </a:r>
            <a:r>
              <a:rPr lang="en-US" dirty="0" err="1" smtClean="0"/>
              <a:t>ﬂow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If f</a:t>
            </a:r>
            <a:r>
              <a:rPr lang="en-US" dirty="0" smtClean="0"/>
              <a:t>∗ is </a:t>
            </a:r>
            <a:r>
              <a:rPr lang="en-US" dirty="0" smtClean="0"/>
              <a:t>small the algorithm </a:t>
            </a:r>
            <a:r>
              <a:rPr lang="en-US" dirty="0" err="1" smtClean="0"/>
              <a:t>ﬁnishes</a:t>
            </a:r>
            <a:r>
              <a:rPr lang="en-US" dirty="0" smtClean="0"/>
              <a:t> fast, but even in</a:t>
            </a:r>
          </a:p>
          <a:p>
            <a:pPr>
              <a:buNone/>
            </a:pPr>
            <a:r>
              <a:rPr lang="en-US" dirty="0" smtClean="0"/>
              <a:t>easy cases it might need | f∗| iterations.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Edmonds-Karp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Edmonds-Karp algorithm is the Ford-Fulkerson</a:t>
            </a:r>
          </a:p>
          <a:p>
            <a:pPr>
              <a:buNone/>
            </a:pPr>
            <a:r>
              <a:rPr lang="en-US" dirty="0" smtClean="0"/>
              <a:t>algorithm in which instead of any path we use</a:t>
            </a:r>
          </a:p>
          <a:p>
            <a:pPr>
              <a:buNone/>
            </a:pPr>
            <a:r>
              <a:rPr lang="en-US" dirty="0" smtClean="0"/>
              <a:t>the shortest augmenting path.</a:t>
            </a:r>
          </a:p>
          <a:p>
            <a:pPr>
              <a:buNone/>
            </a:pPr>
            <a:r>
              <a:rPr lang="en-US" dirty="0" smtClean="0"/>
              <a:t>We assume that the edges have unit lengths.</a:t>
            </a:r>
          </a:p>
          <a:p>
            <a:pPr>
              <a:buNone/>
            </a:pPr>
            <a:r>
              <a:rPr lang="en-US" dirty="0" smtClean="0"/>
              <a:t>This </a:t>
            </a:r>
            <a:r>
              <a:rPr lang="en-US" dirty="0" err="1" smtClean="0"/>
              <a:t>modiﬁcation</a:t>
            </a:r>
            <a:r>
              <a:rPr lang="en-US" dirty="0" smtClean="0"/>
              <a:t> allows to improve the</a:t>
            </a:r>
          </a:p>
          <a:p>
            <a:pPr>
              <a:buNone/>
            </a:pPr>
            <a:r>
              <a:rPr lang="en-US" dirty="0" smtClean="0"/>
              <a:t>running time of the algorithm to polynomial</a:t>
            </a:r>
          </a:p>
          <a:p>
            <a:pPr>
              <a:buNone/>
            </a:pPr>
            <a:r>
              <a:rPr lang="en-US" dirty="0" smtClean="0"/>
              <a:t>time.</a:t>
            </a:r>
          </a:p>
          <a:p>
            <a:pPr>
              <a:buNone/>
            </a:pPr>
            <a:r>
              <a:rPr lang="en-US" dirty="0" smtClean="0"/>
              <a:t>We will show that </a:t>
            </a:r>
            <a:r>
              <a:rPr lang="en-US" dirty="0" err="1" smtClean="0"/>
              <a:t>Edminds</a:t>
            </a:r>
            <a:r>
              <a:rPr lang="en-US" dirty="0" smtClean="0"/>
              <a:t>-Karp algorithm</a:t>
            </a:r>
          </a:p>
          <a:p>
            <a:pPr>
              <a:buNone/>
            </a:pPr>
            <a:r>
              <a:rPr lang="en-US" dirty="0" smtClean="0"/>
              <a:t>works in O(nm</a:t>
            </a:r>
            <a:r>
              <a:rPr lang="en-US" baseline="30000" dirty="0" smtClean="0"/>
              <a:t>2</a:t>
            </a:r>
            <a:r>
              <a:rPr lang="en-US" dirty="0" smtClean="0"/>
              <a:t>) time.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Edmonds-Karp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We denote by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dirty="0" smtClean="0"/>
              <a:t>(u, v) the distance from u to v in</a:t>
            </a:r>
          </a:p>
          <a:p>
            <a:pPr>
              <a:buNone/>
            </a:pPr>
            <a:r>
              <a:rPr lang="en-US" dirty="0" err="1" smtClean="0"/>
              <a:t>Gf</a:t>
            </a:r>
            <a:r>
              <a:rPr lang="en-US" dirty="0" smtClean="0"/>
              <a:t> – assuming that each edge has unit length.</a:t>
            </a:r>
          </a:p>
          <a:p>
            <a:pPr>
              <a:buNone/>
            </a:pPr>
            <a:r>
              <a:rPr lang="en-US" dirty="0" smtClean="0"/>
              <a:t>Lemma 4 If Edmonds-Karp algorithm works in </a:t>
            </a:r>
            <a:r>
              <a:rPr lang="en-US" dirty="0" err="1" smtClean="0"/>
              <a:t>ﬂow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network G = (V, E) with the source s and sink t</a:t>
            </a:r>
          </a:p>
          <a:p>
            <a:pPr>
              <a:buNone/>
            </a:pPr>
            <a:r>
              <a:rPr lang="en-US" dirty="0" smtClean="0"/>
              <a:t>then for all vertices v ∈ V − {s, t} the distance</a:t>
            </a:r>
          </a:p>
          <a:p>
            <a:pPr>
              <a:buNone/>
            </a:pP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dirty="0" smtClean="0"/>
              <a:t>(s, v) in the residual network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dirty="0" smtClean="0"/>
              <a:t> does not decrease.</a:t>
            </a:r>
          </a:p>
          <a:p>
            <a:pPr>
              <a:buNone/>
            </a:pPr>
            <a:r>
              <a:rPr lang="en-US" dirty="0" smtClean="0"/>
              <a:t>Assume that for some vertex v ∈ V − {s, t}</a:t>
            </a:r>
          </a:p>
          <a:p>
            <a:pPr>
              <a:buNone/>
            </a:pPr>
            <a:r>
              <a:rPr lang="en-US" dirty="0" smtClean="0"/>
              <a:t>there exists augmenting path q that decreases</a:t>
            </a:r>
          </a:p>
          <a:p>
            <a:pPr>
              <a:buNone/>
            </a:pPr>
            <a:r>
              <a:rPr lang="en-US" dirty="0" smtClean="0"/>
              <a:t>the distance from s to v.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Edmonds-Karp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dirty="0" smtClean="0"/>
              <a:t>Let f be the </a:t>
            </a:r>
            <a:r>
              <a:rPr lang="en-US" dirty="0" err="1" smtClean="0"/>
              <a:t>ﬂow</a:t>
            </a:r>
            <a:r>
              <a:rPr lang="en-US" dirty="0" smtClean="0"/>
              <a:t> before we apply the path p and let f′ be the </a:t>
            </a:r>
            <a:r>
              <a:rPr lang="en-US" dirty="0" err="1" smtClean="0"/>
              <a:t>ﬂow</a:t>
            </a:r>
            <a:r>
              <a:rPr lang="en-US" dirty="0" smtClean="0"/>
              <a:t> just after this.</a:t>
            </a:r>
          </a:p>
          <a:p>
            <a:pPr marL="0">
              <a:buNone/>
            </a:pPr>
            <a:r>
              <a:rPr lang="en-US" dirty="0" smtClean="0"/>
              <a:t>Assume that v was the vertex minimizing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′</a:t>
            </a:r>
            <a:r>
              <a:rPr lang="en-US" dirty="0" smtClean="0"/>
              <a:t>(s, v).</a:t>
            </a:r>
          </a:p>
          <a:p>
            <a:pPr marL="0">
              <a:buNone/>
            </a:pPr>
            <a:r>
              <a:rPr lang="en-US" dirty="0" smtClean="0"/>
              <a:t>We have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′ </a:t>
            </a:r>
            <a:r>
              <a:rPr lang="en-US" dirty="0" smtClean="0"/>
              <a:t>(</a:t>
            </a:r>
            <a:r>
              <a:rPr lang="en-US" dirty="0" smtClean="0"/>
              <a:t>s, v) &lt;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dirty="0" smtClean="0"/>
              <a:t>(s, v).</a:t>
            </a:r>
          </a:p>
          <a:p>
            <a:pPr marL="0">
              <a:buNone/>
            </a:pPr>
            <a:r>
              <a:rPr lang="en-US" dirty="0" smtClean="0"/>
              <a:t>Let p = s → u → v be the shortest path from s to v </a:t>
            </a:r>
            <a:r>
              <a:rPr lang="en-US" dirty="0" smtClean="0"/>
              <a:t>in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′</a:t>
            </a:r>
            <a:r>
              <a:rPr lang="en-US" dirty="0" smtClean="0"/>
              <a:t> </a:t>
            </a:r>
            <a:r>
              <a:rPr lang="en-US" dirty="0" smtClean="0"/>
              <a:t>such that (u, v) ∈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′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′ </a:t>
            </a:r>
            <a:r>
              <a:rPr lang="en-US" dirty="0" smtClean="0"/>
              <a:t>(</a:t>
            </a:r>
            <a:r>
              <a:rPr lang="en-US" dirty="0" smtClean="0"/>
              <a:t>s, u) =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′ </a:t>
            </a:r>
            <a:r>
              <a:rPr lang="en-US" dirty="0" smtClean="0"/>
              <a:t>(</a:t>
            </a:r>
            <a:r>
              <a:rPr lang="en-US" dirty="0" smtClean="0"/>
              <a:t>s, v) − 1.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Flows: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Flows: Problem </a:t>
            </a:r>
            <a:r>
              <a:rPr lang="en-US" dirty="0" err="1" smtClean="0"/>
              <a:t>Deﬁnition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ﬂow</a:t>
            </a:r>
            <a:r>
              <a:rPr lang="en-US" dirty="0" smtClean="0"/>
              <a:t> network or shortly network is a directed</a:t>
            </a:r>
          </a:p>
          <a:p>
            <a:pPr>
              <a:buNone/>
            </a:pPr>
            <a:r>
              <a:rPr lang="en-US" dirty="0" smtClean="0"/>
              <a:t>graph G = (V, E) together with the function</a:t>
            </a:r>
          </a:p>
          <a:p>
            <a:pPr>
              <a:buNone/>
            </a:pPr>
            <a:r>
              <a:rPr lang="en-US" dirty="0" smtClean="0"/>
              <a:t>c : E → R+ that gives capacities of the edges.</a:t>
            </a:r>
          </a:p>
          <a:p>
            <a:pPr>
              <a:buNone/>
            </a:pPr>
            <a:r>
              <a:rPr lang="en-US" dirty="0" smtClean="0"/>
              <a:t>In a </a:t>
            </a:r>
            <a:r>
              <a:rPr lang="en-US" dirty="0" err="1" smtClean="0"/>
              <a:t>ﬂow</a:t>
            </a:r>
            <a:r>
              <a:rPr lang="en-US" dirty="0" smtClean="0"/>
              <a:t> network we distinguish two vertices:</a:t>
            </a:r>
          </a:p>
          <a:p>
            <a:pPr>
              <a:buNone/>
            </a:pPr>
            <a:r>
              <a:rPr lang="en-US" dirty="0" smtClean="0"/>
              <a:t> source denoted as s</a:t>
            </a:r>
            <a:r>
              <a:rPr lang="en-US" dirty="0" smtClean="0"/>
              <a:t>,  </a:t>
            </a:r>
            <a:r>
              <a:rPr lang="en-US" dirty="0" smtClean="0"/>
              <a:t>sink denoted as t.</a:t>
            </a:r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ﬂow</a:t>
            </a:r>
            <a:r>
              <a:rPr lang="en-US" dirty="0" smtClean="0"/>
              <a:t> in G is a function f : V × V → R.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Edmonds-Karp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Due to the choice of v we know that the distance</a:t>
            </a:r>
          </a:p>
          <a:p>
            <a:pPr>
              <a:buNone/>
            </a:pPr>
            <a:r>
              <a:rPr lang="en-US" dirty="0" smtClean="0"/>
              <a:t>to u was not decreased:</a:t>
            </a:r>
          </a:p>
          <a:p>
            <a:pPr>
              <a:buNone/>
            </a:pP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′ </a:t>
            </a:r>
            <a:r>
              <a:rPr lang="en-US" dirty="0" smtClean="0"/>
              <a:t>(</a:t>
            </a:r>
            <a:r>
              <a:rPr lang="en-US" dirty="0" smtClean="0"/>
              <a:t>s, u) ≥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dirty="0" smtClean="0"/>
              <a:t>(s, u).</a:t>
            </a:r>
          </a:p>
          <a:p>
            <a:pPr>
              <a:buNone/>
            </a:pPr>
            <a:r>
              <a:rPr lang="en-US" dirty="0" smtClean="0"/>
              <a:t>We will prove that (u, v) ∈/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</a:t>
            </a:r>
            <a:r>
              <a:rPr lang="en-US" dirty="0" smtClean="0"/>
              <a:t>. </a:t>
            </a:r>
            <a:r>
              <a:rPr lang="en-US" dirty="0" smtClean="0"/>
              <a:t>Assume</a:t>
            </a:r>
          </a:p>
          <a:p>
            <a:pPr>
              <a:buNone/>
            </a:pPr>
            <a:r>
              <a:rPr lang="en-US" dirty="0" smtClean="0"/>
              <a:t>otherwise (u, v) ∈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</a:t>
            </a:r>
            <a:r>
              <a:rPr lang="en-US" dirty="0" smtClean="0"/>
              <a:t>, </a:t>
            </a:r>
            <a:r>
              <a:rPr lang="en-US" dirty="0" smtClean="0"/>
              <a:t>then using triangle</a:t>
            </a:r>
          </a:p>
          <a:p>
            <a:pPr>
              <a:buNone/>
            </a:pPr>
            <a:r>
              <a:rPr lang="en-US" dirty="0" smtClean="0"/>
              <a:t>inequality for s, v and u we get:</a:t>
            </a:r>
          </a:p>
          <a:p>
            <a:pPr>
              <a:buNone/>
            </a:pPr>
            <a:r>
              <a:rPr lang="en-US" dirty="0" err="1" smtClean="0"/>
              <a:t>df</a:t>
            </a:r>
            <a:r>
              <a:rPr lang="en-US" dirty="0" smtClean="0"/>
              <a:t>(s, v) ≤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s, u) + 1 ≤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′ </a:t>
            </a:r>
            <a:r>
              <a:rPr lang="en-US" dirty="0" smtClean="0"/>
              <a:t>(</a:t>
            </a:r>
            <a:r>
              <a:rPr lang="en-US" dirty="0" smtClean="0"/>
              <a:t>s, u) + 1 ≤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′ </a:t>
            </a:r>
            <a:r>
              <a:rPr lang="en-US" dirty="0" smtClean="0"/>
              <a:t>(</a:t>
            </a:r>
            <a:r>
              <a:rPr lang="en-US" dirty="0" smtClean="0"/>
              <a:t>s, v),</a:t>
            </a:r>
          </a:p>
          <a:p>
            <a:pPr>
              <a:buNone/>
            </a:pPr>
            <a:r>
              <a:rPr lang="en-US" dirty="0" smtClean="0"/>
              <a:t>This contradicts the assumption that</a:t>
            </a:r>
          </a:p>
          <a:p>
            <a:pPr>
              <a:buNone/>
            </a:pP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′ </a:t>
            </a:r>
            <a:r>
              <a:rPr lang="en-US" dirty="0" smtClean="0"/>
              <a:t>(</a:t>
            </a:r>
            <a:r>
              <a:rPr lang="en-US" dirty="0" smtClean="0"/>
              <a:t>s, v) &lt;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s, v).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Edmonds-Karp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We have (u, v) ∈/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(u, v) ∈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</a:t>
            </a:r>
            <a:r>
              <a:rPr lang="en-US" dirty="0" smtClean="0"/>
              <a:t>′ 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Hence, the augmentation of the </a:t>
            </a:r>
            <a:r>
              <a:rPr lang="en-US" dirty="0" err="1" smtClean="0"/>
              <a:t>ﬂow</a:t>
            </a:r>
            <a:r>
              <a:rPr lang="en-US" dirty="0" smtClean="0"/>
              <a:t> f to f ′</a:t>
            </a:r>
          </a:p>
          <a:p>
            <a:pPr>
              <a:buNone/>
            </a:pPr>
            <a:r>
              <a:rPr lang="en-US" dirty="0" smtClean="0"/>
              <a:t>Increased the </a:t>
            </a:r>
            <a:r>
              <a:rPr lang="en-US" dirty="0" err="1" smtClean="0"/>
              <a:t>ﬂow</a:t>
            </a:r>
            <a:r>
              <a:rPr lang="en-US" dirty="0" smtClean="0"/>
              <a:t> v to u.</a:t>
            </a:r>
          </a:p>
          <a:p>
            <a:pPr>
              <a:buNone/>
            </a:pPr>
            <a:r>
              <a:rPr lang="en-US" dirty="0" smtClean="0"/>
              <a:t>Edmonds-Karp uses shortest paths, so the shortest path</a:t>
            </a:r>
          </a:p>
          <a:p>
            <a:pPr>
              <a:buNone/>
            </a:pPr>
            <a:r>
              <a:rPr lang="en-US" dirty="0" smtClean="0"/>
              <a:t>from s to u in </a:t>
            </a:r>
            <a:r>
              <a:rPr lang="en-US" dirty="0" err="1" smtClean="0"/>
              <a:t>Gf</a:t>
            </a:r>
            <a:r>
              <a:rPr lang="en-US" dirty="0" smtClean="0"/>
              <a:t> ends with the edge (v, u) and:</a:t>
            </a:r>
          </a:p>
          <a:p>
            <a:pPr>
              <a:buNone/>
            </a:pP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s, v)=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s, u) − 1 ≤=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′</a:t>
            </a:r>
            <a:r>
              <a:rPr lang="en-US" dirty="0" smtClean="0"/>
              <a:t>(s, u) − 1 =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′</a:t>
            </a:r>
            <a:r>
              <a:rPr lang="en-US" dirty="0" smtClean="0"/>
              <a:t>(s, v) − 2,</a:t>
            </a:r>
          </a:p>
          <a:p>
            <a:pPr>
              <a:buNone/>
            </a:pPr>
            <a:r>
              <a:rPr lang="en-US" dirty="0" smtClean="0"/>
              <a:t>this contradict the assumption that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dirty="0" smtClean="0"/>
              <a:t>′(</a:t>
            </a:r>
            <a:r>
              <a:rPr lang="en-US" dirty="0" smtClean="0"/>
              <a:t>s, v) &lt;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s, v).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Edmonds-Karp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The following theorem bounds the number of</a:t>
            </a:r>
          </a:p>
          <a:p>
            <a:pPr>
              <a:buNone/>
            </a:pPr>
            <a:r>
              <a:rPr lang="en-US" dirty="0" smtClean="0"/>
              <a:t>iterations of Edmonds-Karp algorithm.</a:t>
            </a:r>
          </a:p>
          <a:p>
            <a:pPr>
              <a:buNone/>
            </a:pPr>
            <a:r>
              <a:rPr lang="en-US" dirty="0" smtClean="0"/>
              <a:t>Theorem 2 For a network G = (V, E)</a:t>
            </a:r>
          </a:p>
          <a:p>
            <a:pPr>
              <a:buNone/>
            </a:pPr>
            <a:r>
              <a:rPr lang="en-US" dirty="0" smtClean="0"/>
              <a:t>Edmonds-Karp algorithm is executed at most</a:t>
            </a:r>
          </a:p>
          <a:p>
            <a:pPr>
              <a:buNone/>
            </a:pPr>
            <a:r>
              <a:rPr lang="en-US" dirty="0" smtClean="0"/>
              <a:t>O(|V||E|) times.</a:t>
            </a:r>
          </a:p>
          <a:p>
            <a:pPr>
              <a:buNone/>
            </a:pPr>
            <a:r>
              <a:rPr lang="en-US" dirty="0" smtClean="0"/>
              <a:t>Every iteration of the algorithm can be</a:t>
            </a:r>
          </a:p>
          <a:p>
            <a:pPr>
              <a:buNone/>
            </a:pPr>
            <a:r>
              <a:rPr lang="en-US" dirty="0" smtClean="0"/>
              <a:t>implemented in O(|E| + |V| log |V|) time, so the</a:t>
            </a:r>
          </a:p>
          <a:p>
            <a:pPr>
              <a:buNone/>
            </a:pPr>
            <a:r>
              <a:rPr lang="en-US" dirty="0" smtClean="0"/>
              <a:t>total running time of the algorithm is</a:t>
            </a:r>
          </a:p>
          <a:p>
            <a:pPr>
              <a:buNone/>
            </a:pPr>
            <a:r>
              <a:rPr lang="en-US" dirty="0" smtClean="0"/>
              <a:t>O(|E|</a:t>
            </a:r>
            <a:r>
              <a:rPr lang="en-US" baseline="30000" dirty="0" smtClean="0"/>
              <a:t>2</a:t>
            </a:r>
            <a:r>
              <a:rPr lang="en-US" dirty="0" smtClean="0"/>
              <a:t>|V| + |E||V|</a:t>
            </a:r>
            <a:r>
              <a:rPr lang="en-US" baseline="30000" dirty="0" smtClean="0"/>
              <a:t>2</a:t>
            </a:r>
            <a:r>
              <a:rPr lang="en-US" dirty="0" smtClean="0"/>
              <a:t>log |V|) time.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Edmonds-Karp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We say that an edge (u, v) in residual network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is</a:t>
            </a:r>
          </a:p>
          <a:p>
            <a:pPr>
              <a:buNone/>
            </a:pPr>
            <a:r>
              <a:rPr lang="en-US" dirty="0" smtClean="0"/>
              <a:t>critical on an augmenting path p if residual capacity of p</a:t>
            </a:r>
          </a:p>
          <a:p>
            <a:pPr>
              <a:buNone/>
            </a:pPr>
            <a:r>
              <a:rPr lang="en-US" dirty="0" smtClean="0"/>
              <a:t>equals to the residual capacity of (u, v), i.e.: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baseline="-25000" dirty="0" smtClean="0"/>
              <a:t>f </a:t>
            </a:r>
            <a:r>
              <a:rPr lang="en-US" dirty="0" smtClean="0"/>
              <a:t>(</a:t>
            </a:r>
            <a:r>
              <a:rPr lang="en-US" dirty="0" smtClean="0"/>
              <a:t>p) = c </a:t>
            </a:r>
            <a:r>
              <a:rPr lang="en-US" baseline="-25000" dirty="0" smtClean="0"/>
              <a:t>f </a:t>
            </a:r>
            <a:r>
              <a:rPr lang="en-US" dirty="0" smtClean="0"/>
              <a:t>(</a:t>
            </a:r>
            <a:r>
              <a:rPr lang="en-US" dirty="0" smtClean="0"/>
              <a:t>u, v).</a:t>
            </a:r>
          </a:p>
          <a:p>
            <a:pPr>
              <a:buNone/>
            </a:pPr>
            <a:r>
              <a:rPr lang="en-US" dirty="0" smtClean="0"/>
              <a:t>After we increase the </a:t>
            </a:r>
            <a:r>
              <a:rPr lang="en-US" dirty="0" err="1" smtClean="0"/>
              <a:t>ﬂow</a:t>
            </a:r>
            <a:r>
              <a:rPr lang="en-US" dirty="0" smtClean="0"/>
              <a:t> using the augmenting path</a:t>
            </a:r>
          </a:p>
          <a:p>
            <a:pPr>
              <a:buNone/>
            </a:pPr>
            <a:r>
              <a:rPr lang="en-US" dirty="0" smtClean="0"/>
              <a:t>every critical edge disappears from the residual</a:t>
            </a:r>
          </a:p>
          <a:p>
            <a:pPr>
              <a:buNone/>
            </a:pPr>
            <a:r>
              <a:rPr lang="en-US" dirty="0" smtClean="0"/>
              <a:t>network.</a:t>
            </a:r>
          </a:p>
          <a:p>
            <a:pPr>
              <a:buNone/>
            </a:pPr>
            <a:r>
              <a:rPr lang="en-US" dirty="0" smtClean="0"/>
              <a:t>We will show that every edge from E can become</a:t>
            </a:r>
          </a:p>
          <a:p>
            <a:pPr>
              <a:buNone/>
            </a:pPr>
            <a:r>
              <a:rPr lang="en-US" dirty="0" smtClean="0"/>
              <a:t>critical at most |V|/2 − 1 times.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Edmonds-Karp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Let u and v be connected by a critical edge </a:t>
            </a:r>
            <a:r>
              <a:rPr lang="en-US" dirty="0" err="1" smtClean="0"/>
              <a:t>edge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The augmenting paths are the shortest paths so for the</a:t>
            </a:r>
          </a:p>
          <a:p>
            <a:pPr>
              <a:buNone/>
            </a:pPr>
            <a:r>
              <a:rPr lang="en-US" dirty="0" smtClean="0"/>
              <a:t>critical edge (u, v) we get</a:t>
            </a:r>
          </a:p>
          <a:p>
            <a:pPr>
              <a:buNone/>
            </a:pP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s, v) =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s, u) + 1.</a:t>
            </a:r>
          </a:p>
          <a:p>
            <a:pPr>
              <a:buNone/>
            </a:pPr>
            <a:r>
              <a:rPr lang="en-US" dirty="0" smtClean="0"/>
              <a:t>After the augmentation the edge (u, v) disappears and</a:t>
            </a:r>
          </a:p>
          <a:p>
            <a:pPr>
              <a:buNone/>
            </a:pPr>
            <a:r>
              <a:rPr lang="en-US" dirty="0" smtClean="0"/>
              <a:t>cannot appear on any other augmenting path till the</a:t>
            </a:r>
          </a:p>
          <a:p>
            <a:pPr>
              <a:buNone/>
            </a:pPr>
            <a:r>
              <a:rPr lang="en-US" dirty="0" err="1" smtClean="0"/>
              <a:t>ﬂow</a:t>
            </a:r>
            <a:r>
              <a:rPr lang="en-US" dirty="0" smtClean="0"/>
              <a:t> from u to v is not decreased.</a:t>
            </a:r>
          </a:p>
          <a:p>
            <a:pPr>
              <a:buNone/>
            </a:pPr>
            <a:r>
              <a:rPr lang="en-US" dirty="0" smtClean="0"/>
              <a:t>This can happen only if when (v, u) appears on an</a:t>
            </a:r>
          </a:p>
          <a:p>
            <a:pPr>
              <a:buNone/>
            </a:pPr>
            <a:r>
              <a:rPr lang="en-US" dirty="0" smtClean="0"/>
              <a:t>augmenting path.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Edmonds-Karp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If </a:t>
            </a:r>
            <a:r>
              <a:rPr lang="en-US" dirty="0" smtClean="0"/>
              <a:t>f′ is </a:t>
            </a:r>
            <a:r>
              <a:rPr lang="en-US" dirty="0" smtClean="0"/>
              <a:t>the </a:t>
            </a:r>
            <a:r>
              <a:rPr lang="en-US" dirty="0" err="1" smtClean="0"/>
              <a:t>ﬂow</a:t>
            </a:r>
            <a:r>
              <a:rPr lang="en-US" dirty="0" smtClean="0"/>
              <a:t> in G and this happens then </a:t>
            </a:r>
            <a:r>
              <a:rPr lang="en-US" dirty="0" smtClean="0"/>
              <a:t>we have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′</a:t>
            </a:r>
            <a:r>
              <a:rPr lang="en-US" dirty="0" smtClean="0"/>
              <a:t>(s, u) =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′ </a:t>
            </a:r>
            <a:r>
              <a:rPr lang="en-US" dirty="0" smtClean="0"/>
              <a:t>(</a:t>
            </a:r>
            <a:r>
              <a:rPr lang="en-US" dirty="0" smtClean="0"/>
              <a:t>s, v) + 1.</a:t>
            </a:r>
          </a:p>
          <a:p>
            <a:pPr>
              <a:buNone/>
            </a:pPr>
            <a:r>
              <a:rPr lang="en-US" dirty="0" smtClean="0"/>
              <a:t>We have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dirty="0" smtClean="0"/>
              <a:t>(s, v) ≤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′ </a:t>
            </a:r>
            <a:r>
              <a:rPr lang="en-US" dirty="0" smtClean="0"/>
              <a:t>(</a:t>
            </a:r>
            <a:r>
              <a:rPr lang="en-US" dirty="0" smtClean="0"/>
              <a:t>s, v) by Lemma 4 we get:</a:t>
            </a:r>
          </a:p>
          <a:p>
            <a:pPr>
              <a:buNone/>
            </a:pP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′ </a:t>
            </a:r>
            <a:r>
              <a:rPr lang="en-US" dirty="0" smtClean="0"/>
              <a:t>(</a:t>
            </a:r>
            <a:r>
              <a:rPr lang="en-US" dirty="0" smtClean="0"/>
              <a:t>s, u)=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f′a</a:t>
            </a:r>
            <a:r>
              <a:rPr lang="en-US" dirty="0" smtClean="0"/>
              <a:t>(s</a:t>
            </a:r>
            <a:r>
              <a:rPr lang="en-US" dirty="0" smtClean="0"/>
              <a:t>, v) + 1 ≥</a:t>
            </a:r>
          </a:p>
          <a:p>
            <a:pPr>
              <a:buNone/>
            </a:pPr>
            <a:r>
              <a:rPr lang="en-US" dirty="0" smtClean="0"/>
              <a:t>≥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s, v) + 1 =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s, u) + 2.</a:t>
            </a:r>
          </a:p>
          <a:p>
            <a:pPr>
              <a:buNone/>
            </a:pPr>
            <a:r>
              <a:rPr lang="en-US" dirty="0" smtClean="0"/>
              <a:t>Hence, between the time when (u, v) was once</a:t>
            </a:r>
          </a:p>
          <a:p>
            <a:pPr>
              <a:buNone/>
            </a:pPr>
            <a:r>
              <a:rPr lang="en-US" dirty="0" smtClean="0"/>
              <a:t>critical and the becomes critical again the</a:t>
            </a:r>
          </a:p>
          <a:p>
            <a:pPr>
              <a:buNone/>
            </a:pPr>
            <a:r>
              <a:rPr lang="en-US" dirty="0" smtClean="0"/>
              <a:t>distance from the source to u </a:t>
            </a:r>
            <a:r>
              <a:rPr lang="en-US" dirty="0" smtClean="0"/>
              <a:t>has </a:t>
            </a:r>
            <a:r>
              <a:rPr lang="en-US" dirty="0" smtClean="0"/>
              <a:t>to increase by</a:t>
            </a:r>
          </a:p>
          <a:p>
            <a:pPr>
              <a:buNone/>
            </a:pPr>
            <a:r>
              <a:rPr lang="en-US" dirty="0" smtClean="0"/>
              <a:t>at least 2.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Edmonds-Karp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The distance to u at the beginning is bigger then 0.</a:t>
            </a:r>
          </a:p>
          <a:p>
            <a:pPr>
              <a:buNone/>
            </a:pPr>
            <a:r>
              <a:rPr lang="en-US" dirty="0" smtClean="0"/>
              <a:t>The path from s to u cannot contain t, because (u, v) is</a:t>
            </a:r>
          </a:p>
          <a:p>
            <a:pPr>
              <a:buNone/>
            </a:pPr>
            <a:r>
              <a:rPr lang="en-US" dirty="0" smtClean="0"/>
              <a:t>critical and u ≠t.</a:t>
            </a:r>
          </a:p>
          <a:p>
            <a:pPr>
              <a:buNone/>
            </a:pPr>
            <a:r>
              <a:rPr lang="en-US" dirty="0" smtClean="0"/>
              <a:t>The distance to u is at most |V| − 2.</a:t>
            </a:r>
          </a:p>
          <a:p>
            <a:pPr>
              <a:buNone/>
            </a:pPr>
            <a:r>
              <a:rPr lang="en-US" dirty="0" smtClean="0"/>
              <a:t>Hence, (u, v) can become critical at most</a:t>
            </a:r>
          </a:p>
          <a:p>
            <a:pPr>
              <a:buNone/>
            </a:pPr>
            <a:r>
              <a:rPr lang="en-US" dirty="0" smtClean="0"/>
              <a:t>(|V| − 2)/2 = |V|/2 − 1 times.</a:t>
            </a:r>
          </a:p>
          <a:p>
            <a:pPr>
              <a:buNone/>
            </a:pPr>
            <a:r>
              <a:rPr lang="en-US" dirty="0" smtClean="0"/>
              <a:t>Each augmenting path contains at least one critical</a:t>
            </a:r>
          </a:p>
          <a:p>
            <a:pPr>
              <a:buNone/>
            </a:pPr>
            <a:r>
              <a:rPr lang="en-US" dirty="0" smtClean="0"/>
              <a:t>edge, so the total number of such paths is O(|V||E|).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A blocking </a:t>
            </a:r>
            <a:r>
              <a:rPr lang="en-US" dirty="0" err="1" smtClean="0"/>
              <a:t>ﬂow</a:t>
            </a:r>
            <a:r>
              <a:rPr lang="en-US" dirty="0" smtClean="0"/>
              <a:t> in residual network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dirty="0" smtClean="0"/>
              <a:t> is </a:t>
            </a:r>
            <a:r>
              <a:rPr lang="en-US" dirty="0" smtClean="0"/>
              <a:t>a </a:t>
            </a:r>
            <a:r>
              <a:rPr lang="en-US" dirty="0" err="1" smtClean="0"/>
              <a:t>ﬂow</a:t>
            </a:r>
            <a:r>
              <a:rPr lang="en-US" dirty="0" smtClean="0"/>
              <a:t> b in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dirty="0" smtClean="0"/>
              <a:t>,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such that:</a:t>
            </a:r>
          </a:p>
          <a:p>
            <a:pPr>
              <a:buNone/>
            </a:pPr>
            <a:r>
              <a:rPr lang="en-US" dirty="0" smtClean="0"/>
              <a:t>1. every path from s to t in b is a shortest path in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dirty="0" smtClean="0"/>
              <a:t>,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2. every shortest path in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dirty="0" smtClean="0"/>
              <a:t> </a:t>
            </a:r>
            <a:r>
              <a:rPr lang="en-US" dirty="0" smtClean="0"/>
              <a:t>contains a saturated edge in</a:t>
            </a:r>
          </a:p>
          <a:p>
            <a:pPr>
              <a:buNone/>
            </a:pPr>
            <a:r>
              <a:rPr lang="en-US" dirty="0" err="1" smtClean="0"/>
              <a:t>G</a:t>
            </a:r>
            <a:r>
              <a:rPr lang="en-US" baseline="-25000" dirty="0" err="1" smtClean="0"/>
              <a:t>f+b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Saturated edge is an edge with residual capacity equal to</a:t>
            </a:r>
          </a:p>
          <a:p>
            <a:pPr>
              <a:buNone/>
            </a:pPr>
            <a:r>
              <a:rPr lang="en-US" dirty="0" smtClean="0"/>
              <a:t>zero.</a:t>
            </a:r>
          </a:p>
          <a:p>
            <a:pPr>
              <a:buNone/>
            </a:pPr>
            <a:r>
              <a:rPr lang="en-US" dirty="0" smtClean="0"/>
              <a:t>Note that this </a:t>
            </a:r>
            <a:r>
              <a:rPr lang="en-US" dirty="0" err="1" smtClean="0"/>
              <a:t>deﬁnition</a:t>
            </a:r>
            <a:r>
              <a:rPr lang="en-US" dirty="0" smtClean="0"/>
              <a:t> corresponds to the notion of</a:t>
            </a:r>
          </a:p>
          <a:p>
            <a:pPr>
              <a:buNone/>
            </a:pPr>
            <a:r>
              <a:rPr lang="en-US" dirty="0" smtClean="0"/>
              <a:t>the maximal set of shortest paths in </a:t>
            </a:r>
            <a:r>
              <a:rPr lang="en-US" dirty="0" err="1" smtClean="0"/>
              <a:t>Hopcroft</a:t>
            </a:r>
            <a:r>
              <a:rPr lang="en-US" dirty="0" smtClean="0"/>
              <a:t>-Karp</a:t>
            </a:r>
          </a:p>
          <a:p>
            <a:pPr>
              <a:buNone/>
            </a:pPr>
            <a:r>
              <a:rPr lang="en-US" dirty="0" smtClean="0"/>
              <a:t>algorithm.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Dinic</a:t>
            </a:r>
            <a:r>
              <a:rPr lang="en-US" dirty="0" smtClean="0"/>
              <a:t> algorithm uses blocking </a:t>
            </a:r>
            <a:r>
              <a:rPr lang="en-US" dirty="0" err="1" smtClean="0"/>
              <a:t>ﬂows</a:t>
            </a:r>
            <a:r>
              <a:rPr lang="en-US" dirty="0" smtClean="0"/>
              <a:t> to </a:t>
            </a:r>
            <a:r>
              <a:rPr lang="en-US" dirty="0" err="1" smtClean="0"/>
              <a:t>ﬁnd</a:t>
            </a:r>
            <a:r>
              <a:rPr lang="en-US" dirty="0" smtClean="0"/>
              <a:t> the</a:t>
            </a:r>
          </a:p>
          <a:p>
            <a:pPr>
              <a:buNone/>
            </a:pPr>
            <a:r>
              <a:rPr lang="en-US" dirty="0" smtClean="0"/>
              <a:t>maximum </a:t>
            </a:r>
            <a:r>
              <a:rPr lang="en-US" dirty="0" err="1" smtClean="0"/>
              <a:t>ﬂow</a:t>
            </a:r>
            <a:r>
              <a:rPr lang="en-US" dirty="0" smtClean="0"/>
              <a:t> in the following way.</a:t>
            </a:r>
          </a:p>
          <a:p>
            <a:pPr>
              <a:buNone/>
            </a:pPr>
            <a:r>
              <a:rPr lang="en-US" dirty="0" smtClean="0"/>
              <a:t> f = 0</a:t>
            </a:r>
          </a:p>
          <a:p>
            <a:pPr>
              <a:buNone/>
            </a:pPr>
            <a:r>
              <a:rPr lang="en-US" dirty="0" smtClean="0"/>
              <a:t> while there exists a path from s to t in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dirty="0" smtClean="0"/>
              <a:t> </a:t>
            </a:r>
            <a:r>
              <a:rPr lang="en-US" dirty="0" smtClean="0"/>
              <a:t>do</a:t>
            </a: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/>
              <a:t>w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f = f + b</a:t>
            </a:r>
          </a:p>
          <a:p>
            <a:pPr>
              <a:buNone/>
            </a:pPr>
            <a:r>
              <a:rPr lang="en-US" dirty="0" smtClean="0"/>
              <a:t> return f</a:t>
            </a:r>
          </a:p>
          <a:p>
            <a:pPr>
              <a:buNone/>
            </a:pPr>
            <a:r>
              <a:rPr lang="en-US" dirty="0" smtClean="0"/>
              <a:t>The correctness of the algorithm results directly</a:t>
            </a:r>
          </a:p>
          <a:p>
            <a:pPr>
              <a:buNone/>
            </a:pPr>
            <a:r>
              <a:rPr lang="en-US" dirty="0" smtClean="0"/>
              <a:t>from Maximum Flow and Minimum Cut</a:t>
            </a:r>
          </a:p>
          <a:p>
            <a:pPr>
              <a:buNone/>
            </a:pPr>
            <a:r>
              <a:rPr lang="en-US" dirty="0" smtClean="0"/>
              <a:t>theorem because when the algorithm stops</a:t>
            </a:r>
          </a:p>
          <a:p>
            <a:pPr>
              <a:buNone/>
            </a:pPr>
            <a:r>
              <a:rPr lang="en-US" dirty="0" smtClean="0"/>
              <a:t>there are no augmenting paths in G.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Flow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Let us now see how many times the while loop can be</a:t>
            </a:r>
          </a:p>
          <a:p>
            <a:pPr>
              <a:buNone/>
            </a:pPr>
            <a:r>
              <a:rPr lang="en-US" dirty="0" smtClean="0"/>
              <a:t>executed.</a:t>
            </a:r>
          </a:p>
          <a:p>
            <a:pPr>
              <a:buNone/>
            </a:pPr>
            <a:r>
              <a:rPr lang="en-US" dirty="0" smtClean="0"/>
              <a:t>Lemma 5 Let b be the blocking </a:t>
            </a:r>
            <a:r>
              <a:rPr lang="en-US" dirty="0" err="1" smtClean="0"/>
              <a:t>ﬂow</a:t>
            </a:r>
            <a:r>
              <a:rPr lang="en-US" dirty="0" smtClean="0"/>
              <a:t> in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dirty="0" smtClean="0"/>
              <a:t> </a:t>
            </a:r>
            <a:r>
              <a:rPr lang="en-US" dirty="0" smtClean="0"/>
              <a:t>then the shortest</a:t>
            </a:r>
          </a:p>
          <a:p>
            <a:pPr>
              <a:buNone/>
            </a:pPr>
            <a:r>
              <a:rPr lang="en-US" dirty="0" smtClean="0"/>
              <a:t>augmenting path in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f+b</a:t>
            </a:r>
            <a:r>
              <a:rPr lang="en-US" dirty="0" err="1" smtClean="0"/>
              <a:t>is</a:t>
            </a:r>
            <a:r>
              <a:rPr lang="en-US" dirty="0" smtClean="0"/>
              <a:t> </a:t>
            </a:r>
            <a:r>
              <a:rPr lang="en-US" dirty="0" smtClean="0"/>
              <a:t>longer then the shortest</a:t>
            </a:r>
          </a:p>
          <a:p>
            <a:pPr>
              <a:buNone/>
            </a:pPr>
            <a:r>
              <a:rPr lang="en-US" dirty="0" smtClean="0"/>
              <a:t>augmenting path in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Assume that the length of the shortest path p in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f+b</a:t>
            </a:r>
            <a:r>
              <a:rPr lang="en-US" baseline="-25000" dirty="0" smtClean="0"/>
              <a:t> </a:t>
            </a:r>
            <a:r>
              <a:rPr lang="en-US" dirty="0" smtClean="0"/>
              <a:t>is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not larger then the length of the shortest path in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Then p shares a saturated edges with the blocking </a:t>
            </a:r>
            <a:r>
              <a:rPr lang="en-US" dirty="0" err="1" smtClean="0"/>
              <a:t>ﬂow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Flows: Problem </a:t>
            </a:r>
            <a:r>
              <a:rPr lang="en-US" dirty="0" err="1" smtClean="0"/>
              <a:t>Deﬁnition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Flows: Problem </a:t>
            </a:r>
            <a:r>
              <a:rPr lang="en-US" dirty="0" err="1" smtClean="0"/>
              <a:t>Deﬁnition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ﬂow</a:t>
            </a:r>
            <a:r>
              <a:rPr lang="en-US" dirty="0" smtClean="0"/>
              <a:t> in G is a function f : V × V → </a:t>
            </a:r>
            <a:r>
              <a:rPr lang="en-US" dirty="0" smtClean="0"/>
              <a:t>R </a:t>
            </a:r>
            <a:r>
              <a:rPr lang="en-US" dirty="0" err="1" smtClean="0"/>
              <a:t>fulﬁlling</a:t>
            </a:r>
            <a:r>
              <a:rPr lang="en-US" dirty="0" smtClean="0"/>
              <a:t> </a:t>
            </a:r>
            <a:r>
              <a:rPr lang="en-US" dirty="0" smtClean="0"/>
              <a:t>the following conditions:</a:t>
            </a:r>
          </a:p>
          <a:p>
            <a:pPr>
              <a:buNone/>
            </a:pPr>
            <a:r>
              <a:rPr lang="en-US" dirty="0" smtClean="0"/>
              <a:t> for every u, v ∈ V we have f(u, v) ≤ c(u, v)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–Capacity </a:t>
            </a:r>
            <a:r>
              <a:rPr lang="en-US" dirty="0" smtClean="0"/>
              <a:t>condition,</a:t>
            </a:r>
          </a:p>
          <a:p>
            <a:pPr>
              <a:buNone/>
            </a:pPr>
            <a:r>
              <a:rPr lang="en-US" dirty="0" smtClean="0"/>
              <a:t> for every u, v ∈ V we have f(u, v) = −f(v, u)</a:t>
            </a:r>
          </a:p>
          <a:p>
            <a:pPr>
              <a:buNone/>
            </a:pPr>
            <a:r>
              <a:rPr lang="en-US" dirty="0" smtClean="0"/>
              <a:t>– skew symmetry condition,</a:t>
            </a:r>
          </a:p>
          <a:p>
            <a:pPr>
              <a:buNone/>
            </a:pPr>
            <a:r>
              <a:rPr lang="en-US" dirty="0" smtClean="0"/>
              <a:t> for every u ∈ V − {s, t} we require</a:t>
            </a:r>
          </a:p>
          <a:p>
            <a:pPr>
              <a:buNone/>
            </a:pPr>
            <a:r>
              <a:rPr lang="en-US" dirty="0" smtClean="0"/>
              <a:t>∑</a:t>
            </a:r>
            <a:r>
              <a:rPr lang="en-US" baseline="-25000" dirty="0" err="1" smtClean="0"/>
              <a:t>v</a:t>
            </a:r>
            <a:r>
              <a:rPr lang="en-US" baseline="-25000" dirty="0" err="1" smtClean="0"/>
              <a:t>∈</a:t>
            </a:r>
            <a:r>
              <a:rPr lang="en-US" baseline="-25000" dirty="0" err="1" smtClean="0"/>
              <a:t>V</a:t>
            </a:r>
            <a:r>
              <a:rPr lang="en-US" dirty="0" err="1" smtClean="0"/>
              <a:t>f</a:t>
            </a:r>
            <a:r>
              <a:rPr lang="en-US" dirty="0" smtClean="0"/>
              <a:t>(u</a:t>
            </a:r>
            <a:r>
              <a:rPr lang="en-US" dirty="0" smtClean="0"/>
              <a:t>, v) = 0.</a:t>
            </a:r>
          </a:p>
          <a:p>
            <a:pPr>
              <a:buNone/>
            </a:pPr>
            <a:r>
              <a:rPr lang="en-US" dirty="0" err="1" smtClean="0"/>
              <a:t>ﬂow</a:t>
            </a:r>
            <a:r>
              <a:rPr lang="en-US" dirty="0" smtClean="0"/>
              <a:t> conservation </a:t>
            </a:r>
            <a:r>
              <a:rPr lang="en-US" dirty="0" smtClean="0"/>
              <a:t>condition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Flow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Let u − v be the last such edge on p.</a:t>
            </a:r>
          </a:p>
          <a:p>
            <a:pPr>
              <a:buNone/>
            </a:pPr>
            <a:r>
              <a:rPr lang="en-US" dirty="0" smtClean="0"/>
              <a:t>This means that v − u belongs to b. Otherwise in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f+b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the edge u − v would still be saturated.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err="1" smtClean="0"/>
              <a:t>ﬂow</a:t>
            </a:r>
            <a:r>
              <a:rPr lang="en-US" dirty="0" smtClean="0"/>
              <a:t> b can be decomposed into the sum of shortest</a:t>
            </a:r>
          </a:p>
          <a:p>
            <a:pPr>
              <a:buNone/>
            </a:pPr>
            <a:r>
              <a:rPr lang="en-US" dirty="0" smtClean="0"/>
              <a:t>paths in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, so by Lemma 4 the distance from s to u did</a:t>
            </a:r>
          </a:p>
          <a:p>
            <a:pPr>
              <a:buNone/>
            </a:pPr>
            <a:r>
              <a:rPr lang="en-US" dirty="0" smtClean="0"/>
              <a:t>not decrease, i.e.,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s, u) ≤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dirty="0" err="1" smtClean="0"/>
              <a:t>+b</a:t>
            </a:r>
            <a:r>
              <a:rPr lang="en-US" dirty="0" smtClean="0"/>
              <a:t>(s</a:t>
            </a:r>
            <a:r>
              <a:rPr lang="en-US" dirty="0" smtClean="0"/>
              <a:t>, u).</a:t>
            </a:r>
          </a:p>
          <a:p>
            <a:pPr>
              <a:buNone/>
            </a:pPr>
            <a:r>
              <a:rPr lang="en-US" dirty="0" smtClean="0"/>
              <a:t>However, p is the shortest path from s to t so the</a:t>
            </a:r>
          </a:p>
          <a:p>
            <a:pPr>
              <a:buNone/>
            </a:pPr>
            <a:r>
              <a:rPr lang="en-US" dirty="0" smtClean="0"/>
              <a:t>distance to v could increase by at most 2,</a:t>
            </a:r>
          </a:p>
          <a:p>
            <a:pPr>
              <a:buNone/>
            </a:pP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s, v) + 2 ≤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dirty="0" err="1" smtClean="0"/>
              <a:t>+b</a:t>
            </a:r>
            <a:r>
              <a:rPr lang="en-US" dirty="0" smtClean="0"/>
              <a:t>(s</a:t>
            </a:r>
            <a:r>
              <a:rPr lang="en-US" dirty="0" smtClean="0"/>
              <a:t>, v).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Flow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part of p from v to t is the shortest path as</a:t>
            </a:r>
          </a:p>
          <a:p>
            <a:pPr>
              <a:buNone/>
            </a:pPr>
            <a:r>
              <a:rPr lang="en-US" dirty="0" smtClean="0"/>
              <a:t>well, so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dirty="0" smtClean="0"/>
              <a:t>(s, t) + 2 ≤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dirty="0" err="1" smtClean="0"/>
              <a:t>+b</a:t>
            </a:r>
            <a:r>
              <a:rPr lang="en-US" dirty="0" smtClean="0"/>
              <a:t>(s</a:t>
            </a:r>
            <a:r>
              <a:rPr lang="en-US" dirty="0" smtClean="0"/>
              <a:t>, t), i.e., the length</a:t>
            </a:r>
          </a:p>
          <a:p>
            <a:pPr>
              <a:buNone/>
            </a:pPr>
            <a:r>
              <a:rPr lang="en-US" dirty="0" smtClean="0"/>
              <a:t>of the shortest path in residual graph has</a:t>
            </a:r>
          </a:p>
          <a:p>
            <a:pPr>
              <a:buNone/>
            </a:pPr>
            <a:r>
              <a:rPr lang="en-US" dirty="0" smtClean="0"/>
              <a:t>increased.</a:t>
            </a:r>
          </a:p>
          <a:p>
            <a:pPr>
              <a:buNone/>
            </a:pPr>
            <a:r>
              <a:rPr lang="en-US" dirty="0" smtClean="0"/>
              <a:t>Corollary 3 The length of the shortest path is at</a:t>
            </a:r>
          </a:p>
          <a:p>
            <a:pPr>
              <a:buNone/>
            </a:pPr>
            <a:r>
              <a:rPr lang="en-US" dirty="0" smtClean="0"/>
              <a:t>most n − 1 so the maximum number of phases </a:t>
            </a:r>
            <a:r>
              <a:rPr lang="en-US" dirty="0" smtClean="0"/>
              <a:t>in </a:t>
            </a:r>
            <a:r>
              <a:rPr lang="en-US" dirty="0" err="1" smtClean="0"/>
              <a:t>Dinic</a:t>
            </a:r>
            <a:r>
              <a:rPr lang="en-US" dirty="0" smtClean="0"/>
              <a:t> </a:t>
            </a:r>
            <a:r>
              <a:rPr lang="en-US" dirty="0" smtClean="0"/>
              <a:t>algorithm is at most n.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Flow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In order to </a:t>
            </a:r>
            <a:r>
              <a:rPr lang="en-US" dirty="0" err="1" smtClean="0"/>
              <a:t>ﬁnd</a:t>
            </a:r>
            <a:r>
              <a:rPr lang="en-US" dirty="0" smtClean="0"/>
              <a:t> blocking we need the layered network.</a:t>
            </a:r>
          </a:p>
          <a:p>
            <a:pPr>
              <a:buNone/>
            </a:pPr>
            <a:r>
              <a:rPr lang="en-US" dirty="0" smtClean="0"/>
              <a:t>Layered network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dirty="0" smtClean="0"/>
              <a:t> </a:t>
            </a:r>
            <a:r>
              <a:rPr lang="en-US" dirty="0" smtClean="0"/>
              <a:t>for the residual network</a:t>
            </a:r>
          </a:p>
          <a:p>
            <a:pPr>
              <a:buNone/>
            </a:pP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dirty="0" smtClean="0"/>
              <a:t> </a:t>
            </a:r>
            <a:r>
              <a:rPr lang="en-US" dirty="0" smtClean="0"/>
              <a:t>= (V,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</a:t>
            </a:r>
            <a:r>
              <a:rPr lang="en-US" dirty="0" smtClean="0"/>
              <a:t>) </a:t>
            </a:r>
            <a:r>
              <a:rPr lang="en-US" dirty="0" smtClean="0"/>
              <a:t>is a directed graph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dirty="0" smtClean="0"/>
              <a:t>= </a:t>
            </a:r>
            <a:r>
              <a:rPr lang="en-US" dirty="0" smtClean="0"/>
              <a:t>(V,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</a:t>
            </a:r>
            <a:r>
              <a:rPr lang="en-US" dirty="0" smtClean="0"/>
              <a:t>) </a:t>
            </a:r>
            <a:r>
              <a:rPr lang="en-US" dirty="0" smtClean="0"/>
              <a:t>with</a:t>
            </a:r>
          </a:p>
          <a:p>
            <a:pPr>
              <a:buNone/>
            </a:pPr>
            <a:r>
              <a:rPr lang="en-US" dirty="0" smtClean="0"/>
              <a:t>edges:</a:t>
            </a:r>
          </a:p>
          <a:p>
            <a:pPr>
              <a:buNone/>
            </a:pPr>
            <a:r>
              <a:rPr lang="en-US" dirty="0" err="1" smtClean="0"/>
              <a:t>E</a:t>
            </a:r>
            <a:r>
              <a:rPr lang="en-US" baseline="-25000" dirty="0" err="1" smtClean="0"/>
              <a:t>f</a:t>
            </a:r>
            <a:r>
              <a:rPr lang="en-US" dirty="0" smtClean="0"/>
              <a:t> </a:t>
            </a:r>
            <a:r>
              <a:rPr lang="en-US" dirty="0" smtClean="0"/>
              <a:t>= {(u, v) : (u, v) ∈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s, u) + 1 =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s, v)}.</a:t>
            </a:r>
          </a:p>
          <a:p>
            <a:pPr>
              <a:buNone/>
            </a:pPr>
            <a:r>
              <a:rPr lang="en-US" dirty="0" smtClean="0"/>
              <a:t>Note that all paths from s to t in </a:t>
            </a:r>
            <a:r>
              <a:rPr lang="en-US" dirty="0" err="1" smtClean="0"/>
              <a:t>Gf</a:t>
            </a:r>
            <a:r>
              <a:rPr lang="en-US" dirty="0" smtClean="0"/>
              <a:t> are shortest paths.</a:t>
            </a:r>
          </a:p>
          <a:p>
            <a:pPr>
              <a:buNone/>
            </a:pPr>
            <a:r>
              <a:rPr lang="en-US" dirty="0" smtClean="0"/>
              <a:t>Hence, if we </a:t>
            </a:r>
            <a:r>
              <a:rPr lang="en-US" dirty="0" err="1" smtClean="0"/>
              <a:t>ﬁnd</a:t>
            </a:r>
            <a:r>
              <a:rPr lang="en-US" dirty="0" smtClean="0"/>
              <a:t> a blocking </a:t>
            </a:r>
            <a:r>
              <a:rPr lang="en-US" dirty="0" err="1" smtClean="0"/>
              <a:t>ﬂow</a:t>
            </a:r>
            <a:r>
              <a:rPr lang="en-US" dirty="0" smtClean="0"/>
              <a:t> in layered graph we</a:t>
            </a:r>
          </a:p>
          <a:p>
            <a:pPr>
              <a:buNone/>
            </a:pPr>
            <a:r>
              <a:rPr lang="en-US" dirty="0" smtClean="0"/>
              <a:t>will automatically </a:t>
            </a:r>
            <a:r>
              <a:rPr lang="en-US" dirty="0" err="1" smtClean="0"/>
              <a:t>fulﬁl</a:t>
            </a:r>
            <a:r>
              <a:rPr lang="en-US" dirty="0" smtClean="0"/>
              <a:t> the </a:t>
            </a:r>
            <a:r>
              <a:rPr lang="en-US" dirty="0" err="1" smtClean="0"/>
              <a:t>ﬁrst</a:t>
            </a:r>
            <a:r>
              <a:rPr lang="en-US" dirty="0" smtClean="0"/>
              <a:t> condition.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Flow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In the graph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dirty="0" smtClean="0"/>
              <a:t> </a:t>
            </a:r>
            <a:r>
              <a:rPr lang="en-US" dirty="0" smtClean="0"/>
              <a:t>not all paths lead to t.</a:t>
            </a:r>
          </a:p>
          <a:p>
            <a:pPr>
              <a:buNone/>
            </a:pPr>
            <a:r>
              <a:rPr lang="en-US" dirty="0" smtClean="0"/>
              <a:t> b = 0</a:t>
            </a:r>
          </a:p>
          <a:p>
            <a:pPr>
              <a:buNone/>
            </a:pPr>
            <a:r>
              <a:rPr lang="en-US" dirty="0" smtClean="0"/>
              <a:t> construct the graph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while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</a:t>
            </a:r>
            <a:r>
              <a:rPr lang="en-US" dirty="0" smtClean="0"/>
              <a:t> </a:t>
            </a:r>
            <a:r>
              <a:rPr lang="en-US" dirty="0" smtClean="0"/>
              <a:t>≠∅ do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ﬁnd</a:t>
            </a:r>
            <a:r>
              <a:rPr lang="en-US" dirty="0" smtClean="0"/>
              <a:t> a path p from s to t in </a:t>
            </a:r>
            <a:r>
              <a:rPr lang="en-US" dirty="0" err="1" smtClean="0"/>
              <a:t>Gf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for each edge (u, v) ∈ p do</a:t>
            </a:r>
          </a:p>
          <a:p>
            <a:pPr>
              <a:buNone/>
            </a:pPr>
            <a:r>
              <a:rPr lang="en-US" dirty="0" smtClean="0"/>
              <a:t>• b(u, v) = b(u, v) + c </a:t>
            </a:r>
            <a:r>
              <a:rPr lang="en-US" baseline="-25000" dirty="0" smtClean="0"/>
              <a:t>f </a:t>
            </a:r>
            <a:r>
              <a:rPr lang="en-US" dirty="0" smtClean="0"/>
              <a:t>(</a:t>
            </a:r>
            <a:r>
              <a:rPr lang="en-US" dirty="0" smtClean="0"/>
              <a:t>p)</a:t>
            </a:r>
          </a:p>
          <a:p>
            <a:pPr>
              <a:buNone/>
            </a:pPr>
            <a:r>
              <a:rPr lang="en-US" dirty="0" smtClean="0"/>
              <a:t>• b(v, u) = −b(u, v)</a:t>
            </a:r>
          </a:p>
          <a:p>
            <a:pPr>
              <a:buNone/>
            </a:pPr>
            <a:r>
              <a:rPr lang="en-US" dirty="0" smtClean="0"/>
              <a:t>• recursively remove u and other vertices if</a:t>
            </a:r>
          </a:p>
          <a:p>
            <a:pPr>
              <a:buNone/>
            </a:pPr>
            <a:r>
              <a:rPr lang="en-US" dirty="0" smtClean="0"/>
              <a:t>no residual edge leaves them</a:t>
            </a:r>
          </a:p>
          <a:p>
            <a:pPr>
              <a:buNone/>
            </a:pPr>
            <a:r>
              <a:rPr lang="en-US" dirty="0" smtClean="0"/>
              <a:t> return b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Flow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Note that when the algorithm stops there is no path</a:t>
            </a:r>
          </a:p>
          <a:p>
            <a:pPr>
              <a:buNone/>
            </a:pPr>
            <a:r>
              <a:rPr lang="en-US" dirty="0" smtClean="0"/>
              <a:t>from s to t in </a:t>
            </a:r>
            <a:r>
              <a:rPr lang="en-US" dirty="0" err="1" smtClean="0"/>
              <a:t>Gf</a:t>
            </a:r>
            <a:r>
              <a:rPr lang="en-US" dirty="0" smtClean="0"/>
              <a:t>, </a:t>
            </a:r>
            <a:r>
              <a:rPr lang="en-US" dirty="0" smtClean="0"/>
              <a:t>so the returned </a:t>
            </a:r>
            <a:r>
              <a:rPr lang="en-US" dirty="0" err="1" smtClean="0"/>
              <a:t>ﬂow</a:t>
            </a:r>
            <a:r>
              <a:rPr lang="en-US" dirty="0" smtClean="0"/>
              <a:t> is a blocking </a:t>
            </a:r>
            <a:r>
              <a:rPr lang="en-US" dirty="0" err="1" smtClean="0"/>
              <a:t>ﬂow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The main loop in the algorithm will be executed at most</a:t>
            </a:r>
          </a:p>
          <a:p>
            <a:pPr>
              <a:buNone/>
            </a:pPr>
            <a:r>
              <a:rPr lang="en-US" dirty="0" smtClean="0"/>
              <a:t>|E| times, as in each run at least one edge is saturated.</a:t>
            </a:r>
          </a:p>
          <a:p>
            <a:pPr>
              <a:buNone/>
            </a:pPr>
            <a:r>
              <a:rPr lang="en-US" dirty="0" smtClean="0"/>
              <a:t>We can implement the loop to work in O(n), so the total</a:t>
            </a:r>
          </a:p>
          <a:p>
            <a:pPr>
              <a:buNone/>
            </a:pPr>
            <a:r>
              <a:rPr lang="en-US" dirty="0" smtClean="0"/>
              <a:t>running time of the procedure requires O(nm) time.</a:t>
            </a:r>
          </a:p>
          <a:p>
            <a:pPr>
              <a:buNone/>
            </a:pPr>
            <a:r>
              <a:rPr lang="en-US" dirty="0" smtClean="0"/>
              <a:t>By Corollary 3 the total running time of </a:t>
            </a:r>
            <a:r>
              <a:rPr lang="en-US" dirty="0" err="1" smtClean="0"/>
              <a:t>Dinic</a:t>
            </a:r>
            <a:r>
              <a:rPr lang="en-US" dirty="0" smtClean="0"/>
              <a:t> algorithm</a:t>
            </a:r>
          </a:p>
          <a:p>
            <a:pPr>
              <a:buNone/>
            </a:pPr>
            <a:r>
              <a:rPr lang="en-US" dirty="0" smtClean="0"/>
              <a:t>is O(mn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”Three Indians”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The ”three Indians” algorithm is called as well MKM</a:t>
            </a:r>
          </a:p>
          <a:p>
            <a:pPr>
              <a:buNone/>
            </a:pPr>
            <a:r>
              <a:rPr lang="en-US" dirty="0" smtClean="0"/>
              <a:t>algorithm (</a:t>
            </a:r>
            <a:r>
              <a:rPr lang="en-US" dirty="0" err="1" smtClean="0"/>
              <a:t>Malhotra</a:t>
            </a:r>
            <a:r>
              <a:rPr lang="en-US" dirty="0" smtClean="0"/>
              <a:t>, Kumar, </a:t>
            </a:r>
            <a:r>
              <a:rPr lang="en-US" dirty="0" err="1" smtClean="0"/>
              <a:t>Maheshwari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In each execution of the main loop we will saturate one</a:t>
            </a:r>
          </a:p>
          <a:p>
            <a:pPr>
              <a:buNone/>
            </a:pPr>
            <a:r>
              <a:rPr lang="en-US" dirty="0" smtClean="0"/>
              <a:t>vertex by sending the </a:t>
            </a:r>
            <a:r>
              <a:rPr lang="en-US" dirty="0" err="1" smtClean="0"/>
              <a:t>ﬂow</a:t>
            </a:r>
            <a:r>
              <a:rPr lang="en-US" dirty="0" smtClean="0"/>
              <a:t> backward and forward.</a:t>
            </a:r>
          </a:p>
          <a:p>
            <a:pPr>
              <a:buNone/>
            </a:pPr>
            <a:r>
              <a:rPr lang="en-US" dirty="0" smtClean="0"/>
              <a:t>During the algorithm the function f will not </a:t>
            </a:r>
            <a:r>
              <a:rPr lang="en-US" dirty="0" err="1" smtClean="0"/>
              <a:t>fulﬁll</a:t>
            </a:r>
            <a:r>
              <a:rPr lang="en-US" dirty="0" smtClean="0"/>
              <a:t> the</a:t>
            </a:r>
          </a:p>
          <a:p>
            <a:pPr>
              <a:buNone/>
            </a:pPr>
            <a:r>
              <a:rPr lang="en-US" dirty="0" err="1" smtClean="0"/>
              <a:t>ﬂow</a:t>
            </a:r>
            <a:r>
              <a:rPr lang="en-US" dirty="0" smtClean="0"/>
              <a:t> conditions. However, at the end of the algorithm</a:t>
            </a:r>
          </a:p>
          <a:p>
            <a:pPr>
              <a:buNone/>
            </a:pPr>
            <a:r>
              <a:rPr lang="en-US" dirty="0" smtClean="0"/>
              <a:t>these conditions will be restored.</a:t>
            </a:r>
          </a:p>
          <a:p>
            <a:pPr>
              <a:buNone/>
            </a:pPr>
            <a:r>
              <a:rPr lang="en-US" dirty="0" smtClean="0"/>
              <a:t>Vertex capacity for v ∈ V is </a:t>
            </a:r>
            <a:r>
              <a:rPr lang="en-US" dirty="0" err="1" smtClean="0"/>
              <a:t>deﬁned</a:t>
            </a:r>
            <a:r>
              <a:rPr lang="en-US" dirty="0" smtClean="0"/>
              <a:t> as:</a:t>
            </a:r>
          </a:p>
          <a:p>
            <a:pPr>
              <a:buNone/>
            </a:pPr>
            <a:r>
              <a:rPr lang="en-US" dirty="0" smtClean="0"/>
              <a:t>c(v) = </a:t>
            </a:r>
            <a:r>
              <a:rPr lang="en-US" dirty="0" err="1" smtClean="0"/>
              <a:t>min∑</a:t>
            </a:r>
            <a:r>
              <a:rPr lang="en-US" baseline="-25000" dirty="0" err="1" smtClean="0"/>
              <a:t>u∈V</a:t>
            </a:r>
            <a:r>
              <a:rPr lang="en-US" dirty="0" err="1" smtClean="0"/>
              <a:t>c</a:t>
            </a:r>
            <a:r>
              <a:rPr lang="en-US" dirty="0" smtClean="0"/>
              <a:t>(u, v), </a:t>
            </a:r>
            <a:r>
              <a:rPr lang="en-US" dirty="0" smtClean="0"/>
              <a:t>∑</a:t>
            </a:r>
            <a:r>
              <a:rPr lang="en-US" baseline="-25000" dirty="0" err="1" smtClean="0"/>
              <a:t>u∈V</a:t>
            </a:r>
            <a:r>
              <a:rPr lang="en-US" dirty="0" err="1" smtClean="0"/>
              <a:t>c</a:t>
            </a:r>
            <a:r>
              <a:rPr lang="en-US" dirty="0" smtClean="0"/>
              <a:t>(v</a:t>
            </a:r>
            <a:r>
              <a:rPr lang="en-US" dirty="0" smtClean="0"/>
              <a:t>, u)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”Three Indians”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We need the following two auxiliary</a:t>
            </a:r>
          </a:p>
          <a:p>
            <a:pPr>
              <a:buNone/>
            </a:pPr>
            <a:r>
              <a:rPr lang="en-US" dirty="0" smtClean="0"/>
              <a:t>procedures:</a:t>
            </a:r>
          </a:p>
          <a:p>
            <a:pPr>
              <a:buNone/>
            </a:pPr>
            <a:r>
              <a:rPr lang="en-US" dirty="0" smtClean="0"/>
              <a:t> FORWARD(v) – if more </a:t>
            </a:r>
            <a:r>
              <a:rPr lang="en-US" dirty="0" err="1" smtClean="0"/>
              <a:t>ﬂow</a:t>
            </a:r>
            <a:r>
              <a:rPr lang="en-US" dirty="0" smtClean="0"/>
              <a:t> enters v then</a:t>
            </a:r>
          </a:p>
          <a:p>
            <a:pPr>
              <a:buNone/>
            </a:pPr>
            <a:r>
              <a:rPr lang="en-US" dirty="0" smtClean="0"/>
              <a:t>leaves it, this procedure sends the surplus</a:t>
            </a:r>
          </a:p>
          <a:p>
            <a:pPr>
              <a:buNone/>
            </a:pPr>
            <a:r>
              <a:rPr lang="en-US" dirty="0" err="1" smtClean="0"/>
              <a:t>ﬂow</a:t>
            </a:r>
            <a:r>
              <a:rPr lang="en-US" dirty="0" smtClean="0"/>
              <a:t> forward in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dirty="0" smtClean="0"/>
              <a:t> </a:t>
            </a:r>
            <a:r>
              <a:rPr lang="en-US" dirty="0" smtClean="0"/>
              <a:t>saturating one by one the</a:t>
            </a:r>
          </a:p>
          <a:p>
            <a:pPr>
              <a:buNone/>
            </a:pPr>
            <a:r>
              <a:rPr lang="en-US" dirty="0" smtClean="0"/>
              <a:t>edges leaving v,</a:t>
            </a:r>
          </a:p>
          <a:p>
            <a:pPr>
              <a:buNone/>
            </a:pPr>
            <a:r>
              <a:rPr lang="en-US" dirty="0" smtClean="0"/>
              <a:t> BACKWARD(v) – if more </a:t>
            </a:r>
            <a:r>
              <a:rPr lang="en-US" dirty="0" err="1" smtClean="0"/>
              <a:t>ﬂow</a:t>
            </a:r>
            <a:r>
              <a:rPr lang="en-US" dirty="0" smtClean="0"/>
              <a:t> leaves v then</a:t>
            </a:r>
          </a:p>
          <a:p>
            <a:pPr>
              <a:buNone/>
            </a:pPr>
            <a:r>
              <a:rPr lang="en-US" dirty="0" smtClean="0"/>
              <a:t>enters it, this procedure compensates this</a:t>
            </a:r>
          </a:p>
          <a:p>
            <a:pPr>
              <a:buNone/>
            </a:pPr>
            <a:r>
              <a:rPr lang="en-US" dirty="0" err="1" smtClean="0"/>
              <a:t>insufﬁciency</a:t>
            </a:r>
            <a:r>
              <a:rPr lang="en-US" dirty="0" smtClean="0"/>
              <a:t> by sending </a:t>
            </a:r>
            <a:r>
              <a:rPr lang="en-US" dirty="0" err="1" smtClean="0"/>
              <a:t>ﬂow</a:t>
            </a:r>
            <a:r>
              <a:rPr lang="en-US" dirty="0" smtClean="0"/>
              <a:t> on to v in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saturating one by one edges </a:t>
            </a:r>
            <a:r>
              <a:rPr lang="en-US" dirty="0" err="1" smtClean="0"/>
              <a:t>edges</a:t>
            </a:r>
            <a:r>
              <a:rPr lang="en-US" dirty="0" smtClean="0"/>
              <a:t> entering v.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“Three Indians”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b = 0 and construct the graph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 while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</a:t>
            </a:r>
            <a:r>
              <a:rPr lang="en-US" dirty="0" smtClean="0"/>
              <a:t>≠ </a:t>
            </a:r>
            <a:r>
              <a:rPr lang="en-US" dirty="0" smtClean="0"/>
              <a:t>∅ do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ﬁnd</a:t>
            </a:r>
            <a:r>
              <a:rPr lang="en-US" dirty="0" smtClean="0"/>
              <a:t> a vertex with the smallest c(v)</a:t>
            </a:r>
          </a:p>
          <a:p>
            <a:pPr>
              <a:buNone/>
            </a:pPr>
            <a:r>
              <a:rPr lang="en-US" dirty="0" smtClean="0"/>
              <a:t> send c(v) units of </a:t>
            </a:r>
            <a:r>
              <a:rPr lang="en-US" dirty="0" err="1" smtClean="0"/>
              <a:t>ﬂow</a:t>
            </a:r>
            <a:r>
              <a:rPr lang="en-US" dirty="0" smtClean="0"/>
              <a:t> using edges leaving v</a:t>
            </a:r>
          </a:p>
          <a:p>
            <a:pPr>
              <a:buNone/>
            </a:pPr>
            <a:r>
              <a:rPr lang="en-US" dirty="0" smtClean="0"/>
              <a:t> send c(v) units of </a:t>
            </a:r>
            <a:r>
              <a:rPr lang="en-US" dirty="0" err="1" smtClean="0"/>
              <a:t>ﬂow</a:t>
            </a:r>
            <a:r>
              <a:rPr lang="en-US" dirty="0" smtClean="0"/>
              <a:t> using edges entering v</a:t>
            </a:r>
          </a:p>
          <a:p>
            <a:pPr>
              <a:buNone/>
            </a:pPr>
            <a:r>
              <a:rPr lang="en-US" dirty="0" smtClean="0"/>
              <a:t> for </a:t>
            </a:r>
            <a:r>
              <a:rPr lang="en-US" dirty="0" err="1" smtClean="0"/>
              <a:t>i</a:t>
            </a:r>
            <a:r>
              <a:rPr lang="en-US" dirty="0" smtClean="0"/>
              <a:t> = d(s, v) + 1 to n − 1 do</a:t>
            </a:r>
          </a:p>
          <a:p>
            <a:pPr>
              <a:buNone/>
            </a:pPr>
            <a:r>
              <a:rPr lang="en-US" dirty="0" smtClean="0"/>
              <a:t>• for w ∈ {w ∈ V : d(s, w) = </a:t>
            </a:r>
            <a:r>
              <a:rPr lang="en-US" dirty="0" err="1" smtClean="0"/>
              <a:t>i</a:t>
            </a:r>
            <a:r>
              <a:rPr lang="en-US" dirty="0" smtClean="0"/>
              <a:t>} do FORWARD(w)</a:t>
            </a:r>
          </a:p>
          <a:p>
            <a:pPr>
              <a:buNone/>
            </a:pPr>
            <a:r>
              <a:rPr lang="en-US" dirty="0" smtClean="0"/>
              <a:t> for </a:t>
            </a:r>
            <a:r>
              <a:rPr lang="en-US" dirty="0" err="1" smtClean="0"/>
              <a:t>i</a:t>
            </a:r>
            <a:r>
              <a:rPr lang="en-US" dirty="0" smtClean="0"/>
              <a:t> = d(s, v) − 1 </a:t>
            </a:r>
            <a:r>
              <a:rPr lang="en-US" dirty="0" err="1" smtClean="0"/>
              <a:t>downto</a:t>
            </a:r>
            <a:r>
              <a:rPr lang="en-US" dirty="0" smtClean="0"/>
              <a:t> 1 do</a:t>
            </a:r>
          </a:p>
          <a:p>
            <a:pPr>
              <a:buNone/>
            </a:pPr>
            <a:r>
              <a:rPr lang="en-US" dirty="0" smtClean="0"/>
              <a:t>• for w ∈ {w ∈ V : d(s, w) = </a:t>
            </a:r>
            <a:r>
              <a:rPr lang="en-US" dirty="0" err="1" smtClean="0"/>
              <a:t>i</a:t>
            </a:r>
            <a:r>
              <a:rPr lang="en-US" dirty="0" smtClean="0"/>
              <a:t>} do BACKWARD(w)</a:t>
            </a:r>
          </a:p>
          <a:p>
            <a:pPr>
              <a:buNone/>
            </a:pPr>
            <a:r>
              <a:rPr lang="en-US" dirty="0" smtClean="0"/>
              <a:t> remove v from the network and correct capacities of</a:t>
            </a:r>
          </a:p>
          <a:p>
            <a:pPr>
              <a:buNone/>
            </a:pPr>
            <a:r>
              <a:rPr lang="en-US" dirty="0" smtClean="0"/>
              <a:t>the neighboring vertices</a:t>
            </a:r>
          </a:p>
          <a:p>
            <a:pPr>
              <a:buNone/>
            </a:pPr>
            <a:r>
              <a:rPr lang="en-US" dirty="0" smtClean="0"/>
              <a:t> return b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“Three Indians”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Note that we have chosen the vertex that has the</a:t>
            </a:r>
          </a:p>
          <a:p>
            <a:pPr>
              <a:buNone/>
            </a:pPr>
            <a:r>
              <a:rPr lang="en-US" dirty="0" smtClean="0"/>
              <a:t>smallest capacity, in the procedures FORWARD and</a:t>
            </a:r>
          </a:p>
          <a:p>
            <a:pPr>
              <a:buNone/>
            </a:pPr>
            <a:r>
              <a:rPr lang="en-US" dirty="0" smtClean="0"/>
              <a:t>BACKWARD we can always send the surplus or</a:t>
            </a:r>
          </a:p>
          <a:p>
            <a:pPr>
              <a:buNone/>
            </a:pPr>
            <a:r>
              <a:rPr lang="en-US" dirty="0" smtClean="0"/>
              <a:t>compensate the </a:t>
            </a:r>
            <a:r>
              <a:rPr lang="en-US" dirty="0" err="1" smtClean="0"/>
              <a:t>insufﬁciency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The main loop will be executed at most n − 2 times,</a:t>
            </a:r>
          </a:p>
          <a:p>
            <a:pPr>
              <a:buNone/>
            </a:pPr>
            <a:r>
              <a:rPr lang="en-US" dirty="0" smtClean="0"/>
              <a:t>because each time we saturate one vertex in the graph.</a:t>
            </a:r>
          </a:p>
          <a:p>
            <a:pPr>
              <a:buNone/>
            </a:pPr>
            <a:r>
              <a:rPr lang="en-US" dirty="0" smtClean="0"/>
              <a:t>Let us now count how many times we increase </a:t>
            </a:r>
            <a:r>
              <a:rPr lang="en-US" dirty="0" err="1" smtClean="0"/>
              <a:t>ﬂow</a:t>
            </a:r>
            <a:r>
              <a:rPr lang="en-US" dirty="0" smtClean="0"/>
              <a:t> on</a:t>
            </a:r>
          </a:p>
          <a:p>
            <a:pPr>
              <a:buNone/>
            </a:pPr>
            <a:r>
              <a:rPr lang="en-US" dirty="0" smtClean="0"/>
              <a:t>edges in the procedures FORWARD and BACKWARD.</a:t>
            </a:r>
          </a:p>
          <a:p>
            <a:pPr>
              <a:buNone/>
            </a:pPr>
            <a:r>
              <a:rPr lang="en-US" dirty="0" smtClean="0"/>
              <a:t>Edges will be saturated at most m times.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“Three Indians”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We will increase the </a:t>
            </a:r>
            <a:r>
              <a:rPr lang="en-US" dirty="0" err="1" smtClean="0"/>
              <a:t>ﬂow</a:t>
            </a:r>
            <a:r>
              <a:rPr lang="en-US" dirty="0" smtClean="0"/>
              <a:t> without saturating edges at</a:t>
            </a:r>
          </a:p>
          <a:p>
            <a:pPr>
              <a:buNone/>
            </a:pPr>
            <a:r>
              <a:rPr lang="en-US" dirty="0" smtClean="0"/>
              <a:t>most </a:t>
            </a:r>
            <a:r>
              <a:rPr lang="en-US" dirty="0" smtClean="0"/>
              <a:t>O(n), </a:t>
            </a:r>
            <a:r>
              <a:rPr lang="en-US" dirty="0" smtClean="0"/>
              <a:t>because</a:t>
            </a:r>
          </a:p>
          <a:p>
            <a:pPr>
              <a:buNone/>
            </a:pPr>
            <a:r>
              <a:rPr lang="en-US" dirty="0" smtClean="0"/>
              <a:t> each time the </a:t>
            </a:r>
            <a:r>
              <a:rPr lang="en-US" dirty="0" err="1" smtClean="0"/>
              <a:t>the</a:t>
            </a:r>
            <a:r>
              <a:rPr lang="en-US" dirty="0" smtClean="0"/>
              <a:t> procedures FORWARD and</a:t>
            </a:r>
          </a:p>
          <a:p>
            <a:pPr>
              <a:buNone/>
            </a:pPr>
            <a:r>
              <a:rPr lang="en-US" dirty="0" smtClean="0"/>
              <a:t>BACKWARD are executed we send </a:t>
            </a:r>
            <a:r>
              <a:rPr lang="en-US" dirty="0" err="1" smtClean="0"/>
              <a:t>ﬂow</a:t>
            </a:r>
            <a:r>
              <a:rPr lang="en-US" dirty="0" smtClean="0"/>
              <a:t> without</a:t>
            </a:r>
          </a:p>
          <a:p>
            <a:pPr>
              <a:buNone/>
            </a:pPr>
            <a:r>
              <a:rPr lang="en-US" dirty="0" smtClean="0"/>
              <a:t>saturating an edge at most once.</a:t>
            </a:r>
          </a:p>
          <a:p>
            <a:pPr>
              <a:buNone/>
            </a:pPr>
            <a:r>
              <a:rPr lang="en-US" dirty="0" smtClean="0"/>
              <a:t> there are at most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en-US" dirty="0" smtClean="0"/>
              <a:t>calls to these procedures.</a:t>
            </a:r>
          </a:p>
          <a:p>
            <a:pPr>
              <a:buNone/>
            </a:pPr>
            <a:r>
              <a:rPr lang="en-US" dirty="0" smtClean="0"/>
              <a:t>Hence we need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en-US" dirty="0" smtClean="0"/>
              <a:t>time to </a:t>
            </a:r>
            <a:r>
              <a:rPr lang="en-US" dirty="0" err="1" smtClean="0"/>
              <a:t>ﬁnd</a:t>
            </a:r>
            <a:r>
              <a:rPr lang="en-US" dirty="0" smtClean="0"/>
              <a:t> a blocking </a:t>
            </a:r>
            <a:r>
              <a:rPr lang="en-US" dirty="0" err="1" smtClean="0"/>
              <a:t>ﬂow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Together with </a:t>
            </a:r>
            <a:r>
              <a:rPr lang="en-US" dirty="0" err="1" smtClean="0"/>
              <a:t>with</a:t>
            </a:r>
            <a:r>
              <a:rPr lang="en-US" dirty="0" smtClean="0"/>
              <a:t> the blocking </a:t>
            </a:r>
            <a:r>
              <a:rPr lang="en-US" dirty="0" err="1" smtClean="0"/>
              <a:t>ﬂow</a:t>
            </a:r>
            <a:r>
              <a:rPr lang="en-US" dirty="0" smtClean="0"/>
              <a:t> algorithm we get</a:t>
            </a:r>
          </a:p>
          <a:p>
            <a:pPr>
              <a:buNone/>
            </a:pPr>
            <a:r>
              <a:rPr lang="en-US" dirty="0" smtClean="0"/>
              <a:t>an algorithm </a:t>
            </a:r>
            <a:r>
              <a:rPr lang="en-US" dirty="0" err="1" smtClean="0"/>
              <a:t>ﬁnding</a:t>
            </a:r>
            <a:r>
              <a:rPr lang="en-US" dirty="0" smtClean="0"/>
              <a:t> maximum </a:t>
            </a:r>
            <a:r>
              <a:rPr lang="en-US" dirty="0" err="1" smtClean="0"/>
              <a:t>ﬂow</a:t>
            </a:r>
            <a:r>
              <a:rPr lang="en-US" dirty="0" smtClean="0"/>
              <a:t> in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 </a:t>
            </a:r>
            <a:r>
              <a:rPr lang="en-US" dirty="0" smtClean="0"/>
              <a:t>time.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Flows: Problem </a:t>
            </a:r>
            <a:r>
              <a:rPr lang="en-US" dirty="0" err="1" smtClean="0"/>
              <a:t>Deﬁnition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We say that the value f(u, v) is the </a:t>
            </a:r>
            <a:r>
              <a:rPr lang="en-US" dirty="0" err="1" smtClean="0"/>
              <a:t>ﬂow</a:t>
            </a:r>
            <a:r>
              <a:rPr lang="en-US" dirty="0" smtClean="0"/>
              <a:t> from u</a:t>
            </a:r>
          </a:p>
          <a:p>
            <a:pPr>
              <a:buNone/>
            </a:pPr>
            <a:r>
              <a:rPr lang="en-US" dirty="0" smtClean="0"/>
              <a:t>do v.</a:t>
            </a:r>
          </a:p>
          <a:p>
            <a:pPr>
              <a:buNone/>
            </a:pPr>
            <a:r>
              <a:rPr lang="en-US" dirty="0" smtClean="0"/>
              <a:t>The value of the </a:t>
            </a:r>
            <a:r>
              <a:rPr lang="en-US" dirty="0" err="1" smtClean="0"/>
              <a:t>ﬂow</a:t>
            </a:r>
            <a:r>
              <a:rPr lang="en-US" dirty="0" smtClean="0"/>
              <a:t> f is denoted | f | and</a:t>
            </a:r>
          </a:p>
          <a:p>
            <a:pPr>
              <a:buNone/>
            </a:pPr>
            <a:r>
              <a:rPr lang="en-US" dirty="0" err="1" smtClean="0"/>
              <a:t>deﬁned</a:t>
            </a:r>
            <a:r>
              <a:rPr lang="en-US" dirty="0" smtClean="0"/>
              <a:t> as the total </a:t>
            </a:r>
            <a:r>
              <a:rPr lang="en-US" dirty="0" err="1" smtClean="0"/>
              <a:t>ﬂow</a:t>
            </a:r>
            <a:r>
              <a:rPr lang="en-US" dirty="0" smtClean="0"/>
              <a:t> leaving s over all</a:t>
            </a:r>
          </a:p>
          <a:p>
            <a:pPr>
              <a:buNone/>
            </a:pPr>
            <a:r>
              <a:rPr lang="en-US" dirty="0" smtClean="0"/>
              <a:t>edges, i.e.:</a:t>
            </a:r>
          </a:p>
          <a:p>
            <a:pPr>
              <a:buNone/>
            </a:pPr>
            <a:r>
              <a:rPr lang="en-US" dirty="0" smtClean="0"/>
              <a:t>| f | = </a:t>
            </a:r>
            <a:r>
              <a:rPr lang="en-US" dirty="0" smtClean="0"/>
              <a:t>∑</a:t>
            </a:r>
            <a:r>
              <a:rPr lang="en-US" baseline="-25000" dirty="0" err="1" smtClean="0"/>
              <a:t>u</a:t>
            </a:r>
            <a:r>
              <a:rPr lang="en-US" baseline="-25000" dirty="0" err="1" smtClean="0"/>
              <a:t>∈</a:t>
            </a:r>
            <a:r>
              <a:rPr lang="en-US" baseline="-25000" dirty="0" err="1" smtClean="0"/>
              <a:t>V</a:t>
            </a:r>
            <a:r>
              <a:rPr lang="en-US" dirty="0" err="1" smtClean="0"/>
              <a:t>f</a:t>
            </a:r>
            <a:r>
              <a:rPr lang="en-US" dirty="0" smtClean="0"/>
              <a:t>(s</a:t>
            </a:r>
            <a:r>
              <a:rPr lang="en-US" dirty="0" smtClean="0"/>
              <a:t>, u).</a:t>
            </a:r>
          </a:p>
          <a:p>
            <a:pPr>
              <a:buNone/>
            </a:pPr>
            <a:r>
              <a:rPr lang="en-US" dirty="0" smtClean="0"/>
              <a:t>In the maximum </a:t>
            </a:r>
            <a:r>
              <a:rPr lang="en-US" dirty="0" err="1" smtClean="0"/>
              <a:t>ﬂow</a:t>
            </a:r>
            <a:r>
              <a:rPr lang="en-US" dirty="0" smtClean="0"/>
              <a:t> problem for a given network</a:t>
            </a:r>
          </a:p>
          <a:p>
            <a:pPr>
              <a:buNone/>
            </a:pPr>
            <a:r>
              <a:rPr lang="en-US" dirty="0" smtClean="0"/>
              <a:t>we want to </a:t>
            </a:r>
            <a:r>
              <a:rPr lang="en-US" dirty="0" err="1" smtClean="0"/>
              <a:t>ﬁnd</a:t>
            </a:r>
            <a:r>
              <a:rPr lang="en-US" dirty="0" smtClean="0"/>
              <a:t> the </a:t>
            </a:r>
            <a:r>
              <a:rPr lang="en-US" dirty="0" err="1" smtClean="0"/>
              <a:t>ﬂow</a:t>
            </a:r>
            <a:r>
              <a:rPr lang="en-US" dirty="0" smtClean="0"/>
              <a:t> with the highest value.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Flows: Problem </a:t>
            </a:r>
            <a:r>
              <a:rPr lang="en-US" dirty="0" err="1" smtClean="0"/>
              <a:t>Deﬁnition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We use the following summing notation, where</a:t>
            </a:r>
          </a:p>
          <a:p>
            <a:pPr>
              <a:buNone/>
            </a:pPr>
            <a:r>
              <a:rPr lang="en-US" dirty="0" smtClean="0"/>
              <a:t>the argument for the function f : X → Y can be</a:t>
            </a:r>
          </a:p>
          <a:p>
            <a:pPr>
              <a:buNone/>
            </a:pPr>
            <a:r>
              <a:rPr lang="en-US" dirty="0" smtClean="0"/>
              <a:t>a subset A of X.</a:t>
            </a:r>
          </a:p>
          <a:p>
            <a:pPr>
              <a:buNone/>
            </a:pPr>
            <a:r>
              <a:rPr lang="en-US" dirty="0" smtClean="0"/>
              <a:t>In such a case we assume that the value of f is</a:t>
            </a:r>
          </a:p>
          <a:p>
            <a:pPr>
              <a:buNone/>
            </a:pPr>
            <a:r>
              <a:rPr lang="en-US" dirty="0" smtClean="0"/>
              <a:t>the sum of its values for set A, i.e.:</a:t>
            </a:r>
          </a:p>
          <a:p>
            <a:pPr>
              <a:buNone/>
            </a:pPr>
            <a:r>
              <a:rPr lang="en-US" dirty="0" smtClean="0"/>
              <a:t>f(X,Y) = ∑ </a:t>
            </a:r>
            <a:r>
              <a:rPr lang="en-US" baseline="-25000" dirty="0" err="1" smtClean="0"/>
              <a:t>x∈X</a:t>
            </a:r>
            <a:r>
              <a:rPr lang="en-US" baseline="-25000" dirty="0" smtClean="0"/>
              <a:t> </a:t>
            </a:r>
            <a:r>
              <a:rPr lang="en-US" dirty="0" smtClean="0"/>
              <a:t>∑ </a:t>
            </a:r>
            <a:r>
              <a:rPr lang="en-US" baseline="-25000" dirty="0" err="1" smtClean="0"/>
              <a:t>y∈Y</a:t>
            </a:r>
            <a:r>
              <a:rPr lang="en-US" baseline="-25000" dirty="0" smtClean="0"/>
              <a:t> </a:t>
            </a:r>
            <a:r>
              <a:rPr lang="en-US" dirty="0" smtClean="0"/>
              <a:t>f(x, y).</a:t>
            </a:r>
          </a:p>
          <a:p>
            <a:pPr>
              <a:buNone/>
            </a:pPr>
            <a:r>
              <a:rPr lang="en-US" dirty="0" smtClean="0"/>
              <a:t>Using this notation we can write the </a:t>
            </a:r>
            <a:r>
              <a:rPr lang="en-US" dirty="0" err="1" smtClean="0"/>
              <a:t>ﬂow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conservation condition for the vertex v as</a:t>
            </a:r>
          </a:p>
          <a:p>
            <a:pPr>
              <a:buNone/>
            </a:pPr>
            <a:r>
              <a:rPr lang="en-US" dirty="0" smtClean="0"/>
              <a:t>f(v, V) = 0.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Flows: Problem </a:t>
            </a:r>
            <a:r>
              <a:rPr lang="en-US" dirty="0" err="1" smtClean="0"/>
              <a:t>Deﬁnition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Lemma 1 Let G = (V, E) be the </a:t>
            </a:r>
            <a:r>
              <a:rPr lang="en-US" dirty="0" err="1" smtClean="0"/>
              <a:t>ﬂow</a:t>
            </a:r>
            <a:r>
              <a:rPr lang="en-US" dirty="0" smtClean="0"/>
              <a:t> network and let f be a </a:t>
            </a:r>
            <a:r>
              <a:rPr lang="en-US" dirty="0" err="1" smtClean="0"/>
              <a:t>ﬂow</a:t>
            </a:r>
            <a:r>
              <a:rPr lang="en-US" dirty="0" smtClean="0"/>
              <a:t> in it then:</a:t>
            </a:r>
          </a:p>
          <a:p>
            <a:pPr>
              <a:buNone/>
            </a:pPr>
            <a:r>
              <a:rPr lang="en-US" dirty="0" smtClean="0"/>
              <a:t> for every X ⊆ V we have f(X, X) = 0,</a:t>
            </a:r>
          </a:p>
          <a:p>
            <a:pPr>
              <a:buNone/>
            </a:pPr>
            <a:r>
              <a:rPr lang="en-US" dirty="0" smtClean="0"/>
              <a:t> for every X,Y ⊆ V we have f(X,Y) = −f(Y, X),</a:t>
            </a:r>
          </a:p>
          <a:p>
            <a:pPr>
              <a:buNone/>
            </a:pPr>
            <a:r>
              <a:rPr lang="en-US" dirty="0" smtClean="0"/>
              <a:t> for every X,Y, Z ⊆ V we have:</a:t>
            </a:r>
          </a:p>
          <a:p>
            <a:pPr>
              <a:buNone/>
            </a:pPr>
            <a:r>
              <a:rPr lang="en-US" dirty="0" smtClean="0"/>
              <a:t>f(X ∪ Y, Z) = f(X, Z) + f(Y, Z) − f(X ∩ Y, Z)</a:t>
            </a:r>
          </a:p>
          <a:p>
            <a:pPr>
              <a:buNone/>
            </a:pPr>
            <a:r>
              <a:rPr lang="en-US" dirty="0" smtClean="0"/>
              <a:t>f(Z, X ∪ Y) = f(Z, X) + f(Z,Y) − f(Z, X ∩ Y).</a:t>
            </a:r>
          </a:p>
          <a:p>
            <a:pPr>
              <a:buNone/>
            </a:pPr>
            <a:r>
              <a:rPr lang="en-US" dirty="0" smtClean="0"/>
              <a:t> | f | = f(s, V) = f(V, t).</a:t>
            </a:r>
          </a:p>
          <a:p>
            <a:pPr>
              <a:buNone/>
            </a:pPr>
            <a:r>
              <a:rPr lang="en-US" dirty="0" smtClean="0"/>
              <a:t>We prove this lemma during exercises.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Intuitively, for given G and the </a:t>
            </a:r>
            <a:r>
              <a:rPr lang="en-US" dirty="0" err="1" smtClean="0"/>
              <a:t>ﬂow</a:t>
            </a:r>
            <a:r>
              <a:rPr lang="en-US" dirty="0" smtClean="0"/>
              <a:t> f the residual</a:t>
            </a:r>
          </a:p>
          <a:p>
            <a:pPr>
              <a:buNone/>
            </a:pPr>
            <a:r>
              <a:rPr lang="en-US" dirty="0" smtClean="0"/>
              <a:t>network contains edges that can take more </a:t>
            </a:r>
            <a:r>
              <a:rPr lang="en-US" dirty="0" err="1" smtClean="0"/>
              <a:t>ﬂow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More formally, for a given pair of vertices u, v ∈ V the</a:t>
            </a:r>
          </a:p>
          <a:p>
            <a:pPr>
              <a:buNone/>
            </a:pPr>
            <a:r>
              <a:rPr lang="en-US" dirty="0" smtClean="0"/>
              <a:t>additional </a:t>
            </a:r>
            <a:r>
              <a:rPr lang="en-US" dirty="0" err="1" smtClean="0"/>
              <a:t>ﬂow</a:t>
            </a:r>
            <a:r>
              <a:rPr lang="en-US" dirty="0" smtClean="0"/>
              <a:t> c f(u, v) that can be send from u to v till</a:t>
            </a:r>
          </a:p>
          <a:p>
            <a:pPr>
              <a:buNone/>
            </a:pPr>
            <a:r>
              <a:rPr lang="en-US" dirty="0" smtClean="0"/>
              <a:t>we reach the capacity c(u, v) is</a:t>
            </a:r>
          </a:p>
          <a:p>
            <a:pPr>
              <a:buNone/>
            </a:pPr>
            <a:r>
              <a:rPr lang="en-US" dirty="0" smtClean="0"/>
              <a:t>c f(u, v) = c(u, v) − f(u, v).</a:t>
            </a:r>
          </a:p>
          <a:p>
            <a:pPr>
              <a:buNone/>
            </a:pPr>
            <a:r>
              <a:rPr lang="en-US" dirty="0" smtClean="0"/>
              <a:t>For example, if c(u, v) = 16 and f(u, v) = 11 then we</a:t>
            </a:r>
          </a:p>
          <a:p>
            <a:pPr>
              <a:buNone/>
            </a:pPr>
            <a:r>
              <a:rPr lang="en-US" dirty="0" smtClean="0"/>
              <a:t>can increase f(u, v) by c f(u, v) = 5 till we violate the</a:t>
            </a:r>
          </a:p>
          <a:p>
            <a:pPr>
              <a:buNone/>
            </a:pPr>
            <a:r>
              <a:rPr lang="en-US" dirty="0" smtClean="0"/>
              <a:t>capacity of the edge (u, v).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For the given network G = (V, E) and </a:t>
            </a:r>
            <a:r>
              <a:rPr lang="en-US" dirty="0" err="1" smtClean="0"/>
              <a:t>ﬂow</a:t>
            </a:r>
            <a:r>
              <a:rPr lang="en-US" dirty="0" smtClean="0"/>
              <a:t> f ,</a:t>
            </a:r>
          </a:p>
          <a:p>
            <a:pPr>
              <a:buNone/>
            </a:pPr>
            <a:r>
              <a:rPr lang="en-US" dirty="0" smtClean="0"/>
              <a:t>the residual network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induced by f is the</a:t>
            </a:r>
          </a:p>
          <a:p>
            <a:pPr>
              <a:buNone/>
            </a:pPr>
            <a:r>
              <a:rPr lang="en-US" dirty="0" smtClean="0"/>
              <a:t>graph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= (V,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) such that:</a:t>
            </a:r>
          </a:p>
          <a:p>
            <a:pPr>
              <a:buNone/>
            </a:pPr>
            <a:r>
              <a:rPr lang="en-US" dirty="0" err="1" smtClean="0"/>
              <a:t>E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= {(u, v) ∈ V × V : c f(u, v) &gt; 0}.</a:t>
            </a:r>
          </a:p>
          <a:p>
            <a:pPr>
              <a:buNone/>
            </a:pPr>
            <a:r>
              <a:rPr lang="en-US" dirty="0" smtClean="0"/>
              <a:t>In other words for each edge in the residual</a:t>
            </a:r>
          </a:p>
          <a:p>
            <a:pPr>
              <a:buNone/>
            </a:pPr>
            <a:r>
              <a:rPr lang="en-US" dirty="0" smtClean="0"/>
              <a:t>network we can still increase the </a:t>
            </a:r>
            <a:r>
              <a:rPr lang="en-US" dirty="0" err="1" smtClean="0"/>
              <a:t>ﬂow</a:t>
            </a:r>
            <a:r>
              <a:rPr lang="en-US" dirty="0" smtClean="0"/>
              <a:t> by more</a:t>
            </a:r>
          </a:p>
          <a:p>
            <a:pPr>
              <a:buNone/>
            </a:pPr>
            <a:r>
              <a:rPr lang="en-US" dirty="0" smtClean="0"/>
              <a:t>then 0.</a:t>
            </a:r>
          </a:p>
          <a:p>
            <a:pPr>
              <a:buNone/>
            </a:pPr>
            <a:r>
              <a:rPr lang="en-US" dirty="0" smtClean="0"/>
              <a:t>The edges in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can be directed as edges in E or</a:t>
            </a:r>
          </a:p>
          <a:p>
            <a:pPr>
              <a:buNone/>
            </a:pPr>
            <a:r>
              <a:rPr lang="en-US" dirty="0" smtClean="0"/>
              <a:t>have reversed direction.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4755</Words>
  <Application>Microsoft Office PowerPoint</Application>
  <PresentationFormat>On-screen Show (4:3)</PresentationFormat>
  <Paragraphs>467</Paragraphs>
  <Slides>49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Office Theme</vt:lpstr>
      <vt:lpstr>Microsoft Equation 3.0</vt:lpstr>
      <vt:lpstr>Flow Algorithms</vt:lpstr>
      <vt:lpstr>Lecture Overview</vt:lpstr>
      <vt:lpstr>Flows: problem Definition</vt:lpstr>
      <vt:lpstr>Flows: Problem Deﬁnition</vt:lpstr>
      <vt:lpstr>Flows: Problem Deﬁnition</vt:lpstr>
      <vt:lpstr>Flows: Problem Deﬁnition</vt:lpstr>
      <vt:lpstr>Flows: Problem Deﬁnition</vt:lpstr>
      <vt:lpstr>Residual Network</vt:lpstr>
      <vt:lpstr>Residual Network</vt:lpstr>
      <vt:lpstr>Residual Network</vt:lpstr>
      <vt:lpstr>Residual Network</vt:lpstr>
      <vt:lpstr>Residual Network</vt:lpstr>
      <vt:lpstr>Residual Network</vt:lpstr>
      <vt:lpstr>Augmenting Paths</vt:lpstr>
      <vt:lpstr>Augmenting Paths</vt:lpstr>
      <vt:lpstr>Minimum Cuts</vt:lpstr>
      <vt:lpstr>Minimum Cuts</vt:lpstr>
      <vt:lpstr>Minimum Cuts</vt:lpstr>
      <vt:lpstr>Minimum Cuts</vt:lpstr>
      <vt:lpstr>Minimum Cuts</vt:lpstr>
      <vt:lpstr>Minimum Cuts</vt:lpstr>
      <vt:lpstr>Minimum Cuts</vt:lpstr>
      <vt:lpstr>Minimum Cuts</vt:lpstr>
      <vt:lpstr>Minimum Cuts</vt:lpstr>
      <vt:lpstr>Ford-Fulkerson Algorithm</vt:lpstr>
      <vt:lpstr>Ford-Fulkerson Algorithm</vt:lpstr>
      <vt:lpstr>Edmonds-Karp Algorithm</vt:lpstr>
      <vt:lpstr>Edmonds-Karp Algorithm</vt:lpstr>
      <vt:lpstr>Edmonds-Karp Algorithm</vt:lpstr>
      <vt:lpstr>Edmonds-Karp</vt:lpstr>
      <vt:lpstr>Edmonds-Karp</vt:lpstr>
      <vt:lpstr>Edmonds-Karp</vt:lpstr>
      <vt:lpstr>Edmonds-Karp</vt:lpstr>
      <vt:lpstr>Edmonds-Karp</vt:lpstr>
      <vt:lpstr>Edmonds-Karp</vt:lpstr>
      <vt:lpstr>Edmonds-Karp</vt:lpstr>
      <vt:lpstr>Blocking Flows</vt:lpstr>
      <vt:lpstr>Blocking Flows</vt:lpstr>
      <vt:lpstr>Blocking Flow Algorithm</vt:lpstr>
      <vt:lpstr>Blocking Flow Algorithm</vt:lpstr>
      <vt:lpstr>Blocking Flow Algorithm</vt:lpstr>
      <vt:lpstr>Blocking Flow Algorithm</vt:lpstr>
      <vt:lpstr>Blocking Flow Algorithm</vt:lpstr>
      <vt:lpstr>Blocking Flow Algorithm</vt:lpstr>
      <vt:lpstr>”Three Indians” Algorithm</vt:lpstr>
      <vt:lpstr>”Three Indians” Algorithm</vt:lpstr>
      <vt:lpstr>“Three Indians” Algorithm</vt:lpstr>
      <vt:lpstr>“Three Indians” Algorithm</vt:lpstr>
      <vt:lpstr>“Three Indians” Algorithm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Algorithms</dc:title>
  <dc:creator>Dr. Kaykobad</dc:creator>
  <cp:lastModifiedBy>Dr. Kaykobad</cp:lastModifiedBy>
  <cp:revision>115</cp:revision>
  <dcterms:created xsi:type="dcterms:W3CDTF">2012-08-01T08:08:05Z</dcterms:created>
  <dcterms:modified xsi:type="dcterms:W3CDTF">2012-08-10T02:31:30Z</dcterms:modified>
</cp:coreProperties>
</file>