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notesMasterIdLst>
    <p:notesMasterId r:id="rId12"/>
  </p:notesMasterIdLst>
  <p:sldIdLst>
    <p:sldId id="256" r:id="rId2"/>
    <p:sldId id="265" r:id="rId3"/>
    <p:sldId id="257" r:id="rId4"/>
    <p:sldId id="266" r:id="rId5"/>
    <p:sldId id="259" r:id="rId6"/>
    <p:sldId id="261" r:id="rId7"/>
    <p:sldId id="263" r:id="rId8"/>
    <p:sldId id="262" r:id="rId9"/>
    <p:sldId id="264"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92" autoAdjust="0"/>
  </p:normalViewPr>
  <p:slideViewPr>
    <p:cSldViewPr snapToGrid="0" snapToObjects="1">
      <p:cViewPr varScale="1">
        <p:scale>
          <a:sx n="91" d="100"/>
          <a:sy n="91" d="100"/>
        </p:scale>
        <p:origin x="-156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A4E9D1-5A18-8243-8CCD-E09827788332}" type="datetimeFigureOut">
              <a:rPr lang="en-US" smtClean="0"/>
              <a:t>10/25/14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AE8D1E-84CA-9D48-BA89-0263D9321D91}" type="slidenum">
              <a:rPr lang="en-US" smtClean="0"/>
              <a:t>‹#›</a:t>
            </a:fld>
            <a:endParaRPr lang="en-US"/>
          </a:p>
        </p:txBody>
      </p:sp>
    </p:spTree>
    <p:extLst>
      <p:ext uri="{BB962C8B-B14F-4D97-AF65-F5344CB8AC3E}">
        <p14:creationId xmlns:p14="http://schemas.microsoft.com/office/powerpoint/2010/main" val="9342982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client is a movie studio that makes action movies. </a:t>
            </a:r>
            <a:endParaRPr lang="en-US" dirty="0"/>
          </a:p>
        </p:txBody>
      </p:sp>
      <p:sp>
        <p:nvSpPr>
          <p:cNvPr id="4" name="Slide Number Placeholder 3"/>
          <p:cNvSpPr>
            <a:spLocks noGrp="1"/>
          </p:cNvSpPr>
          <p:nvPr>
            <p:ph type="sldNum" sz="quarter" idx="10"/>
          </p:nvPr>
        </p:nvSpPr>
        <p:spPr/>
        <p:txBody>
          <a:bodyPr/>
          <a:lstStyle/>
          <a:p>
            <a:fld id="{FAAE8D1E-84CA-9D48-BA89-0263D9321D91}" type="slidenum">
              <a:rPr lang="en-US" smtClean="0"/>
              <a:t>2</a:t>
            </a:fld>
            <a:endParaRPr lang="en-US"/>
          </a:p>
        </p:txBody>
      </p:sp>
    </p:spTree>
    <p:extLst>
      <p:ext uri="{BB962C8B-B14F-4D97-AF65-F5344CB8AC3E}">
        <p14:creationId xmlns:p14="http://schemas.microsoft.com/office/powerpoint/2010/main" val="2079582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client, the action movie studio, would like to know how well their movie will do opening weekend given its budget, top 3 actors and director.</a:t>
            </a:r>
          </a:p>
          <a:p>
            <a:r>
              <a:rPr lang="en-US" dirty="0" smtClean="0"/>
              <a:t>When referring to director</a:t>
            </a:r>
            <a:r>
              <a:rPr lang="en-US" baseline="0" dirty="0" smtClean="0"/>
              <a:t> and top 3 actors in the future, I am speaking about the average success of previous movies they have worked on.</a:t>
            </a:r>
            <a:endParaRPr lang="en-US" dirty="0"/>
          </a:p>
        </p:txBody>
      </p:sp>
      <p:sp>
        <p:nvSpPr>
          <p:cNvPr id="4" name="Slide Number Placeholder 3"/>
          <p:cNvSpPr>
            <a:spLocks noGrp="1"/>
          </p:cNvSpPr>
          <p:nvPr>
            <p:ph type="sldNum" sz="quarter" idx="10"/>
          </p:nvPr>
        </p:nvSpPr>
        <p:spPr/>
        <p:txBody>
          <a:bodyPr/>
          <a:lstStyle/>
          <a:p>
            <a:fld id="{FAAE8D1E-84CA-9D48-BA89-0263D9321D91}" type="slidenum">
              <a:rPr lang="en-US" smtClean="0"/>
              <a:t>3</a:t>
            </a:fld>
            <a:endParaRPr lang="en-US"/>
          </a:p>
        </p:txBody>
      </p:sp>
    </p:spTree>
    <p:extLst>
      <p:ext uri="{BB962C8B-B14F-4D97-AF65-F5344CB8AC3E}">
        <p14:creationId xmlns:p14="http://schemas.microsoft.com/office/powerpoint/2010/main" val="3287392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I only</a:t>
            </a:r>
            <a:r>
              <a:rPr lang="en-US" baseline="0" dirty="0" smtClean="0"/>
              <a:t> looked at how well movies did opening weekend, I’d be able to predict the success at ±$42m. If I add budget as a factor, then I lower that range to $±30m. If I then also add the top 3 actors and director to the model, my error goes down to $±28m.</a:t>
            </a:r>
            <a:endParaRPr lang="en-US" dirty="0"/>
          </a:p>
        </p:txBody>
      </p:sp>
      <p:sp>
        <p:nvSpPr>
          <p:cNvPr id="4" name="Slide Number Placeholder 3"/>
          <p:cNvSpPr>
            <a:spLocks noGrp="1"/>
          </p:cNvSpPr>
          <p:nvPr>
            <p:ph type="sldNum" sz="quarter" idx="10"/>
          </p:nvPr>
        </p:nvSpPr>
        <p:spPr/>
        <p:txBody>
          <a:bodyPr/>
          <a:lstStyle/>
          <a:p>
            <a:fld id="{FAAE8D1E-84CA-9D48-BA89-0263D9321D91}" type="slidenum">
              <a:rPr lang="en-US" smtClean="0"/>
              <a:t>4</a:t>
            </a:fld>
            <a:endParaRPr lang="en-US"/>
          </a:p>
        </p:txBody>
      </p:sp>
    </p:spTree>
    <p:extLst>
      <p:ext uri="{BB962C8B-B14F-4D97-AF65-F5344CB8AC3E}">
        <p14:creationId xmlns:p14="http://schemas.microsoft.com/office/powerpoint/2010/main" val="502879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Blue dots represent the actual data I used to build the model. Red x’s represent predictions,</a:t>
            </a:r>
            <a:r>
              <a:rPr lang="en-US" baseline="0" dirty="0" smtClean="0"/>
              <a:t> and yellow x’s represent my margin of error (the range I’d expect predictions to fall in 95% of the time). </a:t>
            </a:r>
          </a:p>
          <a:p>
            <a:endParaRPr lang="en-US" baseline="0" dirty="0" smtClean="0"/>
          </a:p>
          <a:p>
            <a:r>
              <a:rPr lang="en-US" baseline="0" dirty="0" smtClean="0"/>
              <a:t>Some movies did exceptionally well given their budget (The Dark Knight, Iron Man).</a:t>
            </a:r>
            <a:endParaRPr lang="en-US" dirty="0"/>
          </a:p>
        </p:txBody>
      </p:sp>
      <p:sp>
        <p:nvSpPr>
          <p:cNvPr id="4" name="Slide Number Placeholder 3"/>
          <p:cNvSpPr>
            <a:spLocks noGrp="1"/>
          </p:cNvSpPr>
          <p:nvPr>
            <p:ph type="sldNum" sz="quarter" idx="10"/>
          </p:nvPr>
        </p:nvSpPr>
        <p:spPr/>
        <p:txBody>
          <a:bodyPr/>
          <a:lstStyle/>
          <a:p>
            <a:fld id="{FAAE8D1E-84CA-9D48-BA89-0263D9321D91}" type="slidenum">
              <a:rPr lang="en-US" smtClean="0"/>
              <a:t>5</a:t>
            </a:fld>
            <a:endParaRPr lang="en-US"/>
          </a:p>
        </p:txBody>
      </p:sp>
    </p:spTree>
    <p:extLst>
      <p:ext uri="{BB962C8B-B14F-4D97-AF65-F5344CB8AC3E}">
        <p14:creationId xmlns:p14="http://schemas.microsoft.com/office/powerpoint/2010/main" val="3105956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Blue dots represent the actual data I used to build the model. Red x’s represent predictions,</a:t>
            </a:r>
            <a:r>
              <a:rPr lang="en-US" baseline="0" dirty="0" smtClean="0"/>
              <a:t> and yellow x’s represent my margin of error (the range I’d expect predictions to fall in 95% of the time).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Looking at the data through the lens of the success of the director, we can see that the movies more or less fall into the expected range, but some are exceptional. Christopher Nolan did really well in this case. It is interesting to see two James Cameron movies at the lower end of the range – these were two horror movies produced in the 80s.</a:t>
            </a:r>
            <a:endParaRPr lang="en-US" dirty="0"/>
          </a:p>
        </p:txBody>
      </p:sp>
      <p:sp>
        <p:nvSpPr>
          <p:cNvPr id="4" name="Slide Number Placeholder 3"/>
          <p:cNvSpPr>
            <a:spLocks noGrp="1"/>
          </p:cNvSpPr>
          <p:nvPr>
            <p:ph type="sldNum" sz="quarter" idx="10"/>
          </p:nvPr>
        </p:nvSpPr>
        <p:spPr/>
        <p:txBody>
          <a:bodyPr/>
          <a:lstStyle/>
          <a:p>
            <a:fld id="{FAAE8D1E-84CA-9D48-BA89-0263D9321D91}" type="slidenum">
              <a:rPr lang="en-US" smtClean="0"/>
              <a:t>6</a:t>
            </a:fld>
            <a:endParaRPr lang="en-US"/>
          </a:p>
        </p:txBody>
      </p:sp>
    </p:spTree>
    <p:extLst>
      <p:ext uri="{BB962C8B-B14F-4D97-AF65-F5344CB8AC3E}">
        <p14:creationId xmlns:p14="http://schemas.microsoft.com/office/powerpoint/2010/main" val="3741560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is the exact same graph as the previous slide but with movie names instead of the directors.</a:t>
            </a:r>
          </a:p>
          <a:p>
            <a:endParaRPr lang="en-US" dirty="0"/>
          </a:p>
        </p:txBody>
      </p:sp>
      <p:sp>
        <p:nvSpPr>
          <p:cNvPr id="4" name="Slide Number Placeholder 3"/>
          <p:cNvSpPr>
            <a:spLocks noGrp="1"/>
          </p:cNvSpPr>
          <p:nvPr>
            <p:ph type="sldNum" sz="quarter" idx="10"/>
          </p:nvPr>
        </p:nvSpPr>
        <p:spPr/>
        <p:txBody>
          <a:bodyPr/>
          <a:lstStyle/>
          <a:p>
            <a:fld id="{FAAE8D1E-84CA-9D48-BA89-0263D9321D91}" type="slidenum">
              <a:rPr lang="en-US" smtClean="0"/>
              <a:t>7</a:t>
            </a:fld>
            <a:endParaRPr lang="en-US"/>
          </a:p>
        </p:txBody>
      </p:sp>
    </p:spTree>
    <p:extLst>
      <p:ext uri="{BB962C8B-B14F-4D97-AF65-F5344CB8AC3E}">
        <p14:creationId xmlns:p14="http://schemas.microsoft.com/office/powerpoint/2010/main" val="3741560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Blue dots represent the actual data I used to build the model. Red x’s represent predictions,</a:t>
            </a:r>
            <a:r>
              <a:rPr lang="en-US" baseline="0" dirty="0" smtClean="0"/>
              <a:t> and yellow x’s represent my margin of error (the range I’d expect predictions to fall in 95% of the time).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This graph looks at the data with regards to their top three actors. Here some movies were beyond outside our prediction – movies with Christian Bale and Robert Downey </a:t>
            </a:r>
            <a:r>
              <a:rPr lang="en-US" baseline="0" dirty="0" err="1" smtClean="0"/>
              <a:t>Jr</a:t>
            </a:r>
            <a:r>
              <a:rPr lang="en-US" baseline="0" dirty="0" smtClean="0"/>
              <a:t> (Dark Knight and Iron Man).</a:t>
            </a:r>
            <a:endParaRPr lang="en-US" dirty="0"/>
          </a:p>
        </p:txBody>
      </p:sp>
      <p:sp>
        <p:nvSpPr>
          <p:cNvPr id="4" name="Slide Number Placeholder 3"/>
          <p:cNvSpPr>
            <a:spLocks noGrp="1"/>
          </p:cNvSpPr>
          <p:nvPr>
            <p:ph type="sldNum" sz="quarter" idx="10"/>
          </p:nvPr>
        </p:nvSpPr>
        <p:spPr/>
        <p:txBody>
          <a:bodyPr/>
          <a:lstStyle/>
          <a:p>
            <a:fld id="{FAAE8D1E-84CA-9D48-BA89-0263D9321D91}" type="slidenum">
              <a:rPr lang="en-US" smtClean="0"/>
              <a:t>8</a:t>
            </a:fld>
            <a:endParaRPr lang="en-US"/>
          </a:p>
        </p:txBody>
      </p:sp>
    </p:spTree>
    <p:extLst>
      <p:ext uri="{BB962C8B-B14F-4D97-AF65-F5344CB8AC3E}">
        <p14:creationId xmlns:p14="http://schemas.microsoft.com/office/powerpoint/2010/main" val="960624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is the same graph as the previous slide but with movie names instead of actors.</a:t>
            </a:r>
          </a:p>
          <a:p>
            <a:endParaRPr lang="en-US" dirty="0"/>
          </a:p>
        </p:txBody>
      </p:sp>
      <p:sp>
        <p:nvSpPr>
          <p:cNvPr id="4" name="Slide Number Placeholder 3"/>
          <p:cNvSpPr>
            <a:spLocks noGrp="1"/>
          </p:cNvSpPr>
          <p:nvPr>
            <p:ph type="sldNum" sz="quarter" idx="10"/>
          </p:nvPr>
        </p:nvSpPr>
        <p:spPr/>
        <p:txBody>
          <a:bodyPr/>
          <a:lstStyle/>
          <a:p>
            <a:fld id="{FAAE8D1E-84CA-9D48-BA89-0263D9321D91}" type="slidenum">
              <a:rPr lang="en-US" smtClean="0"/>
              <a:t>9</a:t>
            </a:fld>
            <a:endParaRPr lang="en-US"/>
          </a:p>
        </p:txBody>
      </p:sp>
    </p:spTree>
    <p:extLst>
      <p:ext uri="{BB962C8B-B14F-4D97-AF65-F5344CB8AC3E}">
        <p14:creationId xmlns:p14="http://schemas.microsoft.com/office/powerpoint/2010/main" val="3440492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a:t>
            </a:r>
            <a:r>
              <a:rPr lang="en-US" baseline="0" dirty="0" smtClean="0"/>
              <a:t> $1m increase in budget results in $270k increase in opening weekend gross. Every $1m increase in past success of the top three actors, we can expect a $240k increase in the opening weekend gross. Finally, every $1m increase in the past success of a director can be expected to result in a $110k increase in opening weekend gross. This tells us that if a movie studio is deciding between a previously successful director and previously successful actors, they should perhaps put more weight in their decision on the actors than the director.</a:t>
            </a:r>
            <a:endParaRPr lang="en-US" dirty="0"/>
          </a:p>
        </p:txBody>
      </p:sp>
      <p:sp>
        <p:nvSpPr>
          <p:cNvPr id="4" name="Slide Number Placeholder 3"/>
          <p:cNvSpPr>
            <a:spLocks noGrp="1"/>
          </p:cNvSpPr>
          <p:nvPr>
            <p:ph type="sldNum" sz="quarter" idx="10"/>
          </p:nvPr>
        </p:nvSpPr>
        <p:spPr/>
        <p:txBody>
          <a:bodyPr/>
          <a:lstStyle/>
          <a:p>
            <a:fld id="{FAAE8D1E-84CA-9D48-BA89-0263D9321D91}" type="slidenum">
              <a:rPr lang="en-US" smtClean="0"/>
              <a:t>10</a:t>
            </a:fld>
            <a:endParaRPr lang="en-US"/>
          </a:p>
        </p:txBody>
      </p:sp>
    </p:spTree>
    <p:extLst>
      <p:ext uri="{BB962C8B-B14F-4D97-AF65-F5344CB8AC3E}">
        <p14:creationId xmlns:p14="http://schemas.microsoft.com/office/powerpoint/2010/main" val="3154100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32461A-250E-4A29-9E9B-599CA3838FA1}" type="datetime1">
              <a:rPr lang="en-US" smtClean="0"/>
              <a:pPr/>
              <a:t>10/25/14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C81099-48EC-46A3-9530-F58EB96AF77C}" type="datetime1">
              <a:rPr lang="en-US" smtClean="0"/>
              <a:pPr/>
              <a:t>10/25/14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697E24-FFB9-4C73-8C6D-E02A7AD33DB8}" type="datetime1">
              <a:rPr lang="en-US" smtClean="0"/>
              <a:pPr/>
              <a:t>10/25/14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1AD66C-382E-48AD-8F4C-E87C4D4A8B28}" type="datetime1">
              <a:rPr lang="en-US" smtClean="0"/>
              <a:pPr/>
              <a:t>10/25/14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F4ADA4-35DF-4BD1-8C53-4246F035229A}" type="datetime1">
              <a:rPr lang="en-US" smtClean="0"/>
              <a:pPr/>
              <a:t>10/25/14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9F63ED-02B1-490A-8EAD-E0CB136D5388}" type="datetime1">
              <a:rPr lang="en-US" smtClean="0"/>
              <a:pPr/>
              <a:t>10/25/14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0B41D-FD10-4A38-B39B-626510BD49B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771BB6-685D-4518-8FAD-1882B9671546}" type="datetime1">
              <a:rPr lang="en-US" smtClean="0"/>
              <a:pPr/>
              <a:t>10/25/14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40B41D-FD10-4A38-B39B-626510BD49B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5FFBFE-5C08-4E0E-AF38-FB925F0B4D71}" type="datetime1">
              <a:rPr lang="en-US" smtClean="0"/>
              <a:pPr/>
              <a:t>10/25/14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40B41D-FD10-4A38-B39B-626510BD49B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23242C-D747-4ADD-80D8-99421268E3A8}" type="datetime1">
              <a:rPr lang="en-US" smtClean="0"/>
              <a:pPr/>
              <a:t>10/25/14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F40B41D-FD10-4A38-B39B-626510BD49B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E82007-CDD1-4BCF-B9F4-9D458EFEEFE1}" type="datetime1">
              <a:rPr lang="en-US" smtClean="0"/>
              <a:pPr/>
              <a:t>10/25/14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40B41D-FD10-4A38-B39B-626510BD49B7}"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4A4F265-CA88-4C30-A9AD-02E6A5184734}" type="datetime1">
              <a:rPr lang="en-US" smtClean="0"/>
              <a:pPr/>
              <a:t>10/25/14</a:t>
            </a:fld>
            <a:endParaRPr lang="en-US"/>
          </a:p>
        </p:txBody>
      </p:sp>
      <p:sp>
        <p:nvSpPr>
          <p:cNvPr id="9" name="Slide Number Placeholder 8"/>
          <p:cNvSpPr>
            <a:spLocks noGrp="1"/>
          </p:cNvSpPr>
          <p:nvPr>
            <p:ph type="sldNum" sz="quarter" idx="11"/>
          </p:nvPr>
        </p:nvSpPr>
        <p:spPr/>
        <p:txBody>
          <a:bodyPr/>
          <a:lstStyle/>
          <a:p>
            <a:fld id="{CF40B41D-FD10-4A38-B39B-626510BD49B7}"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F40B41D-FD10-4A38-B39B-626510BD49B7}"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823242C-D747-4ADD-80D8-99421268E3A8}" type="datetime1">
              <a:rPr lang="en-US" smtClean="0"/>
              <a:pPr/>
              <a:t>10/25/14</a:t>
            </a:fld>
            <a:endParaRPr lang="en-US" dirty="0"/>
          </a:p>
        </p:txBody>
      </p:sp>
    </p:spTree>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000" b="1" dirty="0" smtClean="0"/>
              <a:t>Project Luther</a:t>
            </a:r>
            <a:endParaRPr lang="en-US" sz="5000" b="1" dirty="0"/>
          </a:p>
        </p:txBody>
      </p:sp>
      <p:sp>
        <p:nvSpPr>
          <p:cNvPr id="3" name="Subtitle 2"/>
          <p:cNvSpPr>
            <a:spLocks noGrp="1"/>
          </p:cNvSpPr>
          <p:nvPr>
            <p:ph type="subTitle" idx="1"/>
          </p:nvPr>
        </p:nvSpPr>
        <p:spPr/>
        <p:txBody>
          <a:bodyPr>
            <a:normAutofit/>
          </a:bodyPr>
          <a:lstStyle/>
          <a:p>
            <a:r>
              <a:rPr lang="en-US" dirty="0" smtClean="0"/>
              <a:t>Dara Elass</a:t>
            </a:r>
          </a:p>
          <a:p>
            <a:r>
              <a:rPr lang="en-US" dirty="0" smtClean="0"/>
              <a:t>September 19</a:t>
            </a:r>
            <a:r>
              <a:rPr lang="en-US" baseline="30000" dirty="0" smtClean="0"/>
              <a:t>th</a:t>
            </a:r>
            <a:r>
              <a:rPr lang="en-US" dirty="0" smtClean="0"/>
              <a:t>, 2014</a:t>
            </a:r>
            <a:endParaRPr lang="en-US" dirty="0"/>
          </a:p>
        </p:txBody>
      </p:sp>
    </p:spTree>
    <p:extLst>
      <p:ext uri="{BB962C8B-B14F-4D97-AF65-F5344CB8AC3E}">
        <p14:creationId xmlns:p14="http://schemas.microsoft.com/office/powerpoint/2010/main" val="239444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4400" b="1" dirty="0" smtClean="0"/>
              <a:t>Effects of Factors</a:t>
            </a:r>
            <a:endParaRPr lang="en-US" sz="4400" b="1" dirty="0"/>
          </a:p>
        </p:txBody>
      </p:sp>
      <p:pic>
        <p:nvPicPr>
          <p:cNvPr id="6" name="Picture 5" descr="effect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094" y="1638546"/>
            <a:ext cx="6635222" cy="4584335"/>
          </a:xfrm>
          <a:prstGeom prst="rect">
            <a:avLst/>
          </a:prstGeom>
        </p:spPr>
      </p:pic>
    </p:spTree>
    <p:extLst>
      <p:ext uri="{BB962C8B-B14F-4D97-AF65-F5344CB8AC3E}">
        <p14:creationId xmlns:p14="http://schemas.microsoft.com/office/powerpoint/2010/main" val="2335228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4400" b="1" dirty="0" smtClean="0"/>
              <a:t>The Client</a:t>
            </a:r>
            <a:endParaRPr lang="en-US" sz="4400" b="1" dirty="0"/>
          </a:p>
        </p:txBody>
      </p:sp>
      <p:pic>
        <p:nvPicPr>
          <p:cNvPr id="4" name="Picture 3"/>
          <p:cNvPicPr>
            <a:picLocks noChangeAspect="1"/>
          </p:cNvPicPr>
          <p:nvPr/>
        </p:nvPicPr>
        <p:blipFill>
          <a:blip r:embed="rId3"/>
          <a:stretch>
            <a:fillRect/>
          </a:stretch>
        </p:blipFill>
        <p:spPr>
          <a:xfrm>
            <a:off x="130148" y="1097181"/>
            <a:ext cx="3784600" cy="3352800"/>
          </a:xfrm>
          <a:prstGeom prst="rect">
            <a:avLst/>
          </a:prstGeom>
        </p:spPr>
      </p:pic>
      <p:sp>
        <p:nvSpPr>
          <p:cNvPr id="5" name="Title 1"/>
          <p:cNvSpPr txBox="1">
            <a:spLocks/>
          </p:cNvSpPr>
          <p:nvPr/>
        </p:nvSpPr>
        <p:spPr>
          <a:xfrm>
            <a:off x="428625" y="4805418"/>
            <a:ext cx="8591550" cy="1885314"/>
          </a:xfrm>
          <a:prstGeom prst="rect">
            <a:avLst/>
          </a:prstGeom>
        </p:spPr>
        <p:txBody>
          <a:bodyPr vert="horz" lIns="91440" tIns="45720" rIns="91440" bIns="45720" rtlCol="0" anchor="t" anchorCtr="0">
            <a:normAutofit/>
          </a:bodyPr>
          <a:lstStyle>
            <a:lvl1pPr algn="l" defTabSz="914400" rtl="0" eaLnBrk="1" latinLnBrk="0" hangingPunct="1">
              <a:spcBef>
                <a:spcPts val="400"/>
              </a:spcBef>
              <a:buNone/>
              <a:defRPr sz="3600" b="0" kern="1200" cap="none" spc="0" baseline="0">
                <a:solidFill>
                  <a:schemeClr val="tx2"/>
                </a:solidFill>
                <a:latin typeface="+mj-lt"/>
                <a:ea typeface="+mj-ea"/>
                <a:cs typeface="Tunga" pitchFamily="2"/>
              </a:defRPr>
            </a:lvl1pPr>
          </a:lstStyle>
          <a:p>
            <a:r>
              <a:rPr lang="en-US" sz="4400" b="1" dirty="0" smtClean="0"/>
              <a:t>Goal: </a:t>
            </a:r>
          </a:p>
          <a:p>
            <a:r>
              <a:rPr lang="en-US" sz="3800" b="1" dirty="0" smtClean="0"/>
              <a:t>Opening Weekend Domestic Gross</a:t>
            </a:r>
            <a:endParaRPr lang="en-US" sz="3800" b="1" dirty="0"/>
          </a:p>
        </p:txBody>
      </p:sp>
      <p:pic>
        <p:nvPicPr>
          <p:cNvPr id="6" name="Picture 5"/>
          <p:cNvPicPr>
            <a:picLocks noChangeAspect="1"/>
          </p:cNvPicPr>
          <p:nvPr/>
        </p:nvPicPr>
        <p:blipFill>
          <a:blip r:embed="rId4"/>
          <a:stretch>
            <a:fillRect/>
          </a:stretch>
        </p:blipFill>
        <p:spPr>
          <a:xfrm>
            <a:off x="4468923" y="1417638"/>
            <a:ext cx="3608277" cy="2706208"/>
          </a:xfrm>
          <a:prstGeom prst="rect">
            <a:avLst/>
          </a:prstGeom>
        </p:spPr>
      </p:pic>
    </p:spTree>
    <p:extLst>
      <p:ext uri="{BB962C8B-B14F-4D97-AF65-F5344CB8AC3E}">
        <p14:creationId xmlns:p14="http://schemas.microsoft.com/office/powerpoint/2010/main" val="975796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4400" b="1" dirty="0" smtClean="0"/>
              <a:t>The Factors</a:t>
            </a:r>
            <a:endParaRPr lang="en-US" sz="4400" b="1" dirty="0"/>
          </a:p>
        </p:txBody>
      </p:sp>
      <p:pic>
        <p:nvPicPr>
          <p:cNvPr id="5" name="Picture 4"/>
          <p:cNvPicPr>
            <a:picLocks noChangeAspect="1"/>
          </p:cNvPicPr>
          <p:nvPr/>
        </p:nvPicPr>
        <p:blipFill>
          <a:blip r:embed="rId3"/>
          <a:stretch>
            <a:fillRect/>
          </a:stretch>
        </p:blipFill>
        <p:spPr>
          <a:xfrm>
            <a:off x="5266064" y="1279103"/>
            <a:ext cx="2451000" cy="2801142"/>
          </a:xfrm>
          <a:prstGeom prst="rect">
            <a:avLst/>
          </a:prstGeom>
        </p:spPr>
      </p:pic>
      <p:pic>
        <p:nvPicPr>
          <p:cNvPr id="6" name="Picture 5"/>
          <p:cNvPicPr>
            <a:picLocks noChangeAspect="1"/>
          </p:cNvPicPr>
          <p:nvPr/>
        </p:nvPicPr>
        <p:blipFill>
          <a:blip r:embed="rId4"/>
          <a:stretch>
            <a:fillRect/>
          </a:stretch>
        </p:blipFill>
        <p:spPr>
          <a:xfrm>
            <a:off x="1055662" y="1295402"/>
            <a:ext cx="2784844" cy="2784844"/>
          </a:xfrm>
          <a:prstGeom prst="rect">
            <a:avLst/>
          </a:prstGeom>
        </p:spPr>
      </p:pic>
      <p:pic>
        <p:nvPicPr>
          <p:cNvPr id="7" name="Picture 6"/>
          <p:cNvPicPr>
            <a:picLocks noChangeAspect="1"/>
          </p:cNvPicPr>
          <p:nvPr/>
        </p:nvPicPr>
        <p:blipFill>
          <a:blip r:embed="rId5"/>
          <a:stretch>
            <a:fillRect/>
          </a:stretch>
        </p:blipFill>
        <p:spPr>
          <a:xfrm>
            <a:off x="3440270" y="4178294"/>
            <a:ext cx="2248008" cy="2379813"/>
          </a:xfrm>
          <a:prstGeom prst="rect">
            <a:avLst/>
          </a:prstGeom>
        </p:spPr>
      </p:pic>
      <p:sp>
        <p:nvSpPr>
          <p:cNvPr id="3" name="TextBox 2"/>
          <p:cNvSpPr txBox="1"/>
          <p:nvPr/>
        </p:nvSpPr>
        <p:spPr>
          <a:xfrm>
            <a:off x="1325723" y="4080246"/>
            <a:ext cx="1925787" cy="369332"/>
          </a:xfrm>
          <a:prstGeom prst="rect">
            <a:avLst/>
          </a:prstGeom>
          <a:noFill/>
        </p:spPr>
        <p:txBody>
          <a:bodyPr wrap="square" rtlCol="0">
            <a:spAutoFit/>
          </a:bodyPr>
          <a:lstStyle/>
          <a:p>
            <a:pPr algn="ctr"/>
            <a:r>
              <a:rPr lang="en-US" b="1" dirty="0" smtClean="0">
                <a:latin typeface="Cambria"/>
                <a:cs typeface="Cambria"/>
              </a:rPr>
              <a:t>Top 3 Actors</a:t>
            </a:r>
            <a:endParaRPr lang="en-US" b="1" dirty="0">
              <a:latin typeface="Cambria"/>
              <a:cs typeface="Cambria"/>
            </a:endParaRPr>
          </a:p>
        </p:txBody>
      </p:sp>
      <p:sp>
        <p:nvSpPr>
          <p:cNvPr id="8" name="TextBox 7"/>
          <p:cNvSpPr txBox="1"/>
          <p:nvPr/>
        </p:nvSpPr>
        <p:spPr>
          <a:xfrm>
            <a:off x="5688278" y="4080245"/>
            <a:ext cx="1925787" cy="369332"/>
          </a:xfrm>
          <a:prstGeom prst="rect">
            <a:avLst/>
          </a:prstGeom>
          <a:noFill/>
        </p:spPr>
        <p:txBody>
          <a:bodyPr wrap="square" rtlCol="0">
            <a:spAutoFit/>
          </a:bodyPr>
          <a:lstStyle/>
          <a:p>
            <a:pPr algn="ctr"/>
            <a:r>
              <a:rPr lang="en-US" b="1" dirty="0" smtClean="0">
                <a:latin typeface="Cambria"/>
                <a:cs typeface="Cambria"/>
              </a:rPr>
              <a:t>Director</a:t>
            </a:r>
            <a:endParaRPr lang="en-US" b="1" dirty="0">
              <a:latin typeface="Cambria"/>
              <a:cs typeface="Cambria"/>
            </a:endParaRPr>
          </a:p>
        </p:txBody>
      </p:sp>
      <p:sp>
        <p:nvSpPr>
          <p:cNvPr id="9" name="TextBox 8"/>
          <p:cNvSpPr txBox="1"/>
          <p:nvPr/>
        </p:nvSpPr>
        <p:spPr>
          <a:xfrm>
            <a:off x="3556310" y="6373441"/>
            <a:ext cx="1925787" cy="369332"/>
          </a:xfrm>
          <a:prstGeom prst="rect">
            <a:avLst/>
          </a:prstGeom>
          <a:noFill/>
        </p:spPr>
        <p:txBody>
          <a:bodyPr wrap="square" rtlCol="0">
            <a:spAutoFit/>
          </a:bodyPr>
          <a:lstStyle/>
          <a:p>
            <a:pPr algn="ctr"/>
            <a:r>
              <a:rPr lang="en-US" b="1" dirty="0" smtClean="0">
                <a:latin typeface="Cambria"/>
                <a:cs typeface="Cambria"/>
              </a:rPr>
              <a:t>Budget</a:t>
            </a:r>
            <a:endParaRPr lang="en-US" b="1" dirty="0">
              <a:latin typeface="Cambria"/>
              <a:cs typeface="Cambria"/>
            </a:endParaRPr>
          </a:p>
        </p:txBody>
      </p:sp>
    </p:spTree>
    <p:extLst>
      <p:ext uri="{BB962C8B-B14F-4D97-AF65-F5344CB8AC3E}">
        <p14:creationId xmlns:p14="http://schemas.microsoft.com/office/powerpoint/2010/main" val="4123138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4400" b="1" dirty="0" smtClean="0"/>
              <a:t>Errors of Models</a:t>
            </a:r>
            <a:endParaRPr lang="en-US" sz="4400" b="1" dirty="0"/>
          </a:p>
        </p:txBody>
      </p:sp>
      <p:pic>
        <p:nvPicPr>
          <p:cNvPr id="4" name="Picture 3" descr="errorsofmodel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869" y="1392765"/>
            <a:ext cx="6831091" cy="4794380"/>
          </a:xfrm>
          <a:prstGeom prst="rect">
            <a:avLst/>
          </a:prstGeom>
        </p:spPr>
      </p:pic>
    </p:spTree>
    <p:extLst>
      <p:ext uri="{BB962C8B-B14F-4D97-AF65-F5344CB8AC3E}">
        <p14:creationId xmlns:p14="http://schemas.microsoft.com/office/powerpoint/2010/main" val="1600083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4400" b="1" dirty="0" smtClean="0"/>
              <a:t>Results: Budget</a:t>
            </a:r>
            <a:endParaRPr lang="en-US" sz="4400" b="1" dirty="0"/>
          </a:p>
        </p:txBody>
      </p:sp>
      <p:pic>
        <p:nvPicPr>
          <p:cNvPr id="10" name="Picture 9" descr="budge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597" y="1146982"/>
            <a:ext cx="6930012" cy="5369654"/>
          </a:xfrm>
          <a:prstGeom prst="rect">
            <a:avLst/>
          </a:prstGeom>
        </p:spPr>
      </p:pic>
    </p:spTree>
    <p:extLst>
      <p:ext uri="{BB962C8B-B14F-4D97-AF65-F5344CB8AC3E}">
        <p14:creationId xmlns:p14="http://schemas.microsoft.com/office/powerpoint/2010/main" val="2267504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44205"/>
          </a:xfrm>
        </p:spPr>
        <p:txBody>
          <a:bodyPr anchor="t">
            <a:normAutofit fontScale="90000"/>
          </a:bodyPr>
          <a:lstStyle/>
          <a:p>
            <a:r>
              <a:rPr lang="en-US" sz="4400" b="1" dirty="0" smtClean="0"/>
              <a:t>Results: Director Gross (Director)</a:t>
            </a:r>
            <a:endParaRPr lang="en-US" sz="4400" b="1" dirty="0"/>
          </a:p>
        </p:txBody>
      </p:sp>
      <p:pic>
        <p:nvPicPr>
          <p:cNvPr id="4" name="Picture 3" descr="directorgros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018843"/>
            <a:ext cx="7272863" cy="5648887"/>
          </a:xfrm>
          <a:prstGeom prst="rect">
            <a:avLst/>
          </a:prstGeom>
        </p:spPr>
      </p:pic>
    </p:spTree>
    <p:extLst>
      <p:ext uri="{BB962C8B-B14F-4D97-AF65-F5344CB8AC3E}">
        <p14:creationId xmlns:p14="http://schemas.microsoft.com/office/powerpoint/2010/main" val="34825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r>
              <a:rPr lang="en-US" sz="4400" b="1" dirty="0" smtClean="0"/>
              <a:t>Results: Director Gross (Movie)</a:t>
            </a:r>
            <a:endParaRPr lang="en-US" sz="4400" b="1" dirty="0"/>
          </a:p>
        </p:txBody>
      </p:sp>
      <p:pic>
        <p:nvPicPr>
          <p:cNvPr id="5" name="Picture 4" descr="director_movi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21" y="1002864"/>
            <a:ext cx="7715304" cy="5579536"/>
          </a:xfrm>
          <a:prstGeom prst="rect">
            <a:avLst/>
          </a:prstGeom>
        </p:spPr>
      </p:pic>
    </p:spTree>
    <p:extLst>
      <p:ext uri="{BB962C8B-B14F-4D97-AF65-F5344CB8AC3E}">
        <p14:creationId xmlns:p14="http://schemas.microsoft.com/office/powerpoint/2010/main" val="2923424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r>
              <a:rPr lang="en-US" sz="4400" b="1" dirty="0" smtClean="0"/>
              <a:t>Results: Actor Grosses (Actors)</a:t>
            </a:r>
            <a:endParaRPr lang="en-US" sz="4400" b="1" dirty="0"/>
          </a:p>
        </p:txBody>
      </p:sp>
      <p:pic>
        <p:nvPicPr>
          <p:cNvPr id="4" name="Picture 3" descr="actor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362" y="1167052"/>
            <a:ext cx="7723838" cy="5513438"/>
          </a:xfrm>
          <a:prstGeom prst="rect">
            <a:avLst/>
          </a:prstGeom>
        </p:spPr>
      </p:pic>
    </p:spTree>
    <p:extLst>
      <p:ext uri="{BB962C8B-B14F-4D97-AF65-F5344CB8AC3E}">
        <p14:creationId xmlns:p14="http://schemas.microsoft.com/office/powerpoint/2010/main" val="34825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r>
              <a:rPr lang="en-US" sz="4400" b="1" dirty="0" smtClean="0"/>
              <a:t>Results: Actor Grosses (Movie)</a:t>
            </a:r>
            <a:endParaRPr lang="en-US" sz="4400" b="1" dirty="0"/>
          </a:p>
        </p:txBody>
      </p:sp>
      <p:pic>
        <p:nvPicPr>
          <p:cNvPr id="5" name="Picture 4" descr="actors_movi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099842"/>
            <a:ext cx="7600938" cy="5648922"/>
          </a:xfrm>
          <a:prstGeom prst="rect">
            <a:avLst/>
          </a:prstGeom>
        </p:spPr>
      </p:pic>
    </p:spTree>
    <p:extLst>
      <p:ext uri="{BB962C8B-B14F-4D97-AF65-F5344CB8AC3E}">
        <p14:creationId xmlns:p14="http://schemas.microsoft.com/office/powerpoint/2010/main" val="16428229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1285</TotalTime>
  <Words>597</Words>
  <Application>Microsoft Macintosh PowerPoint</Application>
  <PresentationFormat>On-screen Show (4:3)</PresentationFormat>
  <Paragraphs>42</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Adjacency</vt:lpstr>
      <vt:lpstr>Project Luther</vt:lpstr>
      <vt:lpstr>The Client</vt:lpstr>
      <vt:lpstr>The Factors</vt:lpstr>
      <vt:lpstr>Errors of Models</vt:lpstr>
      <vt:lpstr>Results: Budget</vt:lpstr>
      <vt:lpstr>Results: Director Gross (Director)</vt:lpstr>
      <vt:lpstr>Results: Director Gross (Movie)</vt:lpstr>
      <vt:lpstr>Results: Actor Grosses (Actors)</vt:lpstr>
      <vt:lpstr>Results: Actor Grosses (Movie)</vt:lpstr>
      <vt:lpstr>Effects of Factors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Luther</dc:title>
  <dc:creator>Dara Elass</dc:creator>
  <cp:lastModifiedBy>Dara Elass</cp:lastModifiedBy>
  <cp:revision>32</cp:revision>
  <dcterms:created xsi:type="dcterms:W3CDTF">2014-09-18T18:18:34Z</dcterms:created>
  <dcterms:modified xsi:type="dcterms:W3CDTF">2014-10-25T16:59:55Z</dcterms:modified>
</cp:coreProperties>
</file>