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notesSlides/notesSlide6.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5"/>
  </p:notesMasterIdLst>
  <p:handoutMasterIdLst>
    <p:handoutMasterId r:id="rId36"/>
  </p:handoutMasterIdLst>
  <p:sldIdLst>
    <p:sldId id="402" r:id="rId2"/>
    <p:sldId id="808" r:id="rId3"/>
    <p:sldId id="804" r:id="rId4"/>
    <p:sldId id="802" r:id="rId5"/>
    <p:sldId id="746" r:id="rId6"/>
    <p:sldId id="747" r:id="rId7"/>
    <p:sldId id="748" r:id="rId8"/>
    <p:sldId id="749" r:id="rId9"/>
    <p:sldId id="750" r:id="rId10"/>
    <p:sldId id="751" r:id="rId11"/>
    <p:sldId id="803" r:id="rId12"/>
    <p:sldId id="752" r:id="rId13"/>
    <p:sldId id="753" r:id="rId14"/>
    <p:sldId id="755" r:id="rId15"/>
    <p:sldId id="759" r:id="rId16"/>
    <p:sldId id="760" r:id="rId17"/>
    <p:sldId id="761" r:id="rId18"/>
    <p:sldId id="762" r:id="rId19"/>
    <p:sldId id="805" r:id="rId20"/>
    <p:sldId id="766" r:id="rId21"/>
    <p:sldId id="740" r:id="rId22"/>
    <p:sldId id="770" r:id="rId23"/>
    <p:sldId id="771" r:id="rId24"/>
    <p:sldId id="729" r:id="rId25"/>
    <p:sldId id="806" r:id="rId26"/>
    <p:sldId id="742" r:id="rId27"/>
    <p:sldId id="800" r:id="rId28"/>
    <p:sldId id="743" r:id="rId29"/>
    <p:sldId id="781" r:id="rId30"/>
    <p:sldId id="782" r:id="rId31"/>
    <p:sldId id="801" r:id="rId32"/>
    <p:sldId id="807" r:id="rId33"/>
    <p:sldId id="779" r:id="rId34"/>
  </p:sldIdLst>
  <p:sldSz cx="9144000" cy="6858000" type="screen4x3"/>
  <p:notesSz cx="7023100" cy="9309100"/>
  <p:defaultTextStyle>
    <a:defPPr>
      <a:defRPr lang="en-US"/>
    </a:defPPr>
    <a:lvl1pPr algn="l" rtl="0" fontAlgn="base">
      <a:spcBef>
        <a:spcPct val="0"/>
      </a:spcBef>
      <a:spcAft>
        <a:spcPct val="0"/>
      </a:spcAft>
      <a:defRPr sz="2200" b="1" kern="1200">
        <a:solidFill>
          <a:schemeClr val="tx1"/>
        </a:solidFill>
        <a:latin typeface="Arial" charset="0"/>
        <a:ea typeface="+mn-ea"/>
        <a:cs typeface="+mn-cs"/>
      </a:defRPr>
    </a:lvl1pPr>
    <a:lvl2pPr marL="457200" algn="l" rtl="0" fontAlgn="base">
      <a:spcBef>
        <a:spcPct val="0"/>
      </a:spcBef>
      <a:spcAft>
        <a:spcPct val="0"/>
      </a:spcAft>
      <a:defRPr sz="2200" b="1" kern="1200">
        <a:solidFill>
          <a:schemeClr val="tx1"/>
        </a:solidFill>
        <a:latin typeface="Arial" charset="0"/>
        <a:ea typeface="+mn-ea"/>
        <a:cs typeface="+mn-cs"/>
      </a:defRPr>
    </a:lvl2pPr>
    <a:lvl3pPr marL="914400" algn="l" rtl="0" fontAlgn="base">
      <a:spcBef>
        <a:spcPct val="0"/>
      </a:spcBef>
      <a:spcAft>
        <a:spcPct val="0"/>
      </a:spcAft>
      <a:defRPr sz="2200" b="1" kern="1200">
        <a:solidFill>
          <a:schemeClr val="tx1"/>
        </a:solidFill>
        <a:latin typeface="Arial" charset="0"/>
        <a:ea typeface="+mn-ea"/>
        <a:cs typeface="+mn-cs"/>
      </a:defRPr>
    </a:lvl3pPr>
    <a:lvl4pPr marL="1371600" algn="l" rtl="0" fontAlgn="base">
      <a:spcBef>
        <a:spcPct val="0"/>
      </a:spcBef>
      <a:spcAft>
        <a:spcPct val="0"/>
      </a:spcAft>
      <a:defRPr sz="2200" b="1" kern="1200">
        <a:solidFill>
          <a:schemeClr val="tx1"/>
        </a:solidFill>
        <a:latin typeface="Arial" charset="0"/>
        <a:ea typeface="+mn-ea"/>
        <a:cs typeface="+mn-cs"/>
      </a:defRPr>
    </a:lvl4pPr>
    <a:lvl5pPr marL="1828800" algn="l" rtl="0" fontAlgn="base">
      <a:spcBef>
        <a:spcPct val="0"/>
      </a:spcBef>
      <a:spcAft>
        <a:spcPct val="0"/>
      </a:spcAft>
      <a:defRPr sz="2200" b="1" kern="1200">
        <a:solidFill>
          <a:schemeClr val="tx1"/>
        </a:solidFill>
        <a:latin typeface="Arial" charset="0"/>
        <a:ea typeface="+mn-ea"/>
        <a:cs typeface="+mn-cs"/>
      </a:defRPr>
    </a:lvl5pPr>
    <a:lvl6pPr marL="2286000" algn="l" defTabSz="914400" rtl="0" eaLnBrk="1" latinLnBrk="0" hangingPunct="1">
      <a:defRPr sz="2200" b="1" kern="1200">
        <a:solidFill>
          <a:schemeClr val="tx1"/>
        </a:solidFill>
        <a:latin typeface="Arial" charset="0"/>
        <a:ea typeface="+mn-ea"/>
        <a:cs typeface="+mn-cs"/>
      </a:defRPr>
    </a:lvl6pPr>
    <a:lvl7pPr marL="2743200" algn="l" defTabSz="914400" rtl="0" eaLnBrk="1" latinLnBrk="0" hangingPunct="1">
      <a:defRPr sz="2200" b="1" kern="1200">
        <a:solidFill>
          <a:schemeClr val="tx1"/>
        </a:solidFill>
        <a:latin typeface="Arial" charset="0"/>
        <a:ea typeface="+mn-ea"/>
        <a:cs typeface="+mn-cs"/>
      </a:defRPr>
    </a:lvl7pPr>
    <a:lvl8pPr marL="3200400" algn="l" defTabSz="914400" rtl="0" eaLnBrk="1" latinLnBrk="0" hangingPunct="1">
      <a:defRPr sz="2200" b="1" kern="1200">
        <a:solidFill>
          <a:schemeClr val="tx1"/>
        </a:solidFill>
        <a:latin typeface="Arial" charset="0"/>
        <a:ea typeface="+mn-ea"/>
        <a:cs typeface="+mn-cs"/>
      </a:defRPr>
    </a:lvl8pPr>
    <a:lvl9pPr marL="3657600" algn="l" defTabSz="914400" rtl="0" eaLnBrk="1" latinLnBrk="0" hangingPunct="1">
      <a:defRPr sz="2200" b="1"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obby Akiha" initials="N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5499A"/>
    <a:srgbClr val="4CB244"/>
    <a:srgbClr val="DAB31B"/>
    <a:srgbClr val="4D4D4D"/>
    <a:srgbClr val="5F5F5F"/>
    <a:srgbClr val="346FD8"/>
    <a:srgbClr val="47A640"/>
    <a:srgbClr val="48AAA8"/>
    <a:srgbClr val="69BBB3"/>
    <a:srgbClr val="B2DCD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71" autoAdjust="0"/>
    <p:restoredTop sz="98107" autoAdjust="0"/>
  </p:normalViewPr>
  <p:slideViewPr>
    <p:cSldViewPr snapToGrid="0">
      <p:cViewPr>
        <p:scale>
          <a:sx n="72" d="100"/>
          <a:sy n="72" d="100"/>
        </p:scale>
        <p:origin x="-366" y="-84"/>
      </p:cViewPr>
      <p:guideLst>
        <p:guide orient="horz" pos="2160"/>
        <p:guide pos="2880"/>
      </p:guideLst>
    </p:cSldViewPr>
  </p:slideViewPr>
  <p:outlineViewPr>
    <p:cViewPr>
      <p:scale>
        <a:sx n="33" d="100"/>
        <a:sy n="33" d="100"/>
      </p:scale>
      <p:origin x="0" y="4356"/>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3" d="100"/>
          <a:sy n="83" d="100"/>
        </p:scale>
        <p:origin x="-2628" y="-78"/>
      </p:cViewPr>
      <p:guideLst>
        <p:guide orient="horz" pos="2934"/>
        <p:guide pos="2212"/>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9D9482-83CD-4678-A8D3-F6FB4D5AD39E}"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CA"/>
        </a:p>
      </dgm:t>
    </dgm:pt>
    <dgm:pt modelId="{EFE960D8-D7F6-474A-B211-9ADD781BF654}">
      <dgm:prSet phldrT="[Text]"/>
      <dgm:spPr/>
      <dgm:t>
        <a:bodyPr/>
        <a:lstStyle/>
        <a:p>
          <a:r>
            <a:rPr lang="en-CA" dirty="0" smtClean="0"/>
            <a:t>XML</a:t>
          </a:r>
          <a:endParaRPr lang="en-CA" dirty="0"/>
        </a:p>
      </dgm:t>
    </dgm:pt>
    <dgm:pt modelId="{62987BD3-9E77-4AB8-9573-6147A32E8343}" type="parTrans" cxnId="{697D67D9-CA77-4B7E-ACC5-45EBEBE22AEA}">
      <dgm:prSet/>
      <dgm:spPr/>
      <dgm:t>
        <a:bodyPr/>
        <a:lstStyle/>
        <a:p>
          <a:endParaRPr lang="en-CA"/>
        </a:p>
      </dgm:t>
    </dgm:pt>
    <dgm:pt modelId="{44930188-E946-4CD7-A647-71DAAE2AF3DE}" type="sibTrans" cxnId="{697D67D9-CA77-4B7E-ACC5-45EBEBE22AEA}">
      <dgm:prSet/>
      <dgm:spPr/>
      <dgm:t>
        <a:bodyPr/>
        <a:lstStyle/>
        <a:p>
          <a:endParaRPr lang="en-CA"/>
        </a:p>
      </dgm:t>
    </dgm:pt>
    <dgm:pt modelId="{58329641-85A8-4015-8D6C-87C2208F8741}">
      <dgm:prSet phldrT="[Text]"/>
      <dgm:spPr/>
      <dgm:t>
        <a:bodyPr/>
        <a:lstStyle/>
        <a:p>
          <a:r>
            <a:rPr lang="en-CA" dirty="0" smtClean="0"/>
            <a:t>Relational</a:t>
          </a:r>
          <a:endParaRPr lang="en-CA" dirty="0"/>
        </a:p>
      </dgm:t>
    </dgm:pt>
    <dgm:pt modelId="{44793BBC-49C9-465F-87D7-84A042C3C748}" type="parTrans" cxnId="{F1404928-1CEB-4698-96F4-CA1216C71EBB}">
      <dgm:prSet/>
      <dgm:spPr/>
      <dgm:t>
        <a:bodyPr/>
        <a:lstStyle/>
        <a:p>
          <a:endParaRPr lang="en-CA"/>
        </a:p>
      </dgm:t>
    </dgm:pt>
    <dgm:pt modelId="{DEBD2C1D-0767-4EAD-BD2B-C3AA83267A35}" type="sibTrans" cxnId="{F1404928-1CEB-4698-96F4-CA1216C71EBB}">
      <dgm:prSet/>
      <dgm:spPr/>
      <dgm:t>
        <a:bodyPr/>
        <a:lstStyle/>
        <a:p>
          <a:endParaRPr lang="en-CA"/>
        </a:p>
      </dgm:t>
    </dgm:pt>
    <dgm:pt modelId="{BDAEB8D7-B6D2-4DBF-A0AA-D7A9B73BEB09}">
      <dgm:prSet phldrT="[Text]"/>
      <dgm:spPr/>
      <dgm:t>
        <a:bodyPr/>
        <a:lstStyle/>
        <a:p>
          <a:r>
            <a:rPr lang="en-CA" dirty="0" err="1" smtClean="0"/>
            <a:t>Hadoop</a:t>
          </a:r>
          <a:endParaRPr lang="en-CA" dirty="0"/>
        </a:p>
      </dgm:t>
    </dgm:pt>
    <dgm:pt modelId="{1BD076F2-69B6-4B67-93E3-2EE054738E00}" type="parTrans" cxnId="{2AE1F8AD-E9F4-4D3F-8DB9-9AC881C9602A}">
      <dgm:prSet/>
      <dgm:spPr/>
      <dgm:t>
        <a:bodyPr/>
        <a:lstStyle/>
        <a:p>
          <a:endParaRPr lang="en-CA"/>
        </a:p>
      </dgm:t>
    </dgm:pt>
    <dgm:pt modelId="{70CD60BE-5461-49AF-ABDB-D43223046582}" type="sibTrans" cxnId="{2AE1F8AD-E9F4-4D3F-8DB9-9AC881C9602A}">
      <dgm:prSet/>
      <dgm:spPr/>
      <dgm:t>
        <a:bodyPr/>
        <a:lstStyle/>
        <a:p>
          <a:endParaRPr lang="en-CA"/>
        </a:p>
      </dgm:t>
    </dgm:pt>
    <dgm:pt modelId="{1468062E-9247-4EE7-A9C9-FB22767649CC}">
      <dgm:prSet phldrT="[Text]" phldr="1"/>
      <dgm:spPr/>
      <dgm:t>
        <a:bodyPr/>
        <a:lstStyle/>
        <a:p>
          <a:endParaRPr lang="en-CA" dirty="0"/>
        </a:p>
      </dgm:t>
    </dgm:pt>
    <dgm:pt modelId="{E6F2D6DF-05E1-455D-BD1C-C33BE3787055}" type="sibTrans" cxnId="{D2D30A41-FFAF-44EE-AC0F-C6EE34002759}">
      <dgm:prSet/>
      <dgm:spPr/>
      <dgm:t>
        <a:bodyPr/>
        <a:lstStyle/>
        <a:p>
          <a:endParaRPr lang="en-CA"/>
        </a:p>
      </dgm:t>
    </dgm:pt>
    <dgm:pt modelId="{347CD4D3-7E4C-4D78-ADEB-946C80E81FFF}" type="parTrans" cxnId="{D2D30A41-FFAF-44EE-AC0F-C6EE34002759}">
      <dgm:prSet/>
      <dgm:spPr/>
      <dgm:t>
        <a:bodyPr/>
        <a:lstStyle/>
        <a:p>
          <a:endParaRPr lang="en-CA"/>
        </a:p>
      </dgm:t>
    </dgm:pt>
    <dgm:pt modelId="{2C1C3BEE-60D1-4048-81F2-DED172CBE15A}" type="pres">
      <dgm:prSet presAssocID="{769D9482-83CD-4678-A8D3-F6FB4D5AD39E}" presName="Name0" presStyleCnt="0">
        <dgm:presLayoutVars>
          <dgm:chMax val="4"/>
          <dgm:resizeHandles val="exact"/>
        </dgm:presLayoutVars>
      </dgm:prSet>
      <dgm:spPr/>
      <dgm:t>
        <a:bodyPr/>
        <a:lstStyle/>
        <a:p>
          <a:endParaRPr lang="en-CA"/>
        </a:p>
      </dgm:t>
    </dgm:pt>
    <dgm:pt modelId="{766E6571-1759-475E-983D-4C37DBB7D153}" type="pres">
      <dgm:prSet presAssocID="{769D9482-83CD-4678-A8D3-F6FB4D5AD39E}" presName="ellipse" presStyleLbl="trBgShp" presStyleIdx="0" presStyleCnt="1"/>
      <dgm:spPr/>
    </dgm:pt>
    <dgm:pt modelId="{45E86770-9158-4A17-9EBE-BF7D7A92C95F}" type="pres">
      <dgm:prSet presAssocID="{769D9482-83CD-4678-A8D3-F6FB4D5AD39E}" presName="arrow1" presStyleLbl="fgShp" presStyleIdx="0" presStyleCnt="1"/>
      <dgm:spPr/>
    </dgm:pt>
    <dgm:pt modelId="{6B1CC646-AC05-4ECC-9DC3-75261E70A0A9}" type="pres">
      <dgm:prSet presAssocID="{769D9482-83CD-4678-A8D3-F6FB4D5AD39E}" presName="rectangle" presStyleLbl="revTx" presStyleIdx="0" presStyleCnt="1">
        <dgm:presLayoutVars>
          <dgm:bulletEnabled val="1"/>
        </dgm:presLayoutVars>
      </dgm:prSet>
      <dgm:spPr/>
      <dgm:t>
        <a:bodyPr/>
        <a:lstStyle/>
        <a:p>
          <a:endParaRPr lang="en-CA"/>
        </a:p>
      </dgm:t>
    </dgm:pt>
    <dgm:pt modelId="{811A45F0-A1CF-492F-BF1E-B9094A37DB06}" type="pres">
      <dgm:prSet presAssocID="{58329641-85A8-4015-8D6C-87C2208F8741}" presName="item1" presStyleLbl="node1" presStyleIdx="0" presStyleCnt="3">
        <dgm:presLayoutVars>
          <dgm:bulletEnabled val="1"/>
        </dgm:presLayoutVars>
      </dgm:prSet>
      <dgm:spPr/>
      <dgm:t>
        <a:bodyPr/>
        <a:lstStyle/>
        <a:p>
          <a:endParaRPr lang="en-CA"/>
        </a:p>
      </dgm:t>
    </dgm:pt>
    <dgm:pt modelId="{941096C7-3CE1-45A7-972F-66CBE923F38D}" type="pres">
      <dgm:prSet presAssocID="{BDAEB8D7-B6D2-4DBF-A0AA-D7A9B73BEB09}" presName="item2" presStyleLbl="node1" presStyleIdx="1" presStyleCnt="3">
        <dgm:presLayoutVars>
          <dgm:bulletEnabled val="1"/>
        </dgm:presLayoutVars>
      </dgm:prSet>
      <dgm:spPr/>
      <dgm:t>
        <a:bodyPr/>
        <a:lstStyle/>
        <a:p>
          <a:endParaRPr lang="en-CA"/>
        </a:p>
      </dgm:t>
    </dgm:pt>
    <dgm:pt modelId="{B5A4B840-2C3A-458E-B3FD-5C415D0DA8A2}" type="pres">
      <dgm:prSet presAssocID="{1468062E-9247-4EE7-A9C9-FB22767649CC}" presName="item3" presStyleLbl="node1" presStyleIdx="2" presStyleCnt="3">
        <dgm:presLayoutVars>
          <dgm:bulletEnabled val="1"/>
        </dgm:presLayoutVars>
      </dgm:prSet>
      <dgm:spPr/>
      <dgm:t>
        <a:bodyPr/>
        <a:lstStyle/>
        <a:p>
          <a:endParaRPr lang="en-CA"/>
        </a:p>
      </dgm:t>
    </dgm:pt>
    <dgm:pt modelId="{8C128C6E-5D55-4D8C-9868-7C4CDA9BBEC1}" type="pres">
      <dgm:prSet presAssocID="{769D9482-83CD-4678-A8D3-F6FB4D5AD39E}" presName="funnel" presStyleLbl="trAlignAcc1" presStyleIdx="0" presStyleCnt="1" custLinFactNeighborX="1102" custLinFactNeighborY="-27551"/>
      <dgm:spPr/>
    </dgm:pt>
  </dgm:ptLst>
  <dgm:cxnLst>
    <dgm:cxn modelId="{697D67D9-CA77-4B7E-ACC5-45EBEBE22AEA}" srcId="{769D9482-83CD-4678-A8D3-F6FB4D5AD39E}" destId="{EFE960D8-D7F6-474A-B211-9ADD781BF654}" srcOrd="0" destOrd="0" parTransId="{62987BD3-9E77-4AB8-9573-6147A32E8343}" sibTransId="{44930188-E946-4CD7-A647-71DAAE2AF3DE}"/>
    <dgm:cxn modelId="{68F02564-A55A-46A2-8548-857484AF3AC9}" type="presOf" srcId="{BDAEB8D7-B6D2-4DBF-A0AA-D7A9B73BEB09}" destId="{811A45F0-A1CF-492F-BF1E-B9094A37DB06}" srcOrd="0" destOrd="0" presId="urn:microsoft.com/office/officeart/2005/8/layout/funnel1"/>
    <dgm:cxn modelId="{F1404928-1CEB-4698-96F4-CA1216C71EBB}" srcId="{769D9482-83CD-4678-A8D3-F6FB4D5AD39E}" destId="{58329641-85A8-4015-8D6C-87C2208F8741}" srcOrd="1" destOrd="0" parTransId="{44793BBC-49C9-465F-87D7-84A042C3C748}" sibTransId="{DEBD2C1D-0767-4EAD-BD2B-C3AA83267A35}"/>
    <dgm:cxn modelId="{4BF6D085-F5D6-419E-8D12-3296E532BCB7}" type="presOf" srcId="{769D9482-83CD-4678-A8D3-F6FB4D5AD39E}" destId="{2C1C3BEE-60D1-4048-81F2-DED172CBE15A}" srcOrd="0" destOrd="0" presId="urn:microsoft.com/office/officeart/2005/8/layout/funnel1"/>
    <dgm:cxn modelId="{2AE1F8AD-E9F4-4D3F-8DB9-9AC881C9602A}" srcId="{769D9482-83CD-4678-A8D3-F6FB4D5AD39E}" destId="{BDAEB8D7-B6D2-4DBF-A0AA-D7A9B73BEB09}" srcOrd="2" destOrd="0" parTransId="{1BD076F2-69B6-4B67-93E3-2EE054738E00}" sibTransId="{70CD60BE-5461-49AF-ABDB-D43223046582}"/>
    <dgm:cxn modelId="{D2D30A41-FFAF-44EE-AC0F-C6EE34002759}" srcId="{769D9482-83CD-4678-A8D3-F6FB4D5AD39E}" destId="{1468062E-9247-4EE7-A9C9-FB22767649CC}" srcOrd="3" destOrd="0" parTransId="{347CD4D3-7E4C-4D78-ADEB-946C80E81FFF}" sibTransId="{E6F2D6DF-05E1-455D-BD1C-C33BE3787055}"/>
    <dgm:cxn modelId="{D8635D16-4CE6-4244-BD7E-103D893AD91C}" type="presOf" srcId="{1468062E-9247-4EE7-A9C9-FB22767649CC}" destId="{6B1CC646-AC05-4ECC-9DC3-75261E70A0A9}" srcOrd="0" destOrd="0" presId="urn:microsoft.com/office/officeart/2005/8/layout/funnel1"/>
    <dgm:cxn modelId="{C86354E4-C334-4621-8E90-71CB55D7BFC5}" type="presOf" srcId="{EFE960D8-D7F6-474A-B211-9ADD781BF654}" destId="{B5A4B840-2C3A-458E-B3FD-5C415D0DA8A2}" srcOrd="0" destOrd="0" presId="urn:microsoft.com/office/officeart/2005/8/layout/funnel1"/>
    <dgm:cxn modelId="{20B4321B-0069-48F2-8378-76BB656B5180}" type="presOf" srcId="{58329641-85A8-4015-8D6C-87C2208F8741}" destId="{941096C7-3CE1-45A7-972F-66CBE923F38D}" srcOrd="0" destOrd="0" presId="urn:microsoft.com/office/officeart/2005/8/layout/funnel1"/>
    <dgm:cxn modelId="{28FF4A7B-748B-4FD3-8497-235E69C94DED}" type="presParOf" srcId="{2C1C3BEE-60D1-4048-81F2-DED172CBE15A}" destId="{766E6571-1759-475E-983D-4C37DBB7D153}" srcOrd="0" destOrd="0" presId="urn:microsoft.com/office/officeart/2005/8/layout/funnel1"/>
    <dgm:cxn modelId="{E6300A3D-09D2-4CB8-9FA7-8522F1DCF05A}" type="presParOf" srcId="{2C1C3BEE-60D1-4048-81F2-DED172CBE15A}" destId="{45E86770-9158-4A17-9EBE-BF7D7A92C95F}" srcOrd="1" destOrd="0" presId="urn:microsoft.com/office/officeart/2005/8/layout/funnel1"/>
    <dgm:cxn modelId="{48951500-8C5D-4424-8B8A-C731E379653A}" type="presParOf" srcId="{2C1C3BEE-60D1-4048-81F2-DED172CBE15A}" destId="{6B1CC646-AC05-4ECC-9DC3-75261E70A0A9}" srcOrd="2" destOrd="0" presId="urn:microsoft.com/office/officeart/2005/8/layout/funnel1"/>
    <dgm:cxn modelId="{FC7A04AC-E3AC-430F-9C1A-CCB72F2A7845}" type="presParOf" srcId="{2C1C3BEE-60D1-4048-81F2-DED172CBE15A}" destId="{811A45F0-A1CF-492F-BF1E-B9094A37DB06}" srcOrd="3" destOrd="0" presId="urn:microsoft.com/office/officeart/2005/8/layout/funnel1"/>
    <dgm:cxn modelId="{398EEA2E-3D5E-40A4-85CE-3BF0461DEDBA}" type="presParOf" srcId="{2C1C3BEE-60D1-4048-81F2-DED172CBE15A}" destId="{941096C7-3CE1-45A7-972F-66CBE923F38D}" srcOrd="4" destOrd="0" presId="urn:microsoft.com/office/officeart/2005/8/layout/funnel1"/>
    <dgm:cxn modelId="{75EED2F7-22EE-4660-9038-2B3C8E24A8AD}" type="presParOf" srcId="{2C1C3BEE-60D1-4048-81F2-DED172CBE15A}" destId="{B5A4B840-2C3A-458E-B3FD-5C415D0DA8A2}" srcOrd="5" destOrd="0" presId="urn:microsoft.com/office/officeart/2005/8/layout/funnel1"/>
    <dgm:cxn modelId="{A381EA6C-D9EE-4442-9F2D-4E575C7095D3}" type="presParOf" srcId="{2C1C3BEE-60D1-4048-81F2-DED172CBE15A}" destId="{8C128C6E-5D55-4D8C-9868-7C4CDA9BBEC1}" srcOrd="6" destOrd="0" presId="urn:microsoft.com/office/officeart/2005/8/layout/funnel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14C7B0-1596-4089-8DC4-7D57564E42A4}" type="doc">
      <dgm:prSet loTypeId="urn:microsoft.com/office/officeart/2005/8/layout/gear1" loCatId="process" qsTypeId="urn:microsoft.com/office/officeart/2005/8/quickstyle/simple1" qsCatId="simple" csTypeId="urn:microsoft.com/office/officeart/2005/8/colors/accent1_2" csCatId="accent1" phldr="1"/>
      <dgm:spPr/>
    </dgm:pt>
    <dgm:pt modelId="{B576F7A0-EB97-4E24-80EE-7D39944E329F}">
      <dgm:prSet phldrT="[Text]"/>
      <dgm:spPr/>
      <dgm:t>
        <a:bodyPr/>
        <a:lstStyle/>
        <a:p>
          <a:r>
            <a:rPr lang="en-CA" dirty="0" smtClean="0"/>
            <a:t>Repository</a:t>
          </a:r>
          <a:endParaRPr lang="en-CA" dirty="0"/>
        </a:p>
      </dgm:t>
    </dgm:pt>
    <dgm:pt modelId="{22B48C8B-337A-414C-9A66-33CFC72D92F7}" type="parTrans" cxnId="{1E07360A-5969-424F-BB8A-C6AE5B485218}">
      <dgm:prSet/>
      <dgm:spPr/>
      <dgm:t>
        <a:bodyPr/>
        <a:lstStyle/>
        <a:p>
          <a:endParaRPr lang="en-CA"/>
        </a:p>
      </dgm:t>
    </dgm:pt>
    <dgm:pt modelId="{F03164CA-032B-4BD5-BA6B-A031F1720879}" type="sibTrans" cxnId="{1E07360A-5969-424F-BB8A-C6AE5B485218}">
      <dgm:prSet/>
      <dgm:spPr/>
      <dgm:t>
        <a:bodyPr/>
        <a:lstStyle/>
        <a:p>
          <a:endParaRPr lang="en-CA"/>
        </a:p>
      </dgm:t>
    </dgm:pt>
    <dgm:pt modelId="{4EB69FF3-7D50-4BC4-BD40-EFA90A6A90BF}">
      <dgm:prSet phldrT="[Text]"/>
      <dgm:spPr/>
      <dgm:t>
        <a:bodyPr/>
        <a:lstStyle/>
        <a:p>
          <a:r>
            <a:rPr lang="en-CA" dirty="0" smtClean="0"/>
            <a:t>Calculation Engine</a:t>
          </a:r>
          <a:endParaRPr lang="en-CA" dirty="0"/>
        </a:p>
      </dgm:t>
    </dgm:pt>
    <dgm:pt modelId="{6A19CB88-4C3A-4E79-804C-9D646556FAB5}" type="sibTrans" cxnId="{7EE8131F-5909-4046-AA20-E10A8AF75372}">
      <dgm:prSet/>
      <dgm:spPr/>
      <dgm:t>
        <a:bodyPr/>
        <a:lstStyle/>
        <a:p>
          <a:endParaRPr lang="en-CA"/>
        </a:p>
      </dgm:t>
    </dgm:pt>
    <dgm:pt modelId="{9340DDB8-F586-44DB-995D-57D2318C68B9}" type="parTrans" cxnId="{7EE8131F-5909-4046-AA20-E10A8AF75372}">
      <dgm:prSet/>
      <dgm:spPr/>
      <dgm:t>
        <a:bodyPr/>
        <a:lstStyle/>
        <a:p>
          <a:endParaRPr lang="en-CA"/>
        </a:p>
      </dgm:t>
    </dgm:pt>
    <dgm:pt modelId="{91F594D8-DAF7-410F-8398-90AA3EE8CF1D}" type="pres">
      <dgm:prSet presAssocID="{6814C7B0-1596-4089-8DC4-7D57564E42A4}" presName="composite" presStyleCnt="0">
        <dgm:presLayoutVars>
          <dgm:chMax val="3"/>
          <dgm:animLvl val="lvl"/>
          <dgm:resizeHandles val="exact"/>
        </dgm:presLayoutVars>
      </dgm:prSet>
      <dgm:spPr/>
    </dgm:pt>
    <dgm:pt modelId="{BAB75D36-7F59-4343-B24A-35CE4250FB79}" type="pres">
      <dgm:prSet presAssocID="{4EB69FF3-7D50-4BC4-BD40-EFA90A6A90BF}" presName="gear1" presStyleLbl="node1" presStyleIdx="0" presStyleCnt="2">
        <dgm:presLayoutVars>
          <dgm:chMax val="1"/>
          <dgm:bulletEnabled val="1"/>
        </dgm:presLayoutVars>
      </dgm:prSet>
      <dgm:spPr/>
      <dgm:t>
        <a:bodyPr/>
        <a:lstStyle/>
        <a:p>
          <a:endParaRPr lang="en-CA"/>
        </a:p>
      </dgm:t>
    </dgm:pt>
    <dgm:pt modelId="{D5289502-C65B-488E-8F15-D94D638D06E2}" type="pres">
      <dgm:prSet presAssocID="{4EB69FF3-7D50-4BC4-BD40-EFA90A6A90BF}" presName="gear1srcNode" presStyleLbl="node1" presStyleIdx="0" presStyleCnt="2"/>
      <dgm:spPr/>
      <dgm:t>
        <a:bodyPr/>
        <a:lstStyle/>
        <a:p>
          <a:endParaRPr lang="en-CA"/>
        </a:p>
      </dgm:t>
    </dgm:pt>
    <dgm:pt modelId="{2329C829-68C5-42A8-979B-3ECCE797E4BC}" type="pres">
      <dgm:prSet presAssocID="{4EB69FF3-7D50-4BC4-BD40-EFA90A6A90BF}" presName="gear1dstNode" presStyleLbl="node1" presStyleIdx="0" presStyleCnt="2"/>
      <dgm:spPr/>
      <dgm:t>
        <a:bodyPr/>
        <a:lstStyle/>
        <a:p>
          <a:endParaRPr lang="en-CA"/>
        </a:p>
      </dgm:t>
    </dgm:pt>
    <dgm:pt modelId="{2F612194-EA8D-4D48-B5E2-4FA992D5ABBE}" type="pres">
      <dgm:prSet presAssocID="{B576F7A0-EB97-4E24-80EE-7D39944E329F}" presName="gear2" presStyleLbl="node1" presStyleIdx="1" presStyleCnt="2" custLinFactNeighborX="-19392" custLinFactNeighborY="-8619">
        <dgm:presLayoutVars>
          <dgm:chMax val="1"/>
          <dgm:bulletEnabled val="1"/>
        </dgm:presLayoutVars>
      </dgm:prSet>
      <dgm:spPr/>
      <dgm:t>
        <a:bodyPr/>
        <a:lstStyle/>
        <a:p>
          <a:endParaRPr lang="en-CA"/>
        </a:p>
      </dgm:t>
    </dgm:pt>
    <dgm:pt modelId="{E11A84F7-E8F4-4984-8BEF-7C07D255D540}" type="pres">
      <dgm:prSet presAssocID="{B576F7A0-EB97-4E24-80EE-7D39944E329F}" presName="gear2srcNode" presStyleLbl="node1" presStyleIdx="1" presStyleCnt="2"/>
      <dgm:spPr/>
      <dgm:t>
        <a:bodyPr/>
        <a:lstStyle/>
        <a:p>
          <a:endParaRPr lang="en-CA"/>
        </a:p>
      </dgm:t>
    </dgm:pt>
    <dgm:pt modelId="{3555984E-D691-43FA-90C1-5A5B4A61B229}" type="pres">
      <dgm:prSet presAssocID="{B576F7A0-EB97-4E24-80EE-7D39944E329F}" presName="gear2dstNode" presStyleLbl="node1" presStyleIdx="1" presStyleCnt="2"/>
      <dgm:spPr/>
      <dgm:t>
        <a:bodyPr/>
        <a:lstStyle/>
        <a:p>
          <a:endParaRPr lang="en-CA"/>
        </a:p>
      </dgm:t>
    </dgm:pt>
    <dgm:pt modelId="{3D5DE309-0C32-4F52-B12A-BE3FD7685261}" type="pres">
      <dgm:prSet presAssocID="{6A19CB88-4C3A-4E79-804C-9D646556FAB5}" presName="connector1" presStyleLbl="sibTrans2D1" presStyleIdx="0" presStyleCnt="2" custAng="13960390" custScaleX="124053" custScaleY="127260"/>
      <dgm:spPr/>
      <dgm:t>
        <a:bodyPr/>
        <a:lstStyle/>
        <a:p>
          <a:endParaRPr lang="en-CA"/>
        </a:p>
      </dgm:t>
    </dgm:pt>
    <dgm:pt modelId="{133EF15B-299F-4AB3-BB6D-60DF2B7244E9}" type="pres">
      <dgm:prSet presAssocID="{F03164CA-032B-4BD5-BA6B-A031F1720879}" presName="connector2" presStyleLbl="sibTrans2D1" presStyleIdx="1" presStyleCnt="2" custLinFactNeighborX="-15165" custLinFactNeighborY="-6740"/>
      <dgm:spPr/>
      <dgm:t>
        <a:bodyPr/>
        <a:lstStyle/>
        <a:p>
          <a:endParaRPr lang="en-CA"/>
        </a:p>
      </dgm:t>
    </dgm:pt>
  </dgm:ptLst>
  <dgm:cxnLst>
    <dgm:cxn modelId="{7FED0D9A-9222-47B7-8427-4F097623315D}" type="presOf" srcId="{B576F7A0-EB97-4E24-80EE-7D39944E329F}" destId="{E11A84F7-E8F4-4984-8BEF-7C07D255D540}" srcOrd="1" destOrd="0" presId="urn:microsoft.com/office/officeart/2005/8/layout/gear1"/>
    <dgm:cxn modelId="{965A9D38-B4B2-44F0-A989-EB86A0E3BB44}" type="presOf" srcId="{4EB69FF3-7D50-4BC4-BD40-EFA90A6A90BF}" destId="{D5289502-C65B-488E-8F15-D94D638D06E2}" srcOrd="1" destOrd="0" presId="urn:microsoft.com/office/officeart/2005/8/layout/gear1"/>
    <dgm:cxn modelId="{1E07360A-5969-424F-BB8A-C6AE5B485218}" srcId="{6814C7B0-1596-4089-8DC4-7D57564E42A4}" destId="{B576F7A0-EB97-4E24-80EE-7D39944E329F}" srcOrd="1" destOrd="0" parTransId="{22B48C8B-337A-414C-9A66-33CFC72D92F7}" sibTransId="{F03164CA-032B-4BD5-BA6B-A031F1720879}"/>
    <dgm:cxn modelId="{9EB70F38-7F25-426D-B067-8A36CFDB52E1}" type="presOf" srcId="{4EB69FF3-7D50-4BC4-BD40-EFA90A6A90BF}" destId="{BAB75D36-7F59-4343-B24A-35CE4250FB79}" srcOrd="0" destOrd="0" presId="urn:microsoft.com/office/officeart/2005/8/layout/gear1"/>
    <dgm:cxn modelId="{14859BF7-FB57-4F0C-8AB4-9F49531A113A}" type="presOf" srcId="{F03164CA-032B-4BD5-BA6B-A031F1720879}" destId="{133EF15B-299F-4AB3-BB6D-60DF2B7244E9}" srcOrd="0" destOrd="0" presId="urn:microsoft.com/office/officeart/2005/8/layout/gear1"/>
    <dgm:cxn modelId="{7EE8131F-5909-4046-AA20-E10A8AF75372}" srcId="{6814C7B0-1596-4089-8DC4-7D57564E42A4}" destId="{4EB69FF3-7D50-4BC4-BD40-EFA90A6A90BF}" srcOrd="0" destOrd="0" parTransId="{9340DDB8-F586-44DB-995D-57D2318C68B9}" sibTransId="{6A19CB88-4C3A-4E79-804C-9D646556FAB5}"/>
    <dgm:cxn modelId="{4391AA18-08FB-49F6-97D8-DE44E7A182E5}" type="presOf" srcId="{6A19CB88-4C3A-4E79-804C-9D646556FAB5}" destId="{3D5DE309-0C32-4F52-B12A-BE3FD7685261}" srcOrd="0" destOrd="0" presId="urn:microsoft.com/office/officeart/2005/8/layout/gear1"/>
    <dgm:cxn modelId="{B1569837-3605-498E-BBEE-74A127E275BB}" type="presOf" srcId="{B576F7A0-EB97-4E24-80EE-7D39944E329F}" destId="{3555984E-D691-43FA-90C1-5A5B4A61B229}" srcOrd="2" destOrd="0" presId="urn:microsoft.com/office/officeart/2005/8/layout/gear1"/>
    <dgm:cxn modelId="{5180532B-C415-4A27-AB89-2032FE2DB65B}" type="presOf" srcId="{6814C7B0-1596-4089-8DC4-7D57564E42A4}" destId="{91F594D8-DAF7-410F-8398-90AA3EE8CF1D}" srcOrd="0" destOrd="0" presId="urn:microsoft.com/office/officeart/2005/8/layout/gear1"/>
    <dgm:cxn modelId="{14566D51-9555-420B-81DE-0EED36C2F254}" type="presOf" srcId="{4EB69FF3-7D50-4BC4-BD40-EFA90A6A90BF}" destId="{2329C829-68C5-42A8-979B-3ECCE797E4BC}" srcOrd="2" destOrd="0" presId="urn:microsoft.com/office/officeart/2005/8/layout/gear1"/>
    <dgm:cxn modelId="{BB830522-3B69-4CD3-B67A-72C3BDDD9C1A}" type="presOf" srcId="{B576F7A0-EB97-4E24-80EE-7D39944E329F}" destId="{2F612194-EA8D-4D48-B5E2-4FA992D5ABBE}" srcOrd="0" destOrd="0" presId="urn:microsoft.com/office/officeart/2005/8/layout/gear1"/>
    <dgm:cxn modelId="{B186F82E-44E3-4D83-B1F3-61E3DA9E67C9}" type="presParOf" srcId="{91F594D8-DAF7-410F-8398-90AA3EE8CF1D}" destId="{BAB75D36-7F59-4343-B24A-35CE4250FB79}" srcOrd="0" destOrd="0" presId="urn:microsoft.com/office/officeart/2005/8/layout/gear1"/>
    <dgm:cxn modelId="{B585E738-E937-4497-9954-C5F46B9D90BD}" type="presParOf" srcId="{91F594D8-DAF7-410F-8398-90AA3EE8CF1D}" destId="{D5289502-C65B-488E-8F15-D94D638D06E2}" srcOrd="1" destOrd="0" presId="urn:microsoft.com/office/officeart/2005/8/layout/gear1"/>
    <dgm:cxn modelId="{9ED8A1F7-9C85-4F0C-A041-9AEA3656F30D}" type="presParOf" srcId="{91F594D8-DAF7-410F-8398-90AA3EE8CF1D}" destId="{2329C829-68C5-42A8-979B-3ECCE797E4BC}" srcOrd="2" destOrd="0" presId="urn:microsoft.com/office/officeart/2005/8/layout/gear1"/>
    <dgm:cxn modelId="{87E08228-0EF7-47B4-88AB-FF555F241DB0}" type="presParOf" srcId="{91F594D8-DAF7-410F-8398-90AA3EE8CF1D}" destId="{2F612194-EA8D-4D48-B5E2-4FA992D5ABBE}" srcOrd="3" destOrd="0" presId="urn:microsoft.com/office/officeart/2005/8/layout/gear1"/>
    <dgm:cxn modelId="{2BC94BFB-4D1B-4900-A55E-E0E39F21882A}" type="presParOf" srcId="{91F594D8-DAF7-410F-8398-90AA3EE8CF1D}" destId="{E11A84F7-E8F4-4984-8BEF-7C07D255D540}" srcOrd="4" destOrd="0" presId="urn:microsoft.com/office/officeart/2005/8/layout/gear1"/>
    <dgm:cxn modelId="{9E7C5D22-7A48-4763-B636-8DF032BD111D}" type="presParOf" srcId="{91F594D8-DAF7-410F-8398-90AA3EE8CF1D}" destId="{3555984E-D691-43FA-90C1-5A5B4A61B229}" srcOrd="5" destOrd="0" presId="urn:microsoft.com/office/officeart/2005/8/layout/gear1"/>
    <dgm:cxn modelId="{64863A5C-610F-4FC4-A1EA-00C5B2431B0D}" type="presParOf" srcId="{91F594D8-DAF7-410F-8398-90AA3EE8CF1D}" destId="{3D5DE309-0C32-4F52-B12A-BE3FD7685261}" srcOrd="6" destOrd="0" presId="urn:microsoft.com/office/officeart/2005/8/layout/gear1"/>
    <dgm:cxn modelId="{2EF24227-1155-437F-95D6-8B6F056D354B}" type="presParOf" srcId="{91F594D8-DAF7-410F-8398-90AA3EE8CF1D}" destId="{133EF15B-299F-4AB3-BB6D-60DF2B7244E9}" srcOrd="7" destOrd="0" presId="urn:microsoft.com/office/officeart/2005/8/layout/gear1"/>
  </dgm:cxnLst>
  <dgm:bg/>
  <dgm:whole/>
  <dgm:extLst>
    <a:ext uri="http://schemas.microsoft.com/office/drawing/2008/diagram">
      <dsp:dataModelExt xmlns:dsp="http://schemas.microsoft.com/office/drawing/2008/diagram" xmlns="" relId="rId14"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66E6571-1759-475E-983D-4C37DBB7D153}">
      <dsp:nvSpPr>
        <dsp:cNvPr id="0" name=""/>
        <dsp:cNvSpPr/>
      </dsp:nvSpPr>
      <dsp:spPr>
        <a:xfrm>
          <a:off x="1196133" y="125240"/>
          <a:ext cx="2485534" cy="863193"/>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E86770-9158-4A17-9EBE-BF7D7A92C95F}">
      <dsp:nvSpPr>
        <dsp:cNvPr id="0" name=""/>
        <dsp:cNvSpPr/>
      </dsp:nvSpPr>
      <dsp:spPr>
        <a:xfrm>
          <a:off x="2201908" y="2238908"/>
          <a:ext cx="481692" cy="308283"/>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1CC646-AC05-4ECC-9DC3-75261E70A0A9}">
      <dsp:nvSpPr>
        <dsp:cNvPr id="0" name=""/>
        <dsp:cNvSpPr/>
      </dsp:nvSpPr>
      <dsp:spPr>
        <a:xfrm>
          <a:off x="1286691" y="2485534"/>
          <a:ext cx="2312125" cy="578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endParaRPr lang="en-CA" sz="2000" kern="1200" dirty="0"/>
        </a:p>
      </dsp:txBody>
      <dsp:txXfrm>
        <a:off x="1286691" y="2485534"/>
        <a:ext cx="2312125" cy="578031"/>
      </dsp:txXfrm>
    </dsp:sp>
    <dsp:sp modelId="{811A45F0-A1CF-492F-BF1E-B9094A37DB06}">
      <dsp:nvSpPr>
        <dsp:cNvPr id="0" name=""/>
        <dsp:cNvSpPr/>
      </dsp:nvSpPr>
      <dsp:spPr>
        <a:xfrm>
          <a:off x="2099789" y="1055099"/>
          <a:ext cx="867047" cy="86704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CA" sz="1100" kern="1200" dirty="0" err="1" smtClean="0"/>
            <a:t>Hadoop</a:t>
          </a:r>
          <a:endParaRPr lang="en-CA" sz="1100" kern="1200" dirty="0"/>
        </a:p>
      </dsp:txBody>
      <dsp:txXfrm>
        <a:off x="2099789" y="1055099"/>
        <a:ext cx="867047" cy="867047"/>
      </dsp:txXfrm>
    </dsp:sp>
    <dsp:sp modelId="{941096C7-3CE1-45A7-972F-66CBE923F38D}">
      <dsp:nvSpPr>
        <dsp:cNvPr id="0" name=""/>
        <dsp:cNvSpPr/>
      </dsp:nvSpPr>
      <dsp:spPr>
        <a:xfrm>
          <a:off x="1479368" y="404621"/>
          <a:ext cx="867047" cy="86704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CA" sz="1100" kern="1200" dirty="0" smtClean="0"/>
            <a:t>Relational</a:t>
          </a:r>
          <a:endParaRPr lang="en-CA" sz="1100" kern="1200" dirty="0"/>
        </a:p>
      </dsp:txBody>
      <dsp:txXfrm>
        <a:off x="1479368" y="404621"/>
        <a:ext cx="867047" cy="867047"/>
      </dsp:txXfrm>
    </dsp:sp>
    <dsp:sp modelId="{B5A4B840-2C3A-458E-B3FD-5C415D0DA8A2}">
      <dsp:nvSpPr>
        <dsp:cNvPr id="0" name=""/>
        <dsp:cNvSpPr/>
      </dsp:nvSpPr>
      <dsp:spPr>
        <a:xfrm>
          <a:off x="2365683" y="194989"/>
          <a:ext cx="867047" cy="86704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CA" sz="1100" kern="1200" dirty="0" smtClean="0"/>
            <a:t>XML</a:t>
          </a:r>
          <a:endParaRPr lang="en-CA" sz="1100" kern="1200" dirty="0"/>
        </a:p>
      </dsp:txBody>
      <dsp:txXfrm>
        <a:off x="2365683" y="194989"/>
        <a:ext cx="867047" cy="867047"/>
      </dsp:txXfrm>
    </dsp:sp>
    <dsp:sp modelId="{8C128C6E-5D55-4D8C-9868-7C4CDA9BBEC1}">
      <dsp:nvSpPr>
        <dsp:cNvPr id="0" name=""/>
        <dsp:cNvSpPr/>
      </dsp:nvSpPr>
      <dsp:spPr>
        <a:xfrm>
          <a:off x="1123740" y="0"/>
          <a:ext cx="2697479" cy="2157983"/>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AB75D36-7F59-4343-B24A-35CE4250FB79}">
      <dsp:nvSpPr>
        <dsp:cNvPr id="0" name=""/>
        <dsp:cNvSpPr/>
      </dsp:nvSpPr>
      <dsp:spPr>
        <a:xfrm>
          <a:off x="1731663" y="1060958"/>
          <a:ext cx="1667219" cy="1667219"/>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CA" sz="1000" kern="1200" dirty="0" smtClean="0"/>
            <a:t>Calculation Engine</a:t>
          </a:r>
          <a:endParaRPr lang="en-CA" sz="1000" kern="1200" dirty="0"/>
        </a:p>
      </dsp:txBody>
      <dsp:txXfrm>
        <a:off x="1731663" y="1060958"/>
        <a:ext cx="1667219" cy="1667219"/>
      </dsp:txXfrm>
    </dsp:sp>
    <dsp:sp modelId="{2F612194-EA8D-4D48-B5E2-4FA992D5ABBE}">
      <dsp:nvSpPr>
        <dsp:cNvPr id="0" name=""/>
        <dsp:cNvSpPr/>
      </dsp:nvSpPr>
      <dsp:spPr>
        <a:xfrm>
          <a:off x="526511" y="562380"/>
          <a:ext cx="1212523" cy="1212523"/>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CA" sz="1000" kern="1200" dirty="0" smtClean="0"/>
            <a:t>Repository</a:t>
          </a:r>
          <a:endParaRPr lang="en-CA" sz="1000" kern="1200" dirty="0"/>
        </a:p>
      </dsp:txBody>
      <dsp:txXfrm>
        <a:off x="526511" y="562380"/>
        <a:ext cx="1212523" cy="1212523"/>
      </dsp:txXfrm>
    </dsp:sp>
    <dsp:sp modelId="{3D5DE309-0C32-4F52-B12A-BE3FD7685261}">
      <dsp:nvSpPr>
        <dsp:cNvPr id="0" name=""/>
        <dsp:cNvSpPr/>
      </dsp:nvSpPr>
      <dsp:spPr>
        <a:xfrm rot="13960390">
          <a:off x="1533590" y="512871"/>
          <a:ext cx="2543930" cy="2609696"/>
        </a:xfrm>
        <a:prstGeom prst="circularArrow">
          <a:avLst>
            <a:gd name="adj1" fmla="val 4878"/>
            <a:gd name="adj2" fmla="val 312630"/>
            <a:gd name="adj3" fmla="val 3038601"/>
            <a:gd name="adj4" fmla="val 15369255"/>
            <a:gd name="adj5" fmla="val 569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33EF15B-299F-4AB3-BB6D-60DF2B7244E9}">
      <dsp:nvSpPr>
        <dsp:cNvPr id="0" name=""/>
        <dsp:cNvSpPr/>
      </dsp:nvSpPr>
      <dsp:spPr>
        <a:xfrm>
          <a:off x="311773" y="299088"/>
          <a:ext cx="1550514" cy="1550514"/>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3043343" cy="465773"/>
          </a:xfrm>
          <a:prstGeom prst="rect">
            <a:avLst/>
          </a:prstGeom>
          <a:noFill/>
          <a:ln w="9525">
            <a:noFill/>
            <a:miter lim="800000"/>
            <a:headEnd/>
            <a:tailEnd/>
          </a:ln>
        </p:spPr>
        <p:txBody>
          <a:bodyPr vert="horz" wrap="square" lIns="93845" tIns="46924" rIns="93845" bIns="46924" numCol="1" anchor="t" anchorCtr="0" compatLnSpc="1">
            <a:prstTxWarp prst="textNoShape">
              <a:avLst/>
            </a:prstTxWarp>
          </a:bodyPr>
          <a:lstStyle>
            <a:lvl1pPr defTabSz="939419">
              <a:defRPr sz="1200" b="0" i="0">
                <a:latin typeface="Times New Roman" pitchFamily="18" charset="0"/>
              </a:defRPr>
            </a:lvl1pPr>
          </a:lstStyle>
          <a:p>
            <a:pPr>
              <a:defRPr/>
            </a:pPr>
            <a:endParaRPr lang="en-US"/>
          </a:p>
        </p:txBody>
      </p:sp>
      <p:sp>
        <p:nvSpPr>
          <p:cNvPr id="37891" name="Rectangle 3"/>
          <p:cNvSpPr>
            <a:spLocks noGrp="1" noChangeArrowheads="1"/>
          </p:cNvSpPr>
          <p:nvPr>
            <p:ph type="dt" sz="quarter" idx="1"/>
          </p:nvPr>
        </p:nvSpPr>
        <p:spPr bwMode="auto">
          <a:xfrm>
            <a:off x="3979757" y="0"/>
            <a:ext cx="3043343" cy="465773"/>
          </a:xfrm>
          <a:prstGeom prst="rect">
            <a:avLst/>
          </a:prstGeom>
          <a:noFill/>
          <a:ln w="9525">
            <a:noFill/>
            <a:miter lim="800000"/>
            <a:headEnd/>
            <a:tailEnd/>
          </a:ln>
        </p:spPr>
        <p:txBody>
          <a:bodyPr vert="horz" wrap="square" lIns="93845" tIns="46924" rIns="93845" bIns="46924" numCol="1" anchor="t" anchorCtr="0" compatLnSpc="1">
            <a:prstTxWarp prst="textNoShape">
              <a:avLst/>
            </a:prstTxWarp>
          </a:bodyPr>
          <a:lstStyle>
            <a:lvl1pPr algn="r" defTabSz="939419">
              <a:defRPr sz="1200" b="0" i="0">
                <a:latin typeface="Times New Roman" pitchFamily="18" charset="0"/>
              </a:defRPr>
            </a:lvl1pPr>
          </a:lstStyle>
          <a:p>
            <a:pPr>
              <a:defRPr/>
            </a:pPr>
            <a:endParaRPr lang="en-US"/>
          </a:p>
        </p:txBody>
      </p:sp>
      <p:sp>
        <p:nvSpPr>
          <p:cNvPr id="37892" name="Rectangle 4"/>
          <p:cNvSpPr>
            <a:spLocks noGrp="1" noChangeArrowheads="1"/>
          </p:cNvSpPr>
          <p:nvPr>
            <p:ph type="ftr" sz="quarter" idx="2"/>
          </p:nvPr>
        </p:nvSpPr>
        <p:spPr bwMode="auto">
          <a:xfrm>
            <a:off x="0" y="8843328"/>
            <a:ext cx="3043343" cy="465772"/>
          </a:xfrm>
          <a:prstGeom prst="rect">
            <a:avLst/>
          </a:prstGeom>
          <a:noFill/>
          <a:ln w="9525">
            <a:noFill/>
            <a:miter lim="800000"/>
            <a:headEnd/>
            <a:tailEnd/>
          </a:ln>
        </p:spPr>
        <p:txBody>
          <a:bodyPr vert="horz" wrap="square" lIns="93845" tIns="46924" rIns="93845" bIns="46924" numCol="1" anchor="b" anchorCtr="0" compatLnSpc="1">
            <a:prstTxWarp prst="textNoShape">
              <a:avLst/>
            </a:prstTxWarp>
          </a:bodyPr>
          <a:lstStyle>
            <a:lvl1pPr defTabSz="939419">
              <a:defRPr sz="1200" b="0" i="0">
                <a:latin typeface="Times New Roman" pitchFamily="18" charset="0"/>
              </a:defRPr>
            </a:lvl1pPr>
          </a:lstStyle>
          <a:p>
            <a:pPr>
              <a:defRPr/>
            </a:pPr>
            <a:endParaRPr lang="en-US"/>
          </a:p>
        </p:txBody>
      </p:sp>
      <p:sp>
        <p:nvSpPr>
          <p:cNvPr id="37893" name="Rectangle 5"/>
          <p:cNvSpPr>
            <a:spLocks noGrp="1" noChangeArrowheads="1"/>
          </p:cNvSpPr>
          <p:nvPr>
            <p:ph type="sldNum" sz="quarter" idx="3"/>
          </p:nvPr>
        </p:nvSpPr>
        <p:spPr bwMode="auto">
          <a:xfrm>
            <a:off x="3979757" y="8843328"/>
            <a:ext cx="3043343" cy="465772"/>
          </a:xfrm>
          <a:prstGeom prst="rect">
            <a:avLst/>
          </a:prstGeom>
          <a:noFill/>
          <a:ln w="9525">
            <a:noFill/>
            <a:miter lim="800000"/>
            <a:headEnd/>
            <a:tailEnd/>
          </a:ln>
        </p:spPr>
        <p:txBody>
          <a:bodyPr vert="horz" wrap="square" lIns="93845" tIns="46924" rIns="93845" bIns="46924" numCol="1" anchor="b" anchorCtr="0" compatLnSpc="1">
            <a:prstTxWarp prst="textNoShape">
              <a:avLst/>
            </a:prstTxWarp>
          </a:bodyPr>
          <a:lstStyle>
            <a:lvl1pPr algn="r" defTabSz="939419">
              <a:defRPr sz="1200" b="0" i="0">
                <a:latin typeface="Times New Roman" pitchFamily="18" charset="0"/>
              </a:defRPr>
            </a:lvl1pPr>
          </a:lstStyle>
          <a:p>
            <a:pPr>
              <a:defRPr/>
            </a:pPr>
            <a:fld id="{3ADC0456-5F0A-4145-8FBE-6DD2DBB1D8F8}" type="slidenum">
              <a:rPr lang="en-US"/>
              <a:pPr>
                <a:defRPr/>
              </a:pPr>
              <a:t>‹#›</a:t>
            </a:fld>
            <a:endParaRPr lang="en-US"/>
          </a:p>
        </p:txBody>
      </p:sp>
    </p:spTree>
    <p:extLst>
      <p:ext uri="{BB962C8B-B14F-4D97-AF65-F5344CB8AC3E}">
        <p14:creationId xmlns="" xmlns:p14="http://schemas.microsoft.com/office/powerpoint/2010/main" val="2604190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043343" cy="465773"/>
          </a:xfrm>
          <a:prstGeom prst="rect">
            <a:avLst/>
          </a:prstGeom>
          <a:noFill/>
          <a:ln w="9525">
            <a:noFill/>
            <a:miter lim="800000"/>
            <a:headEnd/>
            <a:tailEnd/>
          </a:ln>
        </p:spPr>
        <p:txBody>
          <a:bodyPr vert="horz" wrap="square" lIns="93845" tIns="46924" rIns="93845" bIns="46924" numCol="1" anchor="t" anchorCtr="0" compatLnSpc="1">
            <a:prstTxWarp prst="textNoShape">
              <a:avLst/>
            </a:prstTxWarp>
          </a:bodyPr>
          <a:lstStyle>
            <a:lvl1pPr defTabSz="939419">
              <a:defRPr sz="1200" b="0" i="0">
                <a:latin typeface="Times New Roman" pitchFamily="18" charset="0"/>
              </a:defRPr>
            </a:lvl1pPr>
          </a:lstStyle>
          <a:p>
            <a:pPr>
              <a:defRPr/>
            </a:pPr>
            <a:endParaRPr lang="en-US"/>
          </a:p>
        </p:txBody>
      </p:sp>
      <p:sp>
        <p:nvSpPr>
          <p:cNvPr id="17411" name="Rectangle 3"/>
          <p:cNvSpPr>
            <a:spLocks noGrp="1" noChangeArrowheads="1"/>
          </p:cNvSpPr>
          <p:nvPr>
            <p:ph type="dt" idx="1"/>
          </p:nvPr>
        </p:nvSpPr>
        <p:spPr bwMode="auto">
          <a:xfrm>
            <a:off x="3979757" y="0"/>
            <a:ext cx="3043343" cy="465773"/>
          </a:xfrm>
          <a:prstGeom prst="rect">
            <a:avLst/>
          </a:prstGeom>
          <a:noFill/>
          <a:ln w="9525">
            <a:noFill/>
            <a:miter lim="800000"/>
            <a:headEnd/>
            <a:tailEnd/>
          </a:ln>
        </p:spPr>
        <p:txBody>
          <a:bodyPr vert="horz" wrap="square" lIns="93845" tIns="46924" rIns="93845" bIns="46924" numCol="1" anchor="t" anchorCtr="0" compatLnSpc="1">
            <a:prstTxWarp prst="textNoShape">
              <a:avLst/>
            </a:prstTxWarp>
          </a:bodyPr>
          <a:lstStyle>
            <a:lvl1pPr algn="r" defTabSz="939419">
              <a:defRPr sz="1200" b="0" i="0">
                <a:latin typeface="Times New Roman" pitchFamily="18" charset="0"/>
              </a:defRPr>
            </a:lvl1pPr>
          </a:lstStyle>
          <a:p>
            <a:pPr>
              <a:defRPr/>
            </a:pPr>
            <a:endParaRPr lang="en-US"/>
          </a:p>
        </p:txBody>
      </p:sp>
      <p:sp>
        <p:nvSpPr>
          <p:cNvPr id="6148" name="Rectangle 4"/>
          <p:cNvSpPr>
            <a:spLocks noGrp="1" noRot="1" noChangeAspect="1" noChangeArrowheads="1" noTextEdit="1"/>
          </p:cNvSpPr>
          <p:nvPr>
            <p:ph type="sldImg" idx="2"/>
          </p:nvPr>
        </p:nvSpPr>
        <p:spPr bwMode="auto">
          <a:xfrm>
            <a:off x="1187450" y="700088"/>
            <a:ext cx="4651375" cy="3487737"/>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936414" y="4420869"/>
            <a:ext cx="5150273" cy="4188777"/>
          </a:xfrm>
          <a:prstGeom prst="rect">
            <a:avLst/>
          </a:prstGeom>
          <a:noFill/>
          <a:ln w="9525">
            <a:noFill/>
            <a:miter lim="800000"/>
            <a:headEnd/>
            <a:tailEnd/>
          </a:ln>
        </p:spPr>
        <p:txBody>
          <a:bodyPr vert="horz" wrap="square" lIns="93845" tIns="46924" rIns="93845" bIns="4692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843328"/>
            <a:ext cx="3043343" cy="465772"/>
          </a:xfrm>
          <a:prstGeom prst="rect">
            <a:avLst/>
          </a:prstGeom>
          <a:noFill/>
          <a:ln w="9525">
            <a:noFill/>
            <a:miter lim="800000"/>
            <a:headEnd/>
            <a:tailEnd/>
          </a:ln>
        </p:spPr>
        <p:txBody>
          <a:bodyPr vert="horz" wrap="square" lIns="93845" tIns="46924" rIns="93845" bIns="46924" numCol="1" anchor="b" anchorCtr="0" compatLnSpc="1">
            <a:prstTxWarp prst="textNoShape">
              <a:avLst/>
            </a:prstTxWarp>
          </a:bodyPr>
          <a:lstStyle>
            <a:lvl1pPr defTabSz="939419">
              <a:defRPr sz="1200" b="0" i="0">
                <a:latin typeface="Times New Roman" pitchFamily="18" charset="0"/>
              </a:defRPr>
            </a:lvl1pPr>
          </a:lstStyle>
          <a:p>
            <a:pPr>
              <a:defRPr/>
            </a:pPr>
            <a:endParaRPr lang="en-US"/>
          </a:p>
        </p:txBody>
      </p:sp>
      <p:sp>
        <p:nvSpPr>
          <p:cNvPr id="17415" name="Rectangle 7"/>
          <p:cNvSpPr>
            <a:spLocks noGrp="1" noChangeArrowheads="1"/>
          </p:cNvSpPr>
          <p:nvPr>
            <p:ph type="sldNum" sz="quarter" idx="5"/>
          </p:nvPr>
        </p:nvSpPr>
        <p:spPr bwMode="auto">
          <a:xfrm>
            <a:off x="3979757" y="8843328"/>
            <a:ext cx="3043343" cy="465772"/>
          </a:xfrm>
          <a:prstGeom prst="rect">
            <a:avLst/>
          </a:prstGeom>
          <a:noFill/>
          <a:ln w="9525">
            <a:noFill/>
            <a:miter lim="800000"/>
            <a:headEnd/>
            <a:tailEnd/>
          </a:ln>
        </p:spPr>
        <p:txBody>
          <a:bodyPr vert="horz" wrap="square" lIns="93845" tIns="46924" rIns="93845" bIns="46924" numCol="1" anchor="b" anchorCtr="0" compatLnSpc="1">
            <a:prstTxWarp prst="textNoShape">
              <a:avLst/>
            </a:prstTxWarp>
          </a:bodyPr>
          <a:lstStyle>
            <a:lvl1pPr algn="r" defTabSz="939419">
              <a:defRPr sz="1200" b="0" i="0">
                <a:latin typeface="Times New Roman" pitchFamily="18" charset="0"/>
              </a:defRPr>
            </a:lvl1pPr>
          </a:lstStyle>
          <a:p>
            <a:pPr>
              <a:defRPr/>
            </a:pPr>
            <a:fld id="{F9CBB264-8278-4DF7-81B0-41F6CD2010FF}" type="slidenum">
              <a:rPr lang="en-US"/>
              <a:pPr>
                <a:defRPr/>
              </a:pPr>
              <a:t>‹#›</a:t>
            </a:fld>
            <a:endParaRPr lang="en-US"/>
          </a:p>
        </p:txBody>
      </p:sp>
    </p:spTree>
    <p:extLst>
      <p:ext uri="{BB962C8B-B14F-4D97-AF65-F5344CB8AC3E}">
        <p14:creationId xmlns="" xmlns:p14="http://schemas.microsoft.com/office/powerpoint/2010/main" val="34166778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CBB264-8278-4DF7-81B0-41F6CD2010FF}" type="slidenum">
              <a:rPr lang="en-US" smtClean="0"/>
              <a:pPr>
                <a:defRPr/>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CBB264-8278-4DF7-81B0-41F6CD2010FF}" type="slidenum">
              <a:rPr lang="en-US" smtClean="0"/>
              <a:pPr>
                <a:defRPr/>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857B90-E62F-4DA3-A349-6AAC97C36AFB}"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707" lvl="2" indent="-171707" defTabSz="915772" eaLnBrk="1" fontAlgn="auto" hangingPunct="1">
              <a:spcBef>
                <a:spcPts val="0"/>
              </a:spcBef>
              <a:spcAft>
                <a:spcPts val="0"/>
              </a:spcAft>
              <a:buFontTx/>
              <a:buChar char="-"/>
              <a:defRPr/>
            </a:pPr>
            <a:r>
              <a:rPr lang="en-US" dirty="0" err="1" smtClean="0"/>
              <a:t>Smartgrids</a:t>
            </a:r>
            <a:r>
              <a:rPr lang="en-US" dirty="0" smtClean="0"/>
              <a:t> example</a:t>
            </a:r>
          </a:p>
          <a:p>
            <a:pPr marL="171707" lvl="2" indent="-171707" defTabSz="915772" eaLnBrk="1" fontAlgn="auto" hangingPunct="1">
              <a:spcBef>
                <a:spcPts val="0"/>
              </a:spcBef>
              <a:spcAft>
                <a:spcPts val="0"/>
              </a:spcAft>
              <a:buFontTx/>
              <a:buChar char="-"/>
              <a:defRPr/>
            </a:pPr>
            <a:r>
              <a:rPr lang="en-US" dirty="0" smtClean="0"/>
              <a:t>Jet engine example</a:t>
            </a:r>
          </a:p>
          <a:p>
            <a:pPr marL="171707" lvl="2" indent="-171707" defTabSz="915772" eaLnBrk="1" fontAlgn="auto" hangingPunct="1">
              <a:spcBef>
                <a:spcPts val="0"/>
              </a:spcBef>
              <a:spcAft>
                <a:spcPts val="0"/>
              </a:spcAft>
              <a:buFontTx/>
              <a:buChar char="-"/>
              <a:defRPr/>
            </a:pPr>
            <a:r>
              <a:rPr lang="en-US" dirty="0" smtClean="0"/>
              <a:t>Imagine a modern enterprise: 500+ network devices, each generating 100,000+ digital data events per second, amounting to </a:t>
            </a:r>
            <a:r>
              <a:rPr lang="en-US" b="1" dirty="0" smtClean="0"/>
              <a:t>tens of millions of EPS (Events per Second). </a:t>
            </a:r>
            <a:r>
              <a:rPr lang="en-US" dirty="0" smtClean="0"/>
              <a:t>What existing Data Warehouse can handle that scale? How will threats be detected and avoided?</a:t>
            </a:r>
          </a:p>
          <a:p>
            <a:pPr marL="171707" lvl="2" indent="-171707" defTabSz="915772" eaLnBrk="1" fontAlgn="auto" hangingPunct="1">
              <a:spcBef>
                <a:spcPts val="0"/>
              </a:spcBef>
              <a:spcAft>
                <a:spcPts val="0"/>
              </a:spcAft>
              <a:buFontTx/>
              <a:buChar char="-"/>
              <a:defRPr/>
            </a:pPr>
            <a:endParaRPr lang="en-US" dirty="0" smtClean="0"/>
          </a:p>
          <a:p>
            <a:pPr marL="171707" lvl="2" indent="-171707" defTabSz="915772" eaLnBrk="1" fontAlgn="auto" hangingPunct="1">
              <a:spcBef>
                <a:spcPts val="0"/>
              </a:spcBef>
              <a:spcAft>
                <a:spcPts val="0"/>
              </a:spcAft>
              <a:buFontTx/>
              <a:buChar char="-"/>
              <a:defRPr/>
            </a:pPr>
            <a:r>
              <a:rPr lang="en-US"/>
              <a:t>Entire new software stacks will have to be built to </a:t>
            </a:r>
            <a:r>
              <a:rPr lang="en-US" u="sng"/>
              <a:t>fully and efficiently</a:t>
            </a:r>
            <a:r>
              <a:rPr lang="en-US"/>
              <a:t> exploit </a:t>
            </a:r>
            <a:r>
              <a:rPr lang="en-US" b="1"/>
              <a:t>modern patterns of parallelism </a:t>
            </a:r>
            <a:r>
              <a:rPr lang="en-US"/>
              <a:t>(Multicore for scale-up and Hadoop-like commodity clusters for scale-out) in order to efficiently and economically scale for these back-breaking data volumes</a:t>
            </a:r>
            <a:endParaRPr lang="en-US" dirty="0" smtClean="0"/>
          </a:p>
        </p:txBody>
      </p:sp>
      <p:sp>
        <p:nvSpPr>
          <p:cNvPr id="4" name="Slide Number Placeholder 3"/>
          <p:cNvSpPr>
            <a:spLocks noGrp="1"/>
          </p:cNvSpPr>
          <p:nvPr>
            <p:ph type="sldNum" sz="quarter" idx="10"/>
          </p:nvPr>
        </p:nvSpPr>
        <p:spPr/>
        <p:txBody>
          <a:bodyPr/>
          <a:lstStyle/>
          <a:p>
            <a:fld id="{59857B90-E62F-4DA3-A349-6AAC97C36AFB}" type="slidenum">
              <a:rPr lang="en-US" smtClean="0"/>
              <a:pPr/>
              <a:t>11</a:t>
            </a:fld>
            <a:endParaRPr lang="en-US" dirty="0"/>
          </a:p>
        </p:txBody>
      </p:sp>
    </p:spTree>
    <p:extLst>
      <p:ext uri="{BB962C8B-B14F-4D97-AF65-F5344CB8AC3E}">
        <p14:creationId xmlns="" xmlns:p14="http://schemas.microsoft.com/office/powerpoint/2010/main" val="2937399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summary</a:t>
            </a:r>
            <a:r>
              <a:rPr lang="en-US" baseline="0" dirty="0" smtClean="0"/>
              <a:t> of the business issues: time to decision is critical. They need to move their time to decision from days to minutes. Opportunities for routing optimization are being missed. Network issues leading to multiple customer service calls are discovered late leading to wasted effort. These are just a few examples of how cutting down decision time can both make and save money.</a:t>
            </a:r>
          </a:p>
          <a:p>
            <a:endParaRPr lang="en-US" baseline="0" dirty="0" smtClean="0"/>
          </a:p>
          <a:p>
            <a:r>
              <a:rPr lang="en-US" baseline="0" dirty="0" smtClean="0"/>
              <a:t>Lower data granularity is critical to have the right information to find </a:t>
            </a:r>
            <a:r>
              <a:rPr lang="en-US" baseline="0" smtClean="0"/>
              <a:t>trends in</a:t>
            </a:r>
          </a:p>
        </p:txBody>
      </p:sp>
      <p:sp>
        <p:nvSpPr>
          <p:cNvPr id="4" name="Slide Number Placeholder 3"/>
          <p:cNvSpPr>
            <a:spLocks noGrp="1"/>
          </p:cNvSpPr>
          <p:nvPr>
            <p:ph type="sldNum" sz="quarter" idx="10"/>
          </p:nvPr>
        </p:nvSpPr>
        <p:spPr/>
        <p:txBody>
          <a:bodyPr/>
          <a:lstStyle/>
          <a:p>
            <a:fld id="{59857B90-E62F-4DA3-A349-6AAC97C36AFB}" type="slidenum">
              <a:rPr lang="en-US" smtClean="0"/>
              <a:pPr/>
              <a:t>18</a:t>
            </a:fld>
            <a:endParaRPr lang="en-US"/>
          </a:p>
        </p:txBody>
      </p:sp>
    </p:spTree>
    <p:extLst>
      <p:ext uri="{BB962C8B-B14F-4D97-AF65-F5344CB8AC3E}">
        <p14:creationId xmlns="" xmlns:p14="http://schemas.microsoft.com/office/powerpoint/2010/main" val="3684230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CA" sz="2800" dirty="0" smtClean="0"/>
              <a:t>Performs multi-dimensional calculations based on business rules</a:t>
            </a:r>
          </a:p>
          <a:p>
            <a:pPr lvl="2"/>
            <a:r>
              <a:rPr lang="en-CA" sz="2800" dirty="0" smtClean="0"/>
              <a:t>Produces indexed performance results consolidated across time, variance and performance colors.</a:t>
            </a:r>
          </a:p>
          <a:p>
            <a:pPr lvl="2"/>
            <a:r>
              <a:rPr lang="en-CA" sz="2800" dirty="0" smtClean="0"/>
              <a:t>Results used in core OOTB visualizations and can be used for BIRT visualizations.</a:t>
            </a:r>
          </a:p>
          <a:p>
            <a:endParaRPr lang="en-CA" dirty="0"/>
          </a:p>
        </p:txBody>
      </p:sp>
      <p:sp>
        <p:nvSpPr>
          <p:cNvPr id="4" name="Slide Number Placeholder 3"/>
          <p:cNvSpPr>
            <a:spLocks noGrp="1"/>
          </p:cNvSpPr>
          <p:nvPr>
            <p:ph type="sldNum" sz="quarter" idx="10"/>
          </p:nvPr>
        </p:nvSpPr>
        <p:spPr/>
        <p:txBody>
          <a:bodyPr/>
          <a:lstStyle/>
          <a:p>
            <a:pPr>
              <a:defRPr/>
            </a:pPr>
            <a:fld id="{F9CBB264-8278-4DF7-81B0-41F6CD2010FF}" type="slidenum">
              <a:rPr lang="en-US" smtClean="0"/>
              <a:pPr>
                <a:defRPr/>
              </a:pPr>
              <a:t>27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CBB264-8278-4DF7-81B0-41F6CD2010FF}" type="slidenum">
              <a:rPr lang="en-US" smtClean="0"/>
              <a:pPr>
                <a:defRPr/>
              </a:pPr>
              <a:t>33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138113" y="6451600"/>
            <a:ext cx="1771650" cy="284163"/>
          </a:xfrm>
          <a:prstGeom prst="rect">
            <a:avLst/>
          </a:prstGeom>
          <a:noFill/>
          <a:ln w="9525">
            <a:noFill/>
            <a:miter lim="800000"/>
            <a:headEnd/>
            <a:tailEnd/>
          </a:ln>
          <a:effectLst/>
        </p:spPr>
        <p:txBody>
          <a:bodyPr/>
          <a:lstStyle/>
          <a:p>
            <a:pPr>
              <a:spcBef>
                <a:spcPct val="20000"/>
              </a:spcBef>
              <a:buClr>
                <a:srgbClr val="006699"/>
              </a:buClr>
              <a:buSzPct val="105000"/>
              <a:defRPr/>
            </a:pPr>
            <a:fld id="{97EAACF9-7A64-4844-8F3D-687054E3F79B}" type="slidenum">
              <a:rPr lang="en-US" sz="800" b="0">
                <a:solidFill>
                  <a:srgbClr val="969696"/>
                </a:solidFill>
              </a:rPr>
              <a:pPr>
                <a:spcBef>
                  <a:spcPct val="20000"/>
                </a:spcBef>
                <a:buClr>
                  <a:srgbClr val="006699"/>
                </a:buClr>
                <a:buSzPct val="105000"/>
                <a:defRPr/>
              </a:pPr>
              <a:t>‹#›</a:t>
            </a:fld>
            <a:r>
              <a:rPr lang="en-US" sz="800" b="0" dirty="0">
                <a:solidFill>
                  <a:srgbClr val="969696"/>
                </a:solidFill>
              </a:rPr>
              <a:t/>
            </a:r>
            <a:br>
              <a:rPr lang="en-US" sz="800" b="0" dirty="0">
                <a:solidFill>
                  <a:srgbClr val="969696"/>
                </a:solidFill>
              </a:rPr>
            </a:br>
            <a:r>
              <a:rPr lang="en-US" sz="800" b="0" dirty="0">
                <a:solidFill>
                  <a:srgbClr val="969696"/>
                </a:solidFill>
              </a:rPr>
              <a:t>Actuate Corporation © </a:t>
            </a:r>
            <a:r>
              <a:rPr lang="en-US" sz="800" b="0" dirty="0" smtClean="0">
                <a:solidFill>
                  <a:srgbClr val="969696"/>
                </a:solidFill>
              </a:rPr>
              <a:t>2012</a:t>
            </a:r>
            <a:endParaRPr lang="en-US" sz="800" b="0" dirty="0">
              <a:solidFill>
                <a:srgbClr val="969696"/>
              </a:solidFill>
            </a:endParaRPr>
          </a:p>
        </p:txBody>
      </p:sp>
      <p:sp>
        <p:nvSpPr>
          <p:cNvPr id="692230" name="Rectangle 6"/>
          <p:cNvSpPr>
            <a:spLocks noGrp="1" noChangeArrowheads="1"/>
          </p:cNvSpPr>
          <p:nvPr>
            <p:ph type="ctrTitle" sz="quarter"/>
          </p:nvPr>
        </p:nvSpPr>
        <p:spPr>
          <a:xfrm>
            <a:off x="878541" y="3570096"/>
            <a:ext cx="7386917" cy="1082582"/>
          </a:xfrm>
        </p:spPr>
        <p:txBody>
          <a:bodyPr tIns="0" bIns="0" anchor="t"/>
          <a:lstStyle>
            <a:lvl1pPr algn="ctr">
              <a:spcBef>
                <a:spcPts val="800"/>
              </a:spcBef>
              <a:defRPr sz="3200">
                <a:solidFill>
                  <a:schemeClr val="tx1"/>
                </a:solidFill>
              </a:defRPr>
            </a:lvl1pPr>
          </a:lstStyle>
          <a:p>
            <a:r>
              <a:rPr lang="en-US" dirty="0" smtClean="0"/>
              <a:t>Click to edit Master title style</a:t>
            </a:r>
            <a:endParaRPr lang="en-US" dirty="0"/>
          </a:p>
        </p:txBody>
      </p:sp>
      <p:sp>
        <p:nvSpPr>
          <p:cNvPr id="692231" name="Rectangle 7"/>
          <p:cNvSpPr>
            <a:spLocks noGrp="1" noChangeArrowheads="1"/>
          </p:cNvSpPr>
          <p:nvPr>
            <p:ph type="subTitle" sz="quarter" idx="1"/>
          </p:nvPr>
        </p:nvSpPr>
        <p:spPr>
          <a:xfrm>
            <a:off x="874920" y="4724203"/>
            <a:ext cx="7403256" cy="995270"/>
          </a:xfrm>
        </p:spPr>
        <p:txBody>
          <a:bodyPr tIns="0" bIns="0"/>
          <a:lstStyle>
            <a:lvl1pPr marL="0" indent="0" algn="ctr">
              <a:spcBef>
                <a:spcPts val="800"/>
              </a:spcBef>
              <a:buNone/>
              <a:defRPr sz="2800" i="1">
                <a:solidFill>
                  <a:schemeClr val="tx1">
                    <a:lumMod val="60000"/>
                    <a:lumOff val="40000"/>
                  </a:schemeClr>
                </a:solidFill>
              </a:defRPr>
            </a:lvl1pPr>
          </a:lstStyle>
          <a:p>
            <a:r>
              <a:rPr lang="en-US" dirty="0" smtClean="0"/>
              <a:t>Click to edit Master subtitle style</a:t>
            </a:r>
            <a:endParaRPr lang="en-US" dirty="0"/>
          </a:p>
        </p:txBody>
      </p:sp>
      <p:pic>
        <p:nvPicPr>
          <p:cNvPr id="11" name="Picture 2" descr="C:\Users\Bruce\Desktop\logo3.png"/>
          <p:cNvPicPr>
            <a:picLocks noChangeAspect="1" noChangeArrowheads="1"/>
          </p:cNvPicPr>
          <p:nvPr userDrawn="1"/>
        </p:nvPicPr>
        <p:blipFill>
          <a:blip r:embed="rId2" cstate="print"/>
          <a:srcRect/>
          <a:stretch>
            <a:fillRect/>
          </a:stretch>
        </p:blipFill>
        <p:spPr bwMode="auto">
          <a:xfrm>
            <a:off x="1339616" y="1893147"/>
            <a:ext cx="6259286" cy="1450761"/>
          </a:xfrm>
          <a:prstGeom prst="rect">
            <a:avLst/>
          </a:prstGeom>
          <a:noFill/>
        </p:spPr>
      </p:pic>
      <p:sp>
        <p:nvSpPr>
          <p:cNvPr id="10" name="Rectangle 9"/>
          <p:cNvSpPr/>
          <p:nvPr userDrawn="1"/>
        </p:nvSpPr>
        <p:spPr bwMode="auto">
          <a:xfrm flipH="1" flipV="1">
            <a:off x="0" y="6364941"/>
            <a:ext cx="9144000" cy="493058"/>
          </a:xfrm>
          <a:prstGeom prst="rect">
            <a:avLst/>
          </a:prstGeom>
          <a:gradFill>
            <a:gsLst>
              <a:gs pos="0">
                <a:srgbClr val="C5D3F1"/>
              </a:gs>
              <a:gs pos="75000">
                <a:schemeClr val="bg1">
                  <a:lumMod val="95000"/>
                </a:schemeClr>
              </a:gs>
              <a:gs pos="100000">
                <a:schemeClr val="bg1"/>
              </a:gs>
            </a:gsLst>
            <a:lin ang="270000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12" name="Rectangle 11"/>
          <p:cNvSpPr>
            <a:spLocks noChangeArrowheads="1"/>
          </p:cNvSpPr>
          <p:nvPr userDrawn="1"/>
        </p:nvSpPr>
        <p:spPr bwMode="auto">
          <a:xfrm>
            <a:off x="0" y="1042705"/>
            <a:ext cx="9144000" cy="79375"/>
          </a:xfrm>
          <a:prstGeom prst="rect">
            <a:avLst/>
          </a:prstGeom>
          <a:gradFill rotWithShape="1">
            <a:gsLst>
              <a:gs pos="0">
                <a:srgbClr val="91B0E3"/>
              </a:gs>
              <a:gs pos="50000">
                <a:schemeClr val="bg1">
                  <a:lumMod val="95000"/>
                </a:schemeClr>
              </a:gs>
              <a:gs pos="100000">
                <a:srgbClr val="A1BFE3"/>
              </a:gs>
            </a:gsLst>
            <a:lin ang="0" scaled="1"/>
          </a:gradFill>
          <a:ln w="9525">
            <a:noFill/>
            <a:miter lim="800000"/>
            <a:headEnd/>
            <a:tailEnd/>
          </a:ln>
          <a:effectLst/>
        </p:spPr>
        <p:txBody>
          <a:bodyPr wrap="none" anchor="ctr"/>
          <a:lstStyle/>
          <a:p>
            <a:pPr>
              <a:defRPr/>
            </a:pPr>
            <a:endParaRPr lang="en-US" b="0"/>
          </a:p>
        </p:txBody>
      </p:sp>
      <p:sp>
        <p:nvSpPr>
          <p:cNvPr id="17" name="Rectangle 16"/>
          <p:cNvSpPr/>
          <p:nvPr userDrawn="1"/>
        </p:nvSpPr>
        <p:spPr bwMode="auto">
          <a:xfrm>
            <a:off x="0" y="0"/>
            <a:ext cx="9144000" cy="1048871"/>
          </a:xfrm>
          <a:prstGeom prst="rect">
            <a:avLst/>
          </a:prstGeom>
          <a:gradFill>
            <a:gsLst>
              <a:gs pos="0">
                <a:srgbClr val="C5D3F1"/>
              </a:gs>
              <a:gs pos="75000">
                <a:schemeClr val="bg1">
                  <a:lumMod val="95000"/>
                </a:schemeClr>
              </a:gs>
              <a:gs pos="100000">
                <a:schemeClr val="bg1"/>
              </a:gs>
            </a:gsLst>
            <a:lin ang="270000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18" name="Rectangle 17"/>
          <p:cNvSpPr>
            <a:spLocks noChangeArrowheads="1"/>
          </p:cNvSpPr>
          <p:nvPr userDrawn="1"/>
        </p:nvSpPr>
        <p:spPr bwMode="auto">
          <a:xfrm>
            <a:off x="0" y="6317776"/>
            <a:ext cx="9144000" cy="45719"/>
          </a:xfrm>
          <a:prstGeom prst="rect">
            <a:avLst/>
          </a:prstGeom>
          <a:gradFill rotWithShape="1">
            <a:gsLst>
              <a:gs pos="0">
                <a:srgbClr val="91B0E3"/>
              </a:gs>
              <a:gs pos="50000">
                <a:schemeClr val="bg1">
                  <a:lumMod val="95000"/>
                </a:schemeClr>
              </a:gs>
              <a:gs pos="100000">
                <a:srgbClr val="A1BFE3"/>
              </a:gs>
            </a:gsLst>
            <a:lin ang="10800000" scaled="0"/>
          </a:gradFill>
          <a:ln w="9525">
            <a:noFill/>
            <a:miter lim="800000"/>
            <a:headEnd/>
            <a:tailEnd/>
          </a:ln>
          <a:effectLst/>
        </p:spPr>
        <p:txBody>
          <a:bodyPr wrap="none" anchor="ctr"/>
          <a:lstStyle/>
          <a:p>
            <a:pPr>
              <a:defRPr/>
            </a:pPr>
            <a:endParaRPr lang="en-US" b="0"/>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halkboard Logo">
    <p:spTree>
      <p:nvGrpSpPr>
        <p:cNvPr id="1" name=""/>
        <p:cNvGrpSpPr/>
        <p:nvPr/>
      </p:nvGrpSpPr>
      <p:grpSpPr>
        <a:xfrm>
          <a:off x="0" y="0"/>
          <a:ext cx="0" cy="0"/>
          <a:chOff x="0" y="0"/>
          <a:chExt cx="0" cy="0"/>
        </a:xfrm>
      </p:grpSpPr>
      <p:sp>
        <p:nvSpPr>
          <p:cNvPr id="4" name="Rectangle 2"/>
          <p:cNvSpPr>
            <a:spLocks noChangeArrowheads="1"/>
          </p:cNvSpPr>
          <p:nvPr/>
        </p:nvSpPr>
        <p:spPr bwMode="auto">
          <a:xfrm>
            <a:off x="138113" y="6451600"/>
            <a:ext cx="1771650" cy="284163"/>
          </a:xfrm>
          <a:prstGeom prst="rect">
            <a:avLst/>
          </a:prstGeom>
          <a:noFill/>
          <a:ln w="9525">
            <a:noFill/>
            <a:miter lim="800000"/>
            <a:headEnd/>
            <a:tailEnd/>
          </a:ln>
        </p:spPr>
        <p:txBody>
          <a:bodyPr/>
          <a:lstStyle/>
          <a:p>
            <a:pPr>
              <a:spcBef>
                <a:spcPct val="20000"/>
              </a:spcBef>
              <a:buClr>
                <a:srgbClr val="006699"/>
              </a:buClr>
              <a:buSzPct val="105000"/>
            </a:pPr>
            <a:fld id="{5EBB9C6C-AB8C-4E63-8919-9ACD77AD4DF1}" type="slidenum">
              <a:rPr lang="en-US" sz="800" b="0">
                <a:solidFill>
                  <a:srgbClr val="969696"/>
                </a:solidFill>
              </a:rPr>
              <a:pPr>
                <a:spcBef>
                  <a:spcPct val="20000"/>
                </a:spcBef>
                <a:buClr>
                  <a:srgbClr val="006699"/>
                </a:buClr>
                <a:buSzPct val="105000"/>
              </a:pPr>
              <a:t>‹#›</a:t>
            </a:fld>
            <a:r>
              <a:rPr lang="en-US" sz="800" b="0">
                <a:solidFill>
                  <a:srgbClr val="969696"/>
                </a:solidFill>
              </a:rPr>
              <a:t/>
            </a:r>
            <a:br>
              <a:rPr lang="en-US" sz="800" b="0">
                <a:solidFill>
                  <a:srgbClr val="969696"/>
                </a:solidFill>
              </a:rPr>
            </a:br>
            <a:r>
              <a:rPr lang="en-US" sz="800" b="0">
                <a:solidFill>
                  <a:srgbClr val="969696"/>
                </a:solidFill>
              </a:rPr>
              <a:t>Actuate Corporation © 2011</a:t>
            </a:r>
          </a:p>
        </p:txBody>
      </p:sp>
      <p:sp>
        <p:nvSpPr>
          <p:cNvPr id="5" name="Rectangle 10"/>
          <p:cNvSpPr>
            <a:spLocks noChangeArrowheads="1"/>
          </p:cNvSpPr>
          <p:nvPr/>
        </p:nvSpPr>
        <p:spPr bwMode="auto">
          <a:xfrm>
            <a:off x="0" y="1114425"/>
            <a:ext cx="9144000" cy="111125"/>
          </a:xfrm>
          <a:prstGeom prst="rect">
            <a:avLst/>
          </a:prstGeom>
          <a:gradFill rotWithShape="1">
            <a:gsLst>
              <a:gs pos="0">
                <a:srgbClr val="82A0B6"/>
              </a:gs>
              <a:gs pos="100000">
                <a:srgbClr val="D5DFE7"/>
              </a:gs>
            </a:gsLst>
            <a:lin ang="0" scaled="1"/>
          </a:gradFill>
          <a:ln w="9525">
            <a:noFill/>
            <a:miter lim="800000"/>
            <a:headEnd/>
            <a:tailEnd/>
          </a:ln>
        </p:spPr>
        <p:txBody>
          <a:bodyPr wrap="none" anchor="ctr"/>
          <a:lstStyle/>
          <a:p>
            <a:endParaRPr lang="en-US" b="0"/>
          </a:p>
        </p:txBody>
      </p:sp>
      <p:pic>
        <p:nvPicPr>
          <p:cNvPr id="6" name="Picture 9"/>
          <p:cNvPicPr>
            <a:picLocks noChangeAspect="1" noChangeArrowheads="1"/>
          </p:cNvPicPr>
          <p:nvPr/>
        </p:nvPicPr>
        <p:blipFill>
          <a:blip r:embed="rId2" cstate="print"/>
          <a:srcRect l="163"/>
          <a:stretch>
            <a:fillRect/>
          </a:stretch>
        </p:blipFill>
        <p:spPr bwMode="auto">
          <a:xfrm>
            <a:off x="0" y="0"/>
            <a:ext cx="9139238" cy="1114425"/>
          </a:xfrm>
          <a:prstGeom prst="rect">
            <a:avLst/>
          </a:prstGeom>
          <a:noFill/>
          <a:ln w="9525">
            <a:noFill/>
            <a:miter lim="800000"/>
            <a:headEnd/>
            <a:tailEnd/>
          </a:ln>
        </p:spPr>
      </p:pic>
      <p:pic>
        <p:nvPicPr>
          <p:cNvPr id="7" name="Picture 2" descr="C:\Users\Bruce Mitchell\Desktop\People_Behind_BIRT_Reverse.png"/>
          <p:cNvPicPr>
            <a:picLocks noChangeAspect="1" noChangeArrowheads="1"/>
          </p:cNvPicPr>
          <p:nvPr/>
        </p:nvPicPr>
        <p:blipFill>
          <a:blip r:embed="rId3" cstate="print"/>
          <a:srcRect/>
          <a:stretch>
            <a:fillRect/>
          </a:stretch>
        </p:blipFill>
        <p:spPr bwMode="auto">
          <a:xfrm>
            <a:off x="7443788" y="317500"/>
            <a:ext cx="1560512" cy="427038"/>
          </a:xfrm>
          <a:prstGeom prst="rect">
            <a:avLst/>
          </a:prstGeom>
          <a:noFill/>
          <a:ln w="9525">
            <a:noFill/>
            <a:miter lim="800000"/>
            <a:headEnd/>
            <a:tailEnd/>
          </a:ln>
        </p:spPr>
      </p:pic>
      <p:pic>
        <p:nvPicPr>
          <p:cNvPr id="8" name="Picture 3" descr="\\GALAXY\Companies\Photos\5053815-2251x1501.jpg"/>
          <p:cNvPicPr>
            <a:picLocks noChangeAspect="1" noChangeArrowheads="1"/>
          </p:cNvPicPr>
          <p:nvPr/>
        </p:nvPicPr>
        <p:blipFill>
          <a:blip r:embed="rId4" cstate="print"/>
          <a:srcRect/>
          <a:stretch>
            <a:fillRect/>
          </a:stretch>
        </p:blipFill>
        <p:spPr bwMode="auto">
          <a:xfrm>
            <a:off x="5376863" y="1222375"/>
            <a:ext cx="3767137" cy="5649913"/>
          </a:xfrm>
          <a:prstGeom prst="rect">
            <a:avLst/>
          </a:prstGeom>
          <a:noFill/>
          <a:ln w="9525">
            <a:noFill/>
            <a:miter lim="800000"/>
            <a:headEnd/>
            <a:tailEnd/>
          </a:ln>
        </p:spPr>
      </p:pic>
      <p:sp>
        <p:nvSpPr>
          <p:cNvPr id="9" name="TextBox 8"/>
          <p:cNvSpPr txBox="1">
            <a:spLocks noChangeArrowheads="1"/>
          </p:cNvSpPr>
          <p:nvPr/>
        </p:nvSpPr>
        <p:spPr bwMode="auto">
          <a:xfrm>
            <a:off x="6032500" y="2097088"/>
            <a:ext cx="2376488"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200" b="1">
                <a:solidFill>
                  <a:schemeClr val="tx1"/>
                </a:solidFill>
                <a:latin typeface="Arial" charset="0"/>
                <a:ea typeface="ＭＳ Ｐゴシック" charset="0"/>
                <a:cs typeface="ＭＳ Ｐゴシック" charset="0"/>
              </a:defRPr>
            </a:lvl1pPr>
            <a:lvl2pPr marL="742950" indent="-285750" eaLnBrk="0" hangingPunct="0">
              <a:defRPr sz="2200" b="1">
                <a:solidFill>
                  <a:schemeClr val="tx1"/>
                </a:solidFill>
                <a:latin typeface="Arial" charset="0"/>
                <a:ea typeface="ＭＳ Ｐゴシック" charset="0"/>
              </a:defRPr>
            </a:lvl2pPr>
            <a:lvl3pPr marL="1143000" indent="-228600" eaLnBrk="0" hangingPunct="0">
              <a:defRPr sz="2200" b="1">
                <a:solidFill>
                  <a:schemeClr val="tx1"/>
                </a:solidFill>
                <a:latin typeface="Arial" charset="0"/>
                <a:ea typeface="ＭＳ Ｐゴシック" charset="0"/>
              </a:defRPr>
            </a:lvl3pPr>
            <a:lvl4pPr marL="1600200" indent="-228600" eaLnBrk="0" hangingPunct="0">
              <a:defRPr sz="2200" b="1">
                <a:solidFill>
                  <a:schemeClr val="tx1"/>
                </a:solidFill>
                <a:latin typeface="Arial" charset="0"/>
                <a:ea typeface="ＭＳ Ｐゴシック" charset="0"/>
              </a:defRPr>
            </a:lvl4pPr>
            <a:lvl5pPr marL="2057400" indent="-228600" eaLnBrk="0" hangingPunct="0">
              <a:defRPr sz="2200" b="1">
                <a:solidFill>
                  <a:schemeClr val="tx1"/>
                </a:solidFill>
                <a:latin typeface="Arial" charset="0"/>
                <a:ea typeface="ＭＳ Ｐゴシック" charset="0"/>
              </a:defRPr>
            </a:lvl5pPr>
            <a:lvl6pPr marL="2514600" indent="-228600" eaLnBrk="0" fontAlgn="base" hangingPunct="0">
              <a:spcBef>
                <a:spcPct val="0"/>
              </a:spcBef>
              <a:spcAft>
                <a:spcPct val="0"/>
              </a:spcAft>
              <a:defRPr sz="2200" b="1">
                <a:solidFill>
                  <a:schemeClr val="tx1"/>
                </a:solidFill>
                <a:latin typeface="Arial" charset="0"/>
                <a:ea typeface="ＭＳ Ｐゴシック" charset="0"/>
              </a:defRPr>
            </a:lvl6pPr>
            <a:lvl7pPr marL="2971800" indent="-228600" eaLnBrk="0" fontAlgn="base" hangingPunct="0">
              <a:spcBef>
                <a:spcPct val="0"/>
              </a:spcBef>
              <a:spcAft>
                <a:spcPct val="0"/>
              </a:spcAft>
              <a:defRPr sz="2200" b="1">
                <a:solidFill>
                  <a:schemeClr val="tx1"/>
                </a:solidFill>
                <a:latin typeface="Arial" charset="0"/>
                <a:ea typeface="ＭＳ Ｐゴシック" charset="0"/>
              </a:defRPr>
            </a:lvl7pPr>
            <a:lvl8pPr marL="3429000" indent="-228600" eaLnBrk="0" fontAlgn="base" hangingPunct="0">
              <a:spcBef>
                <a:spcPct val="0"/>
              </a:spcBef>
              <a:spcAft>
                <a:spcPct val="0"/>
              </a:spcAft>
              <a:defRPr sz="2200" b="1">
                <a:solidFill>
                  <a:schemeClr val="tx1"/>
                </a:solidFill>
                <a:latin typeface="Arial" charset="0"/>
                <a:ea typeface="ＭＳ Ｐゴシック" charset="0"/>
              </a:defRPr>
            </a:lvl8pPr>
            <a:lvl9pPr marL="3886200" indent="-228600" eaLnBrk="0" fontAlgn="base" hangingPunct="0">
              <a:spcBef>
                <a:spcPct val="0"/>
              </a:spcBef>
              <a:spcAft>
                <a:spcPct val="0"/>
              </a:spcAft>
              <a:defRPr sz="2200" b="1">
                <a:solidFill>
                  <a:schemeClr val="tx1"/>
                </a:solidFill>
                <a:latin typeface="Arial" charset="0"/>
                <a:ea typeface="ＭＳ Ｐゴシック" charset="0"/>
              </a:defRPr>
            </a:lvl9pPr>
          </a:lstStyle>
          <a:p>
            <a:pPr algn="ctr" eaLnBrk="1" hangingPunct="1">
              <a:defRPr/>
            </a:pPr>
            <a:r>
              <a:rPr lang="en-US" sz="3600" smtClean="0">
                <a:solidFill>
                  <a:srgbClr val="262626"/>
                </a:solidFill>
              </a:rPr>
              <a:t>SAMPLE</a:t>
            </a:r>
            <a:br>
              <a:rPr lang="en-US" sz="3600" smtClean="0">
                <a:solidFill>
                  <a:srgbClr val="262626"/>
                </a:solidFill>
              </a:rPr>
            </a:br>
            <a:r>
              <a:rPr lang="en-US" sz="3600" smtClean="0">
                <a:solidFill>
                  <a:srgbClr val="262626"/>
                </a:solidFill>
              </a:rPr>
              <a:t>IMAGE</a:t>
            </a:r>
          </a:p>
        </p:txBody>
      </p:sp>
      <p:sp>
        <p:nvSpPr>
          <p:cNvPr id="10" name="Rectangle 61"/>
          <p:cNvSpPr>
            <a:spLocks noChangeArrowheads="1"/>
          </p:cNvSpPr>
          <p:nvPr userDrawn="1"/>
        </p:nvSpPr>
        <p:spPr bwMode="auto">
          <a:xfrm>
            <a:off x="0" y="0"/>
            <a:ext cx="9144000" cy="6858000"/>
          </a:xfrm>
          <a:prstGeom prst="rect">
            <a:avLst/>
          </a:prstGeom>
          <a:solidFill>
            <a:srgbClr val="4D4D4D"/>
          </a:solidFill>
          <a:ln w="9525">
            <a:noFill/>
            <a:round/>
            <a:headEnd/>
            <a:tailEnd/>
          </a:ln>
        </p:spPr>
        <p:txBody>
          <a:bodyPr/>
          <a:lstStyle/>
          <a:p>
            <a:endParaRPr lang="en-US"/>
          </a:p>
        </p:txBody>
      </p:sp>
      <p:pic>
        <p:nvPicPr>
          <p:cNvPr id="11" name="Picture 2" descr="C:\Users\Bruce Mitchell\Desktop\People_Behind_BIRT_Reverse.png"/>
          <p:cNvPicPr>
            <a:picLocks noChangeAspect="1" noChangeArrowheads="1"/>
          </p:cNvPicPr>
          <p:nvPr userDrawn="1"/>
        </p:nvPicPr>
        <p:blipFill>
          <a:blip r:embed="rId3" cstate="print"/>
          <a:srcRect/>
          <a:stretch>
            <a:fillRect/>
          </a:stretch>
        </p:blipFill>
        <p:spPr bwMode="auto">
          <a:xfrm>
            <a:off x="7456488" y="6342063"/>
            <a:ext cx="1560512" cy="427037"/>
          </a:xfrm>
          <a:prstGeom prst="rect">
            <a:avLst/>
          </a:prstGeom>
          <a:noFill/>
          <a:ln w="9525">
            <a:noFill/>
            <a:miter lim="800000"/>
            <a:headEnd/>
            <a:tailEnd/>
          </a:ln>
        </p:spPr>
      </p:pic>
      <p:sp>
        <p:nvSpPr>
          <p:cNvPr id="692231" name="Rectangle 7"/>
          <p:cNvSpPr>
            <a:spLocks noGrp="1" noChangeArrowheads="1"/>
          </p:cNvSpPr>
          <p:nvPr>
            <p:ph type="subTitle" sz="quarter" idx="1"/>
          </p:nvPr>
        </p:nvSpPr>
        <p:spPr>
          <a:xfrm>
            <a:off x="525535" y="3603625"/>
            <a:ext cx="4503668" cy="1435100"/>
          </a:xfrm>
        </p:spPr>
        <p:txBody>
          <a:bodyPr tIns="0" bIns="0"/>
          <a:lstStyle>
            <a:lvl1pPr marL="0" indent="0">
              <a:buNone/>
              <a:defRPr sz="2800" i="1">
                <a:solidFill>
                  <a:schemeClr val="tx1">
                    <a:lumMod val="60000"/>
                    <a:lumOff val="40000"/>
                  </a:schemeClr>
                </a:solidFill>
              </a:defRPr>
            </a:lvl1pPr>
          </a:lstStyle>
          <a:p>
            <a:r>
              <a:rPr lang="en-US" smtClean="0"/>
              <a:t>Click to edit Master subtitle style</a:t>
            </a:r>
            <a:endParaRPr lang="en-US" dirty="0"/>
          </a:p>
        </p:txBody>
      </p:sp>
      <p:sp>
        <p:nvSpPr>
          <p:cNvPr id="12" name="Title 11"/>
          <p:cNvSpPr>
            <a:spLocks noGrp="1"/>
          </p:cNvSpPr>
          <p:nvPr>
            <p:ph type="title"/>
          </p:nvPr>
        </p:nvSpPr>
        <p:spPr/>
        <p:txBody>
          <a:bodyPr/>
          <a:lstStyle/>
          <a:p>
            <a:r>
              <a:rPr lang="en-US" dirty="0" smtClean="0"/>
              <a:t>Click to edit Master title style</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halkboard No Logo">
    <p:spTree>
      <p:nvGrpSpPr>
        <p:cNvPr id="1" name=""/>
        <p:cNvGrpSpPr/>
        <p:nvPr/>
      </p:nvGrpSpPr>
      <p:grpSpPr>
        <a:xfrm>
          <a:off x="0" y="0"/>
          <a:ext cx="0" cy="0"/>
          <a:chOff x="0" y="0"/>
          <a:chExt cx="0" cy="0"/>
        </a:xfrm>
      </p:grpSpPr>
      <p:sp>
        <p:nvSpPr>
          <p:cNvPr id="4" name="Rectangle 2"/>
          <p:cNvSpPr>
            <a:spLocks noChangeArrowheads="1"/>
          </p:cNvSpPr>
          <p:nvPr/>
        </p:nvSpPr>
        <p:spPr bwMode="auto">
          <a:xfrm>
            <a:off x="138113" y="6451600"/>
            <a:ext cx="1771650" cy="284163"/>
          </a:xfrm>
          <a:prstGeom prst="rect">
            <a:avLst/>
          </a:prstGeom>
          <a:noFill/>
          <a:ln w="9525">
            <a:noFill/>
            <a:miter lim="800000"/>
            <a:headEnd/>
            <a:tailEnd/>
          </a:ln>
        </p:spPr>
        <p:txBody>
          <a:bodyPr/>
          <a:lstStyle/>
          <a:p>
            <a:pPr>
              <a:spcBef>
                <a:spcPct val="20000"/>
              </a:spcBef>
              <a:buClr>
                <a:srgbClr val="006699"/>
              </a:buClr>
              <a:buSzPct val="105000"/>
            </a:pPr>
            <a:fld id="{F1F7CBDB-CE47-45A2-BE82-6DC4D3EF293B}" type="slidenum">
              <a:rPr lang="en-US" sz="800" b="0">
                <a:solidFill>
                  <a:srgbClr val="969696"/>
                </a:solidFill>
              </a:rPr>
              <a:pPr>
                <a:spcBef>
                  <a:spcPct val="20000"/>
                </a:spcBef>
                <a:buClr>
                  <a:srgbClr val="006699"/>
                </a:buClr>
                <a:buSzPct val="105000"/>
              </a:pPr>
              <a:t>‹#›</a:t>
            </a:fld>
            <a:r>
              <a:rPr lang="en-US" sz="800" b="0">
                <a:solidFill>
                  <a:srgbClr val="969696"/>
                </a:solidFill>
              </a:rPr>
              <a:t/>
            </a:r>
            <a:br>
              <a:rPr lang="en-US" sz="800" b="0">
                <a:solidFill>
                  <a:srgbClr val="969696"/>
                </a:solidFill>
              </a:rPr>
            </a:br>
            <a:r>
              <a:rPr lang="en-US" sz="800" b="0">
                <a:solidFill>
                  <a:srgbClr val="969696"/>
                </a:solidFill>
              </a:rPr>
              <a:t>Actuate Corporation © 2011</a:t>
            </a:r>
          </a:p>
        </p:txBody>
      </p:sp>
      <p:sp>
        <p:nvSpPr>
          <p:cNvPr id="5" name="Rectangle 10"/>
          <p:cNvSpPr>
            <a:spLocks noChangeArrowheads="1"/>
          </p:cNvSpPr>
          <p:nvPr/>
        </p:nvSpPr>
        <p:spPr bwMode="auto">
          <a:xfrm>
            <a:off x="0" y="1114425"/>
            <a:ext cx="9144000" cy="111125"/>
          </a:xfrm>
          <a:prstGeom prst="rect">
            <a:avLst/>
          </a:prstGeom>
          <a:gradFill rotWithShape="1">
            <a:gsLst>
              <a:gs pos="0">
                <a:srgbClr val="82A0B6"/>
              </a:gs>
              <a:gs pos="100000">
                <a:srgbClr val="D5DFE7"/>
              </a:gs>
            </a:gsLst>
            <a:lin ang="0" scaled="1"/>
          </a:gradFill>
          <a:ln w="9525">
            <a:noFill/>
            <a:miter lim="800000"/>
            <a:headEnd/>
            <a:tailEnd/>
          </a:ln>
        </p:spPr>
        <p:txBody>
          <a:bodyPr wrap="none" anchor="ctr"/>
          <a:lstStyle/>
          <a:p>
            <a:endParaRPr lang="en-US" b="0"/>
          </a:p>
        </p:txBody>
      </p:sp>
      <p:pic>
        <p:nvPicPr>
          <p:cNvPr id="6" name="Picture 9"/>
          <p:cNvPicPr>
            <a:picLocks noChangeAspect="1" noChangeArrowheads="1"/>
          </p:cNvPicPr>
          <p:nvPr/>
        </p:nvPicPr>
        <p:blipFill>
          <a:blip r:embed="rId2" cstate="print"/>
          <a:srcRect l="163"/>
          <a:stretch>
            <a:fillRect/>
          </a:stretch>
        </p:blipFill>
        <p:spPr bwMode="auto">
          <a:xfrm>
            <a:off x="0" y="0"/>
            <a:ext cx="9139238" cy="1114425"/>
          </a:xfrm>
          <a:prstGeom prst="rect">
            <a:avLst/>
          </a:prstGeom>
          <a:noFill/>
          <a:ln w="9525">
            <a:noFill/>
            <a:miter lim="800000"/>
            <a:headEnd/>
            <a:tailEnd/>
          </a:ln>
        </p:spPr>
      </p:pic>
      <p:pic>
        <p:nvPicPr>
          <p:cNvPr id="7" name="Picture 2" descr="C:\Users\Bruce Mitchell\Desktop\People_Behind_BIRT_Reverse.png"/>
          <p:cNvPicPr>
            <a:picLocks noChangeAspect="1" noChangeArrowheads="1"/>
          </p:cNvPicPr>
          <p:nvPr/>
        </p:nvPicPr>
        <p:blipFill>
          <a:blip r:embed="rId3" cstate="print"/>
          <a:srcRect/>
          <a:stretch>
            <a:fillRect/>
          </a:stretch>
        </p:blipFill>
        <p:spPr bwMode="auto">
          <a:xfrm>
            <a:off x="7443788" y="317500"/>
            <a:ext cx="1560512" cy="427038"/>
          </a:xfrm>
          <a:prstGeom prst="rect">
            <a:avLst/>
          </a:prstGeom>
          <a:noFill/>
          <a:ln w="9525">
            <a:noFill/>
            <a:miter lim="800000"/>
            <a:headEnd/>
            <a:tailEnd/>
          </a:ln>
        </p:spPr>
      </p:pic>
      <p:pic>
        <p:nvPicPr>
          <p:cNvPr id="8" name="Picture 3" descr="\\GALAXY\Companies\Photos\5053815-2251x1501.jpg"/>
          <p:cNvPicPr>
            <a:picLocks noChangeAspect="1" noChangeArrowheads="1"/>
          </p:cNvPicPr>
          <p:nvPr/>
        </p:nvPicPr>
        <p:blipFill>
          <a:blip r:embed="rId4" cstate="print"/>
          <a:srcRect/>
          <a:stretch>
            <a:fillRect/>
          </a:stretch>
        </p:blipFill>
        <p:spPr bwMode="auto">
          <a:xfrm>
            <a:off x="5376863" y="1222375"/>
            <a:ext cx="3767137" cy="5649913"/>
          </a:xfrm>
          <a:prstGeom prst="rect">
            <a:avLst/>
          </a:prstGeom>
          <a:noFill/>
          <a:ln w="9525">
            <a:noFill/>
            <a:miter lim="800000"/>
            <a:headEnd/>
            <a:tailEnd/>
          </a:ln>
        </p:spPr>
      </p:pic>
      <p:sp>
        <p:nvSpPr>
          <p:cNvPr id="9" name="TextBox 8"/>
          <p:cNvSpPr txBox="1">
            <a:spLocks noChangeArrowheads="1"/>
          </p:cNvSpPr>
          <p:nvPr/>
        </p:nvSpPr>
        <p:spPr bwMode="auto">
          <a:xfrm>
            <a:off x="6032500" y="2097088"/>
            <a:ext cx="2376488"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200" b="1">
                <a:solidFill>
                  <a:schemeClr val="tx1"/>
                </a:solidFill>
                <a:latin typeface="Arial" charset="0"/>
                <a:ea typeface="ＭＳ Ｐゴシック" charset="0"/>
                <a:cs typeface="ＭＳ Ｐゴシック" charset="0"/>
              </a:defRPr>
            </a:lvl1pPr>
            <a:lvl2pPr marL="742950" indent="-285750" eaLnBrk="0" hangingPunct="0">
              <a:defRPr sz="2200" b="1">
                <a:solidFill>
                  <a:schemeClr val="tx1"/>
                </a:solidFill>
                <a:latin typeface="Arial" charset="0"/>
                <a:ea typeface="ＭＳ Ｐゴシック" charset="0"/>
              </a:defRPr>
            </a:lvl2pPr>
            <a:lvl3pPr marL="1143000" indent="-228600" eaLnBrk="0" hangingPunct="0">
              <a:defRPr sz="2200" b="1">
                <a:solidFill>
                  <a:schemeClr val="tx1"/>
                </a:solidFill>
                <a:latin typeface="Arial" charset="0"/>
                <a:ea typeface="ＭＳ Ｐゴシック" charset="0"/>
              </a:defRPr>
            </a:lvl3pPr>
            <a:lvl4pPr marL="1600200" indent="-228600" eaLnBrk="0" hangingPunct="0">
              <a:defRPr sz="2200" b="1">
                <a:solidFill>
                  <a:schemeClr val="tx1"/>
                </a:solidFill>
                <a:latin typeface="Arial" charset="0"/>
                <a:ea typeface="ＭＳ Ｐゴシック" charset="0"/>
              </a:defRPr>
            </a:lvl4pPr>
            <a:lvl5pPr marL="2057400" indent="-228600" eaLnBrk="0" hangingPunct="0">
              <a:defRPr sz="2200" b="1">
                <a:solidFill>
                  <a:schemeClr val="tx1"/>
                </a:solidFill>
                <a:latin typeface="Arial" charset="0"/>
                <a:ea typeface="ＭＳ Ｐゴシック" charset="0"/>
              </a:defRPr>
            </a:lvl5pPr>
            <a:lvl6pPr marL="2514600" indent="-228600" eaLnBrk="0" fontAlgn="base" hangingPunct="0">
              <a:spcBef>
                <a:spcPct val="0"/>
              </a:spcBef>
              <a:spcAft>
                <a:spcPct val="0"/>
              </a:spcAft>
              <a:defRPr sz="2200" b="1">
                <a:solidFill>
                  <a:schemeClr val="tx1"/>
                </a:solidFill>
                <a:latin typeface="Arial" charset="0"/>
                <a:ea typeface="ＭＳ Ｐゴシック" charset="0"/>
              </a:defRPr>
            </a:lvl6pPr>
            <a:lvl7pPr marL="2971800" indent="-228600" eaLnBrk="0" fontAlgn="base" hangingPunct="0">
              <a:spcBef>
                <a:spcPct val="0"/>
              </a:spcBef>
              <a:spcAft>
                <a:spcPct val="0"/>
              </a:spcAft>
              <a:defRPr sz="2200" b="1">
                <a:solidFill>
                  <a:schemeClr val="tx1"/>
                </a:solidFill>
                <a:latin typeface="Arial" charset="0"/>
                <a:ea typeface="ＭＳ Ｐゴシック" charset="0"/>
              </a:defRPr>
            </a:lvl7pPr>
            <a:lvl8pPr marL="3429000" indent="-228600" eaLnBrk="0" fontAlgn="base" hangingPunct="0">
              <a:spcBef>
                <a:spcPct val="0"/>
              </a:spcBef>
              <a:spcAft>
                <a:spcPct val="0"/>
              </a:spcAft>
              <a:defRPr sz="2200" b="1">
                <a:solidFill>
                  <a:schemeClr val="tx1"/>
                </a:solidFill>
                <a:latin typeface="Arial" charset="0"/>
                <a:ea typeface="ＭＳ Ｐゴシック" charset="0"/>
              </a:defRPr>
            </a:lvl8pPr>
            <a:lvl9pPr marL="3886200" indent="-228600" eaLnBrk="0" fontAlgn="base" hangingPunct="0">
              <a:spcBef>
                <a:spcPct val="0"/>
              </a:spcBef>
              <a:spcAft>
                <a:spcPct val="0"/>
              </a:spcAft>
              <a:defRPr sz="2200" b="1">
                <a:solidFill>
                  <a:schemeClr val="tx1"/>
                </a:solidFill>
                <a:latin typeface="Arial" charset="0"/>
                <a:ea typeface="ＭＳ Ｐゴシック" charset="0"/>
              </a:defRPr>
            </a:lvl9pPr>
          </a:lstStyle>
          <a:p>
            <a:pPr algn="ctr" eaLnBrk="1" hangingPunct="1">
              <a:defRPr/>
            </a:pPr>
            <a:r>
              <a:rPr lang="en-US" sz="3600" smtClean="0">
                <a:solidFill>
                  <a:srgbClr val="262626"/>
                </a:solidFill>
              </a:rPr>
              <a:t>SAMPLE</a:t>
            </a:r>
            <a:br>
              <a:rPr lang="en-US" sz="3600" smtClean="0">
                <a:solidFill>
                  <a:srgbClr val="262626"/>
                </a:solidFill>
              </a:rPr>
            </a:br>
            <a:r>
              <a:rPr lang="en-US" sz="3600" smtClean="0">
                <a:solidFill>
                  <a:srgbClr val="262626"/>
                </a:solidFill>
              </a:rPr>
              <a:t>IMAGE</a:t>
            </a:r>
          </a:p>
        </p:txBody>
      </p:sp>
      <p:sp>
        <p:nvSpPr>
          <p:cNvPr id="10" name="Rectangle 61"/>
          <p:cNvSpPr>
            <a:spLocks noChangeArrowheads="1"/>
          </p:cNvSpPr>
          <p:nvPr userDrawn="1"/>
        </p:nvSpPr>
        <p:spPr bwMode="auto">
          <a:xfrm>
            <a:off x="0" y="0"/>
            <a:ext cx="9144000" cy="6858000"/>
          </a:xfrm>
          <a:prstGeom prst="rect">
            <a:avLst/>
          </a:prstGeom>
          <a:solidFill>
            <a:srgbClr val="4D4D4D"/>
          </a:solidFill>
          <a:ln w="9525">
            <a:noFill/>
            <a:round/>
            <a:headEnd/>
            <a:tailEnd/>
          </a:ln>
        </p:spPr>
        <p:txBody>
          <a:bodyPr/>
          <a:lstStyle/>
          <a:p>
            <a:endParaRPr lang="en-US"/>
          </a:p>
        </p:txBody>
      </p:sp>
      <p:sp>
        <p:nvSpPr>
          <p:cNvPr id="692231" name="Rectangle 7"/>
          <p:cNvSpPr>
            <a:spLocks noGrp="1" noChangeArrowheads="1"/>
          </p:cNvSpPr>
          <p:nvPr>
            <p:ph type="subTitle" sz="quarter" idx="1"/>
          </p:nvPr>
        </p:nvSpPr>
        <p:spPr>
          <a:xfrm>
            <a:off x="525535" y="3603625"/>
            <a:ext cx="4503668" cy="1435100"/>
          </a:xfrm>
        </p:spPr>
        <p:txBody>
          <a:bodyPr tIns="0" bIns="0"/>
          <a:lstStyle>
            <a:lvl1pPr marL="0" indent="0">
              <a:buNone/>
              <a:defRPr sz="2800" i="1">
                <a:solidFill>
                  <a:schemeClr val="tx1">
                    <a:lumMod val="60000"/>
                    <a:lumOff val="40000"/>
                  </a:schemeClr>
                </a:solidFill>
              </a:defRPr>
            </a:lvl1pPr>
          </a:lstStyle>
          <a:p>
            <a:r>
              <a:rPr lang="en-US" smtClean="0"/>
              <a:t>Click to edit Master subtitle style</a:t>
            </a:r>
            <a:endParaRPr lang="en-US" dirty="0"/>
          </a:p>
        </p:txBody>
      </p:sp>
      <p:sp>
        <p:nvSpPr>
          <p:cNvPr id="12" name="Title 11"/>
          <p:cNvSpPr>
            <a:spLocks noGrp="1"/>
          </p:cNvSpPr>
          <p:nvPr>
            <p:ph type="title"/>
          </p:nvPr>
        </p:nvSpPr>
        <p:spPr/>
        <p:txBody>
          <a:bodyPr/>
          <a:lstStyle/>
          <a:p>
            <a:r>
              <a:rPr lang="en-US" dirty="0" smtClean="0"/>
              <a:t>Click to edit Master title style</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Ref idx="1001">
        <a:schemeClr val="bg1"/>
      </p:bgRef>
    </p:bg>
    <p:spTree>
      <p:nvGrpSpPr>
        <p:cNvPr id="1" name=""/>
        <p:cNvGrpSpPr/>
        <p:nvPr/>
      </p:nvGrpSpPr>
      <p:grpSpPr>
        <a:xfrm>
          <a:off x="0" y="0"/>
          <a:ext cx="0" cy="0"/>
          <a:chOff x="0" y="0"/>
          <a:chExt cx="0" cy="0"/>
        </a:xfrm>
      </p:grpSpPr>
      <p:sp>
        <p:nvSpPr>
          <p:cNvPr id="16" name="Rectangle 15"/>
          <p:cNvSpPr/>
          <p:nvPr userDrawn="1"/>
        </p:nvSpPr>
        <p:spPr bwMode="auto">
          <a:xfrm flipH="1" flipV="1">
            <a:off x="0" y="6364941"/>
            <a:ext cx="9144000" cy="493058"/>
          </a:xfrm>
          <a:prstGeom prst="rect">
            <a:avLst/>
          </a:prstGeom>
          <a:gradFill>
            <a:gsLst>
              <a:gs pos="0">
                <a:srgbClr val="C5D3F1"/>
              </a:gs>
              <a:gs pos="75000">
                <a:schemeClr val="bg1">
                  <a:lumMod val="95000"/>
                </a:schemeClr>
              </a:gs>
              <a:gs pos="100000">
                <a:schemeClr val="bg1"/>
              </a:gs>
            </a:gsLst>
            <a:lin ang="270000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4" name="Rectangle 2"/>
          <p:cNvSpPr>
            <a:spLocks noChangeArrowheads="1"/>
          </p:cNvSpPr>
          <p:nvPr/>
        </p:nvSpPr>
        <p:spPr bwMode="auto">
          <a:xfrm>
            <a:off x="138113" y="6451600"/>
            <a:ext cx="1771650" cy="284163"/>
          </a:xfrm>
          <a:prstGeom prst="rect">
            <a:avLst/>
          </a:prstGeom>
          <a:noFill/>
          <a:ln w="9525">
            <a:noFill/>
            <a:miter lim="800000"/>
            <a:headEnd/>
            <a:tailEnd/>
          </a:ln>
          <a:effectLst/>
        </p:spPr>
        <p:txBody>
          <a:bodyPr/>
          <a:lstStyle/>
          <a:p>
            <a:pPr>
              <a:spcBef>
                <a:spcPct val="20000"/>
              </a:spcBef>
              <a:buClr>
                <a:srgbClr val="006699"/>
              </a:buClr>
              <a:buSzPct val="105000"/>
              <a:defRPr/>
            </a:pPr>
            <a:fld id="{97EAACF9-7A64-4844-8F3D-687054E3F79B}" type="slidenum">
              <a:rPr lang="en-US" sz="800" b="0">
                <a:solidFill>
                  <a:srgbClr val="969696"/>
                </a:solidFill>
              </a:rPr>
              <a:pPr>
                <a:spcBef>
                  <a:spcPct val="20000"/>
                </a:spcBef>
                <a:buClr>
                  <a:srgbClr val="006699"/>
                </a:buClr>
                <a:buSzPct val="105000"/>
                <a:defRPr/>
              </a:pPr>
              <a:t>‹#›</a:t>
            </a:fld>
            <a:r>
              <a:rPr lang="en-US" sz="800" b="0" dirty="0">
                <a:solidFill>
                  <a:srgbClr val="969696"/>
                </a:solidFill>
              </a:rPr>
              <a:t/>
            </a:r>
            <a:br>
              <a:rPr lang="en-US" sz="800" b="0" dirty="0">
                <a:solidFill>
                  <a:srgbClr val="969696"/>
                </a:solidFill>
              </a:rPr>
            </a:br>
            <a:r>
              <a:rPr lang="en-US" sz="800" b="0" dirty="0">
                <a:solidFill>
                  <a:srgbClr val="969696"/>
                </a:solidFill>
              </a:rPr>
              <a:t>Actuate Corporation © </a:t>
            </a:r>
            <a:r>
              <a:rPr lang="en-US" sz="800" b="0" dirty="0" smtClean="0">
                <a:solidFill>
                  <a:srgbClr val="969696"/>
                </a:solidFill>
              </a:rPr>
              <a:t>2012</a:t>
            </a:r>
            <a:endParaRPr lang="en-US" sz="800" b="0" dirty="0">
              <a:solidFill>
                <a:srgbClr val="969696"/>
              </a:solidFill>
            </a:endParaRPr>
          </a:p>
        </p:txBody>
      </p:sp>
      <p:sp>
        <p:nvSpPr>
          <p:cNvPr id="692230" name="Rectangle 6"/>
          <p:cNvSpPr>
            <a:spLocks noGrp="1" noChangeArrowheads="1"/>
          </p:cNvSpPr>
          <p:nvPr>
            <p:ph type="ctrTitle" sz="quarter"/>
          </p:nvPr>
        </p:nvSpPr>
        <p:spPr>
          <a:xfrm>
            <a:off x="878541" y="3570096"/>
            <a:ext cx="7386917" cy="1082582"/>
          </a:xfrm>
        </p:spPr>
        <p:txBody>
          <a:bodyPr tIns="0" bIns="0" anchor="t"/>
          <a:lstStyle>
            <a:lvl1pPr algn="ctr">
              <a:spcBef>
                <a:spcPts val="800"/>
              </a:spcBef>
              <a:defRPr sz="3200">
                <a:solidFill>
                  <a:schemeClr val="tx1"/>
                </a:solidFill>
              </a:defRPr>
            </a:lvl1pPr>
          </a:lstStyle>
          <a:p>
            <a:r>
              <a:rPr lang="en-US" dirty="0" smtClean="0"/>
              <a:t>Click to edit Master title style</a:t>
            </a:r>
            <a:endParaRPr lang="en-US" dirty="0"/>
          </a:p>
        </p:txBody>
      </p:sp>
      <p:sp>
        <p:nvSpPr>
          <p:cNvPr id="692231" name="Rectangle 7"/>
          <p:cNvSpPr>
            <a:spLocks noGrp="1" noChangeArrowheads="1"/>
          </p:cNvSpPr>
          <p:nvPr>
            <p:ph type="subTitle" sz="quarter" idx="1"/>
          </p:nvPr>
        </p:nvSpPr>
        <p:spPr>
          <a:xfrm>
            <a:off x="874920" y="4724203"/>
            <a:ext cx="7403256" cy="995270"/>
          </a:xfrm>
        </p:spPr>
        <p:txBody>
          <a:bodyPr tIns="0" bIns="0"/>
          <a:lstStyle>
            <a:lvl1pPr marL="0" indent="0" algn="ctr">
              <a:spcBef>
                <a:spcPts val="800"/>
              </a:spcBef>
              <a:buNone/>
              <a:defRPr sz="2800" i="1">
                <a:solidFill>
                  <a:schemeClr val="tx1">
                    <a:lumMod val="60000"/>
                    <a:lumOff val="40000"/>
                  </a:schemeClr>
                </a:solidFill>
              </a:defRPr>
            </a:lvl1pPr>
          </a:lstStyle>
          <a:p>
            <a:r>
              <a:rPr lang="en-US" dirty="0" smtClean="0"/>
              <a:t>Click to edit Master subtitle style</a:t>
            </a:r>
            <a:endParaRPr lang="en-US" dirty="0"/>
          </a:p>
        </p:txBody>
      </p:sp>
      <p:sp>
        <p:nvSpPr>
          <p:cNvPr id="13" name="Rectangle 12"/>
          <p:cNvSpPr>
            <a:spLocks noChangeArrowheads="1"/>
          </p:cNvSpPr>
          <p:nvPr userDrawn="1"/>
        </p:nvSpPr>
        <p:spPr bwMode="auto">
          <a:xfrm>
            <a:off x="0" y="1042705"/>
            <a:ext cx="9144000" cy="79375"/>
          </a:xfrm>
          <a:prstGeom prst="rect">
            <a:avLst/>
          </a:prstGeom>
          <a:gradFill rotWithShape="1">
            <a:gsLst>
              <a:gs pos="0">
                <a:srgbClr val="91B0E3"/>
              </a:gs>
              <a:gs pos="50000">
                <a:schemeClr val="bg1">
                  <a:lumMod val="95000"/>
                </a:schemeClr>
              </a:gs>
              <a:gs pos="100000">
                <a:srgbClr val="A1BFE3"/>
              </a:gs>
            </a:gsLst>
            <a:lin ang="0" scaled="1"/>
          </a:gradFill>
          <a:ln w="9525">
            <a:noFill/>
            <a:miter lim="800000"/>
            <a:headEnd/>
            <a:tailEnd/>
          </a:ln>
          <a:effectLst/>
        </p:spPr>
        <p:txBody>
          <a:bodyPr wrap="none" anchor="ctr"/>
          <a:lstStyle/>
          <a:p>
            <a:pPr>
              <a:defRPr/>
            </a:pPr>
            <a:endParaRPr lang="en-US" b="0"/>
          </a:p>
        </p:txBody>
      </p:sp>
      <p:sp>
        <p:nvSpPr>
          <p:cNvPr id="15" name="Rectangle 14"/>
          <p:cNvSpPr/>
          <p:nvPr userDrawn="1"/>
        </p:nvSpPr>
        <p:spPr bwMode="auto">
          <a:xfrm>
            <a:off x="0" y="0"/>
            <a:ext cx="9144000" cy="1048871"/>
          </a:xfrm>
          <a:prstGeom prst="rect">
            <a:avLst/>
          </a:prstGeom>
          <a:gradFill>
            <a:gsLst>
              <a:gs pos="0">
                <a:srgbClr val="C5D3F1"/>
              </a:gs>
              <a:gs pos="75000">
                <a:schemeClr val="bg1">
                  <a:lumMod val="95000"/>
                </a:schemeClr>
              </a:gs>
              <a:gs pos="100000">
                <a:schemeClr val="bg1"/>
              </a:gs>
            </a:gsLst>
            <a:lin ang="270000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9" name="Rectangle 8"/>
          <p:cNvSpPr>
            <a:spLocks noChangeArrowheads="1"/>
          </p:cNvSpPr>
          <p:nvPr userDrawn="1"/>
        </p:nvSpPr>
        <p:spPr bwMode="auto">
          <a:xfrm>
            <a:off x="0" y="6317776"/>
            <a:ext cx="9144000" cy="45719"/>
          </a:xfrm>
          <a:prstGeom prst="rect">
            <a:avLst/>
          </a:prstGeom>
          <a:gradFill rotWithShape="1">
            <a:gsLst>
              <a:gs pos="0">
                <a:srgbClr val="91B0E3"/>
              </a:gs>
              <a:gs pos="50000">
                <a:schemeClr val="bg1">
                  <a:lumMod val="95000"/>
                </a:schemeClr>
              </a:gs>
              <a:gs pos="100000">
                <a:srgbClr val="A1BFE3"/>
              </a:gs>
            </a:gsLst>
            <a:lin ang="10800000" scaled="0"/>
          </a:gradFill>
          <a:ln w="9525">
            <a:noFill/>
            <a:miter lim="800000"/>
            <a:headEnd/>
            <a:tailEnd/>
          </a:ln>
          <a:effectLst/>
        </p:spPr>
        <p:txBody>
          <a:bodyPr wrap="none" anchor="ctr"/>
          <a:lstStyle/>
          <a:p>
            <a:pPr>
              <a:defRPr/>
            </a:pPr>
            <a:endParaRPr lang="en-US" b="0"/>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5382322" y="1222374"/>
            <a:ext cx="3761678" cy="5635625"/>
          </a:xfrm>
        </p:spPr>
        <p:txBody>
          <a:bodyPr anchor="ct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a:t>
            </a:r>
            <a:br>
              <a:rPr lang="en-US" dirty="0" smtClean="0"/>
            </a:br>
            <a:r>
              <a:rPr lang="en-US" dirty="0" smtClean="0"/>
              <a:t>to add picture</a:t>
            </a:r>
          </a:p>
          <a:p>
            <a:endParaRPr lang="en-US" dirty="0" smtClean="0"/>
          </a:p>
          <a:p>
            <a:endParaRPr lang="en-US" dirty="0" smtClean="0"/>
          </a:p>
          <a:p>
            <a:endParaRPr lang="en-US" dirty="0"/>
          </a:p>
        </p:txBody>
      </p:sp>
      <p:sp>
        <p:nvSpPr>
          <p:cNvPr id="8" name="Content Placeholder 2"/>
          <p:cNvSpPr>
            <a:spLocks noGrp="1"/>
          </p:cNvSpPr>
          <p:nvPr>
            <p:ph idx="10"/>
          </p:nvPr>
        </p:nvSpPr>
        <p:spPr>
          <a:xfrm>
            <a:off x="309563" y="1414463"/>
            <a:ext cx="4857169" cy="50609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a:spLocks noGrp="1"/>
          </p:cNvSpPr>
          <p:nvPr>
            <p:ph type="title"/>
          </p:nvPr>
        </p:nvSpPr>
        <p:spPr>
          <a:xfrm>
            <a:off x="309563" y="36513"/>
            <a:ext cx="7050087" cy="1009650"/>
          </a:xfrm>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307561" y="1411702"/>
            <a:ext cx="8469313" cy="5029200"/>
          </a:xfrm>
        </p:spPr>
        <p:txBody>
          <a:bodyPr/>
          <a:lstStyle>
            <a:lvl1pPr>
              <a:defRPr b="0" i="0">
                <a:solidFill>
                  <a:schemeClr val="tx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3196" y="1447795"/>
            <a:ext cx="4099931" cy="4890252"/>
          </a:xfrm>
        </p:spPr>
        <p:txBody>
          <a:bodyPr/>
          <a:lstStyle>
            <a:lvl1pPr>
              <a:defRPr sz="2200"/>
            </a:lvl1pPr>
            <a:lvl2pPr marL="460375" indent="-230188">
              <a:defRPr sz="2200"/>
            </a:lvl2pPr>
            <a:lvl3pPr marL="684213" indent="-223838">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657928" y="1447795"/>
            <a:ext cx="4174273" cy="4890252"/>
          </a:xfrm>
        </p:spPr>
        <p:txBody>
          <a:bodyPr/>
          <a:lstStyle>
            <a:lvl1pPr>
              <a:defRPr sz="2200"/>
            </a:lvl1pPr>
            <a:lvl2pPr marL="460375" indent="-230188">
              <a:defRPr sz="2200"/>
            </a:lvl2pPr>
            <a:lvl3pPr marL="684213" indent="-223838">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5688" y="1266163"/>
            <a:ext cx="4040188" cy="639762"/>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5688" y="2035635"/>
            <a:ext cx="4040188" cy="4221729"/>
          </a:xfrm>
        </p:spPr>
        <p:txBody>
          <a:bodyPr/>
          <a:lstStyle>
            <a:lvl1pPr>
              <a:defRPr sz="2200" b="0" i="0">
                <a:solidFill>
                  <a:srgbClr val="333333"/>
                </a:solidFill>
              </a:defRPr>
            </a:lvl1pPr>
            <a:lvl2pPr marL="460375" indent="-230188">
              <a:defRPr sz="2000">
                <a:solidFill>
                  <a:srgbClr val="5F5F5F"/>
                </a:solidFill>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p:txBody>
      </p:sp>
      <p:sp>
        <p:nvSpPr>
          <p:cNvPr id="5" name="Text Placeholder 4"/>
          <p:cNvSpPr>
            <a:spLocks noGrp="1"/>
          </p:cNvSpPr>
          <p:nvPr>
            <p:ph type="body" sz="quarter" idx="3"/>
          </p:nvPr>
        </p:nvSpPr>
        <p:spPr>
          <a:xfrm>
            <a:off x="4645025" y="1266163"/>
            <a:ext cx="4097531" cy="639762"/>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035635"/>
            <a:ext cx="4097531" cy="4221729"/>
          </a:xfrm>
        </p:spPr>
        <p:txBody>
          <a:bodyPr/>
          <a:lstStyle>
            <a:lvl1pPr>
              <a:defRPr sz="2200" b="0" i="0">
                <a:solidFill>
                  <a:srgbClr val="333333"/>
                </a:solidFill>
              </a:defRPr>
            </a:lvl1pPr>
            <a:lvl2pPr marL="460375" indent="-230188">
              <a:defRPr sz="2000">
                <a:solidFill>
                  <a:srgbClr val="5F5F5F"/>
                </a:solidFill>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71350" y="1310120"/>
            <a:ext cx="2764748" cy="63976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71350" y="2079592"/>
            <a:ext cx="2764748" cy="4312243"/>
          </a:xfrm>
        </p:spPr>
        <p:txBody>
          <a:bodyPr/>
          <a:lstStyle>
            <a:lvl1pPr>
              <a:defRPr sz="1800" b="0" i="0">
                <a:solidFill>
                  <a:srgbClr val="333333"/>
                </a:solidFill>
              </a:defRPr>
            </a:lvl1pPr>
            <a:lvl2pPr marL="460375" indent="-230188">
              <a:defRPr sz="1800">
                <a:solidFill>
                  <a:srgbClr val="5F5F5F"/>
                </a:solidFill>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p:txBody>
      </p:sp>
      <p:sp>
        <p:nvSpPr>
          <p:cNvPr id="5" name="Text Placeholder 4"/>
          <p:cNvSpPr>
            <a:spLocks noGrp="1"/>
          </p:cNvSpPr>
          <p:nvPr>
            <p:ph type="body" sz="quarter" idx="3"/>
          </p:nvPr>
        </p:nvSpPr>
        <p:spPr>
          <a:xfrm>
            <a:off x="3173069" y="1310120"/>
            <a:ext cx="2803989" cy="63976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173069" y="2079592"/>
            <a:ext cx="2803989" cy="4312243"/>
          </a:xfrm>
        </p:spPr>
        <p:txBody>
          <a:bodyPr/>
          <a:lstStyle>
            <a:lvl1pPr>
              <a:defRPr sz="1800" b="0" i="0">
                <a:solidFill>
                  <a:srgbClr val="333333"/>
                </a:solidFill>
              </a:defRPr>
            </a:lvl1pPr>
            <a:lvl2pPr marL="460375" indent="-230188">
              <a:defRPr sz="1800">
                <a:solidFill>
                  <a:srgbClr val="5F5F5F"/>
                </a:solidFill>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p:txBody>
      </p:sp>
      <p:sp>
        <p:nvSpPr>
          <p:cNvPr id="7" name="Text Placeholder 4"/>
          <p:cNvSpPr>
            <a:spLocks noGrp="1"/>
          </p:cNvSpPr>
          <p:nvPr>
            <p:ph type="body" sz="quarter" idx="10"/>
          </p:nvPr>
        </p:nvSpPr>
        <p:spPr>
          <a:xfrm>
            <a:off x="6116991" y="1306403"/>
            <a:ext cx="2803989" cy="63976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Content Placeholder 5"/>
          <p:cNvSpPr>
            <a:spLocks noGrp="1"/>
          </p:cNvSpPr>
          <p:nvPr>
            <p:ph sz="quarter" idx="11"/>
          </p:nvPr>
        </p:nvSpPr>
        <p:spPr>
          <a:xfrm>
            <a:off x="6116991" y="2075875"/>
            <a:ext cx="2803989" cy="4312243"/>
          </a:xfrm>
        </p:spPr>
        <p:txBody>
          <a:bodyPr/>
          <a:lstStyle>
            <a:lvl1pPr>
              <a:defRPr sz="1800" b="0" i="0">
                <a:solidFill>
                  <a:srgbClr val="333333"/>
                </a:solidFill>
              </a:defRPr>
            </a:lvl1pPr>
            <a:lvl2pPr marL="460375" indent="-230188">
              <a:defRPr sz="1800">
                <a:solidFill>
                  <a:srgbClr val="5F5F5F"/>
                </a:solidFill>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p:txBody>
      </p:sp>
      <p:sp>
        <p:nvSpPr>
          <p:cNvPr id="9" name="Rectangle 8"/>
          <p:cNvSpPr/>
          <p:nvPr userDrawn="1"/>
        </p:nvSpPr>
        <p:spPr bwMode="auto">
          <a:xfrm>
            <a:off x="0" y="0"/>
            <a:ext cx="9144000" cy="6858000"/>
          </a:xfrm>
          <a:prstGeom prst="rect">
            <a:avLst/>
          </a:prstGeom>
          <a:gradFill>
            <a:gsLst>
              <a:gs pos="0">
                <a:srgbClr val="C5DCF1"/>
              </a:gs>
              <a:gs pos="75000">
                <a:schemeClr val="bg1">
                  <a:lumMod val="95000"/>
                </a:schemeClr>
              </a:gs>
              <a:gs pos="100000">
                <a:schemeClr val="bg1"/>
              </a:gs>
            </a:gsLst>
            <a:lin ang="270000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10" name="Rectangle 6"/>
          <p:cNvSpPr>
            <a:spLocks noChangeArrowheads="1"/>
          </p:cNvSpPr>
          <p:nvPr userDrawn="1"/>
        </p:nvSpPr>
        <p:spPr bwMode="auto">
          <a:xfrm>
            <a:off x="138113" y="6451600"/>
            <a:ext cx="1771650" cy="284163"/>
          </a:xfrm>
          <a:prstGeom prst="rect">
            <a:avLst/>
          </a:prstGeom>
          <a:noFill/>
          <a:ln w="9525">
            <a:noFill/>
            <a:miter lim="800000"/>
            <a:headEnd/>
            <a:tailEnd/>
          </a:ln>
          <a:effectLst/>
        </p:spPr>
        <p:txBody>
          <a:bodyPr/>
          <a:lstStyle/>
          <a:p>
            <a:pPr>
              <a:spcBef>
                <a:spcPct val="20000"/>
              </a:spcBef>
              <a:buClr>
                <a:srgbClr val="006699"/>
              </a:buClr>
              <a:buSzPct val="105000"/>
              <a:defRPr/>
            </a:pPr>
            <a:fld id="{245B09C1-E28B-457B-97F4-18C88667751D}" type="slidenum">
              <a:rPr lang="en-US" sz="800" b="0">
                <a:solidFill>
                  <a:srgbClr val="969696"/>
                </a:solidFill>
                <a:latin typeface="+mn-lt"/>
              </a:rPr>
              <a:pPr>
                <a:spcBef>
                  <a:spcPct val="20000"/>
                </a:spcBef>
                <a:buClr>
                  <a:srgbClr val="006699"/>
                </a:buClr>
                <a:buSzPct val="105000"/>
                <a:defRPr/>
              </a:pPr>
              <a:t>‹#›</a:t>
            </a:fld>
            <a:r>
              <a:rPr lang="en-US" sz="800" b="0" dirty="0">
                <a:solidFill>
                  <a:srgbClr val="969696"/>
                </a:solidFill>
                <a:latin typeface="+mn-lt"/>
              </a:rPr>
              <a:t/>
            </a:r>
            <a:br>
              <a:rPr lang="en-US" sz="800" b="0" dirty="0">
                <a:solidFill>
                  <a:srgbClr val="969696"/>
                </a:solidFill>
                <a:latin typeface="+mn-lt"/>
              </a:rPr>
            </a:br>
            <a:r>
              <a:rPr lang="en-US" sz="800" b="0" dirty="0">
                <a:solidFill>
                  <a:srgbClr val="969696"/>
                </a:solidFill>
                <a:latin typeface="+mn-lt"/>
              </a:rPr>
              <a:t>Actuate Corporation © </a:t>
            </a:r>
            <a:r>
              <a:rPr lang="en-US" sz="800" b="0" dirty="0" smtClean="0">
                <a:solidFill>
                  <a:srgbClr val="969696"/>
                </a:solidFill>
                <a:latin typeface="+mn-lt"/>
              </a:rPr>
              <a:t>2012</a:t>
            </a:r>
            <a:endParaRPr lang="en-US" sz="800" b="0" dirty="0">
              <a:solidFill>
                <a:srgbClr val="969696"/>
              </a:solidFill>
              <a:latin typeface="+mn-lt"/>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Graphic Slide">
    <p:spTree>
      <p:nvGrpSpPr>
        <p:cNvPr id="1" name=""/>
        <p:cNvGrpSpPr/>
        <p:nvPr/>
      </p:nvGrpSpPr>
      <p:grpSpPr>
        <a:xfrm>
          <a:off x="0" y="0"/>
          <a:ext cx="0" cy="0"/>
          <a:chOff x="0" y="0"/>
          <a:chExt cx="0" cy="0"/>
        </a:xfrm>
      </p:grpSpPr>
      <p:sp>
        <p:nvSpPr>
          <p:cNvPr id="3" name="Rectangle 2"/>
          <p:cNvSpPr>
            <a:spLocks noChangeArrowheads="1"/>
          </p:cNvSpPr>
          <p:nvPr/>
        </p:nvSpPr>
        <p:spPr bwMode="auto">
          <a:xfrm>
            <a:off x="138113" y="6451600"/>
            <a:ext cx="1771650" cy="284163"/>
          </a:xfrm>
          <a:prstGeom prst="rect">
            <a:avLst/>
          </a:prstGeom>
          <a:noFill/>
          <a:ln w="9525">
            <a:noFill/>
            <a:miter lim="800000"/>
            <a:headEnd/>
            <a:tailEnd/>
          </a:ln>
          <a:effectLst/>
        </p:spPr>
        <p:txBody>
          <a:bodyPr/>
          <a:lstStyle/>
          <a:p>
            <a:pPr>
              <a:spcBef>
                <a:spcPct val="20000"/>
              </a:spcBef>
              <a:buClr>
                <a:srgbClr val="006699"/>
              </a:buClr>
              <a:buSzPct val="105000"/>
              <a:defRPr/>
            </a:pPr>
            <a:fld id="{D069748C-9B04-4CD0-B238-5151747D18F2}" type="slidenum">
              <a:rPr lang="en-US" sz="800" b="0">
                <a:solidFill>
                  <a:srgbClr val="969696"/>
                </a:solidFill>
                <a:latin typeface="Arial" charset="0"/>
                <a:cs typeface="+mn-cs"/>
              </a:rPr>
              <a:pPr>
                <a:spcBef>
                  <a:spcPct val="20000"/>
                </a:spcBef>
                <a:buClr>
                  <a:srgbClr val="006699"/>
                </a:buClr>
                <a:buSzPct val="105000"/>
                <a:defRPr/>
              </a:pPr>
              <a:t>‹#›</a:t>
            </a:fld>
            <a:r>
              <a:rPr lang="en-US" sz="800" b="0" dirty="0">
                <a:solidFill>
                  <a:srgbClr val="969696"/>
                </a:solidFill>
                <a:latin typeface="Arial" charset="0"/>
                <a:cs typeface="+mn-cs"/>
              </a:rPr>
              <a:t/>
            </a:r>
            <a:br>
              <a:rPr lang="en-US" sz="800" b="0" dirty="0">
                <a:solidFill>
                  <a:srgbClr val="969696"/>
                </a:solidFill>
                <a:latin typeface="Arial" charset="0"/>
                <a:cs typeface="+mn-cs"/>
              </a:rPr>
            </a:br>
            <a:r>
              <a:rPr lang="en-US" sz="800" b="0" dirty="0">
                <a:solidFill>
                  <a:srgbClr val="969696"/>
                </a:solidFill>
                <a:latin typeface="Arial" charset="0"/>
                <a:cs typeface="+mn-cs"/>
              </a:rPr>
              <a:t>Actuate Corporation © 2012</a:t>
            </a:r>
          </a:p>
        </p:txBody>
      </p:sp>
      <p:sp>
        <p:nvSpPr>
          <p:cNvPr id="4" name="Rectangle 4"/>
          <p:cNvSpPr>
            <a:spLocks noChangeArrowheads="1"/>
          </p:cNvSpPr>
          <p:nvPr/>
        </p:nvSpPr>
        <p:spPr bwMode="auto">
          <a:xfrm>
            <a:off x="0" y="1114425"/>
            <a:ext cx="9144000" cy="111125"/>
          </a:xfrm>
          <a:prstGeom prst="rect">
            <a:avLst/>
          </a:prstGeom>
          <a:gradFill rotWithShape="1">
            <a:gsLst>
              <a:gs pos="0">
                <a:srgbClr val="82A0B6"/>
              </a:gs>
              <a:gs pos="100000">
                <a:srgbClr val="D5DFE7"/>
              </a:gs>
            </a:gsLst>
            <a:lin ang="0" scaled="1"/>
          </a:gradFill>
          <a:ln w="9525">
            <a:noFill/>
            <a:miter lim="800000"/>
            <a:headEnd/>
            <a:tailEnd/>
          </a:ln>
          <a:effectLst/>
        </p:spPr>
        <p:txBody>
          <a:bodyPr wrap="none" anchor="ctr"/>
          <a:lstStyle/>
          <a:p>
            <a:pPr>
              <a:defRPr/>
            </a:pPr>
            <a:endParaRPr lang="en-US" b="0" dirty="0">
              <a:latin typeface="Arial" charset="0"/>
              <a:cs typeface="+mn-cs"/>
            </a:endParaRPr>
          </a:p>
        </p:txBody>
      </p:sp>
      <p:pic>
        <p:nvPicPr>
          <p:cNvPr id="5" name="Picture 9"/>
          <p:cNvPicPr>
            <a:picLocks noChangeAspect="1" noChangeArrowheads="1"/>
          </p:cNvPicPr>
          <p:nvPr userDrawn="1"/>
        </p:nvPicPr>
        <p:blipFill>
          <a:blip r:embed="rId2" cstate="print">
            <a:extLst>
              <a:ext uri="{28A0092B-C50C-407E-A947-70E740481C1C}">
                <a14:useLocalDpi xmlns="" xmlns:a14="http://schemas.microsoft.com/office/drawing/2010/main"/>
              </a:ext>
            </a:extLst>
          </a:blip>
          <a:srcRect l="163"/>
          <a:stretch>
            <a:fillRect/>
          </a:stretch>
        </p:blipFill>
        <p:spPr bwMode="auto">
          <a:xfrm>
            <a:off x="0" y="0"/>
            <a:ext cx="9144000" cy="1114425"/>
          </a:xfrm>
          <a:prstGeom prst="rect">
            <a:avLst/>
          </a:prstGeom>
          <a:noFill/>
          <a:ln w="9525">
            <a:noFill/>
            <a:miter lim="800000"/>
            <a:headEnd/>
            <a:tailEnd/>
          </a:ln>
        </p:spPr>
      </p:pic>
      <p:sp>
        <p:nvSpPr>
          <p:cNvPr id="15" name="Title 14"/>
          <p:cNvSpPr>
            <a:spLocks noGrp="1"/>
          </p:cNvSpPr>
          <p:nvPr>
            <p:ph type="title"/>
          </p:nvPr>
        </p:nvSpPr>
        <p:spPr/>
        <p:txBody>
          <a:bodyPr/>
          <a:lstStyle>
            <a:lvl1pPr>
              <a:defRPr sz="2800">
                <a:latin typeface="Calibri" pitchFamily="34" charset="0"/>
                <a:cs typeface="Calibri" pitchFamily="34" charset="0"/>
              </a:defRPr>
            </a:lvl1pPr>
          </a:lstStyle>
          <a:p>
            <a:r>
              <a:rPr lang="en-US" dirty="0" smtClean="0"/>
              <a:t>Click to edit Master title style</a:t>
            </a:r>
            <a:endParaRPr lang="en-US" dirty="0"/>
          </a:p>
        </p:txBody>
      </p:sp>
      <p:pic>
        <p:nvPicPr>
          <p:cNvPr id="7" name="Picture 2" descr="\\PULSAR\Companies\Actuate\Logos\The BIRT Company\Actuate_Logo_Tagline_300dpi_reverse.png"/>
          <p:cNvPicPr>
            <a:picLocks noChangeAspect="1" noChangeArrowheads="1"/>
          </p:cNvPicPr>
          <p:nvPr userDrawn="1"/>
        </p:nvPicPr>
        <p:blipFill>
          <a:blip r:embed="rId3" cstate="print">
            <a:extLst>
              <a:ext uri="{28A0092B-C50C-407E-A947-70E740481C1C}">
                <a14:useLocalDpi xmlns="" xmlns:a14="http://schemas.microsoft.com/office/drawing/2010/main"/>
              </a:ext>
            </a:extLst>
          </a:blip>
          <a:srcRect/>
          <a:stretch>
            <a:fillRect/>
          </a:stretch>
        </p:blipFill>
        <p:spPr bwMode="auto">
          <a:xfrm>
            <a:off x="7426558" y="347442"/>
            <a:ext cx="1581149" cy="403094"/>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FFFFFF"/>
            </a:gs>
            <a:gs pos="100000">
              <a:srgbClr val="E7EDF9"/>
            </a:gs>
          </a:gsLst>
          <a:lin ang="2700000" scaled="1"/>
        </a:gradFill>
        <a:effectLst/>
      </p:bgPr>
    </p:bg>
    <p:spTree>
      <p:nvGrpSpPr>
        <p:cNvPr id="1" name=""/>
        <p:cNvGrpSpPr/>
        <p:nvPr/>
      </p:nvGrpSpPr>
      <p:grpSpPr>
        <a:xfrm>
          <a:off x="0" y="0"/>
          <a:ext cx="0" cy="0"/>
          <a:chOff x="0" y="0"/>
          <a:chExt cx="0" cy="0"/>
        </a:xfrm>
      </p:grpSpPr>
      <p:sp>
        <p:nvSpPr>
          <p:cNvPr id="10" name="Rectangle 9"/>
          <p:cNvSpPr/>
          <p:nvPr userDrawn="1"/>
        </p:nvSpPr>
        <p:spPr bwMode="auto">
          <a:xfrm>
            <a:off x="0" y="0"/>
            <a:ext cx="9144000" cy="1066801"/>
          </a:xfrm>
          <a:prstGeom prst="rect">
            <a:avLst/>
          </a:prstGeom>
          <a:gradFill>
            <a:gsLst>
              <a:gs pos="0">
                <a:srgbClr val="C5D3F1"/>
              </a:gs>
              <a:gs pos="75000">
                <a:srgbClr val="F2F2F2"/>
              </a:gs>
              <a:gs pos="100000">
                <a:srgbClr val="FFFFFF"/>
              </a:gs>
            </a:gsLst>
            <a:lin ang="270000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1027" name="Rectangle 4"/>
          <p:cNvSpPr>
            <a:spLocks noGrp="1" noChangeArrowheads="1"/>
          </p:cNvSpPr>
          <p:nvPr>
            <p:ph type="title"/>
          </p:nvPr>
        </p:nvSpPr>
        <p:spPr bwMode="auto">
          <a:xfrm>
            <a:off x="309563" y="36513"/>
            <a:ext cx="7050087" cy="1009650"/>
          </a:xfrm>
          <a:prstGeom prst="rect">
            <a:avLst/>
          </a:prstGeom>
          <a:noFill/>
          <a:ln w="9525">
            <a:noFill/>
            <a:miter lim="800000"/>
            <a:headEnd/>
            <a:tailEnd/>
          </a:ln>
        </p:spPr>
        <p:txBody>
          <a:bodyPr vert="horz" wrap="square" lIns="0" tIns="45720" rIns="0" bIns="45720" numCol="1" anchor="ctr" anchorCtr="0" compatLnSpc="1">
            <a:prstTxWarp prst="textNoShape">
              <a:avLst/>
            </a:prstTxWarp>
          </a:bodyPr>
          <a:lstStyle/>
          <a:p>
            <a:pPr lvl="0"/>
            <a:r>
              <a:rPr lang="en-US" dirty="0" smtClean="0"/>
              <a:t>Click to edit Master title style</a:t>
            </a:r>
          </a:p>
        </p:txBody>
      </p:sp>
      <p:sp>
        <p:nvSpPr>
          <p:cNvPr id="1028" name="Rectangle 5"/>
          <p:cNvSpPr>
            <a:spLocks noGrp="1" noChangeArrowheads="1"/>
          </p:cNvSpPr>
          <p:nvPr>
            <p:ph type="body" idx="1"/>
          </p:nvPr>
        </p:nvSpPr>
        <p:spPr bwMode="auto">
          <a:xfrm>
            <a:off x="309563" y="1414463"/>
            <a:ext cx="8450262" cy="5060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91206" name="Rectangle 6"/>
          <p:cNvSpPr>
            <a:spLocks noChangeArrowheads="1"/>
          </p:cNvSpPr>
          <p:nvPr/>
        </p:nvSpPr>
        <p:spPr bwMode="auto">
          <a:xfrm>
            <a:off x="138113" y="6451600"/>
            <a:ext cx="1771650" cy="284163"/>
          </a:xfrm>
          <a:prstGeom prst="rect">
            <a:avLst/>
          </a:prstGeom>
          <a:noFill/>
          <a:ln w="9525">
            <a:noFill/>
            <a:miter lim="800000"/>
            <a:headEnd/>
            <a:tailEnd/>
          </a:ln>
          <a:effectLst/>
        </p:spPr>
        <p:txBody>
          <a:bodyPr/>
          <a:lstStyle/>
          <a:p>
            <a:pPr>
              <a:spcBef>
                <a:spcPct val="20000"/>
              </a:spcBef>
              <a:buClr>
                <a:srgbClr val="006699"/>
              </a:buClr>
              <a:buSzPct val="105000"/>
              <a:defRPr/>
            </a:pPr>
            <a:fld id="{245B09C1-E28B-457B-97F4-18C88667751D}" type="slidenum">
              <a:rPr lang="en-US" sz="800" b="0">
                <a:solidFill>
                  <a:srgbClr val="969696"/>
                </a:solidFill>
                <a:latin typeface="+mn-lt"/>
              </a:rPr>
              <a:pPr>
                <a:spcBef>
                  <a:spcPct val="20000"/>
                </a:spcBef>
                <a:buClr>
                  <a:srgbClr val="006699"/>
                </a:buClr>
                <a:buSzPct val="105000"/>
                <a:defRPr/>
              </a:pPr>
              <a:t>‹#›</a:t>
            </a:fld>
            <a:r>
              <a:rPr lang="en-US" sz="800" b="0" dirty="0">
                <a:solidFill>
                  <a:srgbClr val="969696"/>
                </a:solidFill>
                <a:latin typeface="+mn-lt"/>
              </a:rPr>
              <a:t/>
            </a:r>
            <a:br>
              <a:rPr lang="en-US" sz="800" b="0" dirty="0">
                <a:solidFill>
                  <a:srgbClr val="969696"/>
                </a:solidFill>
                <a:latin typeface="+mn-lt"/>
              </a:rPr>
            </a:br>
            <a:r>
              <a:rPr lang="en-US" sz="800" b="0" dirty="0">
                <a:solidFill>
                  <a:srgbClr val="969696"/>
                </a:solidFill>
                <a:latin typeface="+mn-lt"/>
              </a:rPr>
              <a:t>Actuate Corporation © </a:t>
            </a:r>
            <a:r>
              <a:rPr lang="en-US" sz="800" b="0" dirty="0" smtClean="0">
                <a:solidFill>
                  <a:srgbClr val="969696"/>
                </a:solidFill>
                <a:latin typeface="+mn-lt"/>
              </a:rPr>
              <a:t>2012</a:t>
            </a:r>
            <a:endParaRPr lang="en-US" sz="800" b="0" dirty="0">
              <a:solidFill>
                <a:srgbClr val="969696"/>
              </a:solidFill>
              <a:latin typeface="+mn-lt"/>
            </a:endParaRPr>
          </a:p>
        </p:txBody>
      </p:sp>
      <p:pic>
        <p:nvPicPr>
          <p:cNvPr id="11" name="Picture 2" descr="C:\Users\Bruce\Desktop\logo3.png"/>
          <p:cNvPicPr>
            <a:picLocks noChangeAspect="1" noChangeArrowheads="1"/>
          </p:cNvPicPr>
          <p:nvPr userDrawn="1"/>
        </p:nvPicPr>
        <p:blipFill>
          <a:blip r:embed="rId13" cstate="print"/>
          <a:srcRect/>
          <a:stretch>
            <a:fillRect/>
          </a:stretch>
        </p:blipFill>
        <p:spPr bwMode="auto">
          <a:xfrm>
            <a:off x="7447175" y="255863"/>
            <a:ext cx="1546892" cy="358535"/>
          </a:xfrm>
          <a:prstGeom prst="rect">
            <a:avLst/>
          </a:prstGeom>
          <a:noFill/>
        </p:spPr>
      </p:pic>
      <p:sp>
        <p:nvSpPr>
          <p:cNvPr id="8" name="Rectangle 7"/>
          <p:cNvSpPr>
            <a:spLocks noChangeArrowheads="1"/>
          </p:cNvSpPr>
          <p:nvPr userDrawn="1"/>
        </p:nvSpPr>
        <p:spPr bwMode="auto">
          <a:xfrm>
            <a:off x="0" y="1042705"/>
            <a:ext cx="9144000" cy="79375"/>
          </a:xfrm>
          <a:prstGeom prst="rect">
            <a:avLst/>
          </a:prstGeom>
          <a:gradFill rotWithShape="1">
            <a:gsLst>
              <a:gs pos="0">
                <a:srgbClr val="91B0E3"/>
              </a:gs>
              <a:gs pos="50000">
                <a:schemeClr val="bg1">
                  <a:lumMod val="95000"/>
                </a:schemeClr>
              </a:gs>
              <a:gs pos="100000">
                <a:srgbClr val="A1BFE3"/>
              </a:gs>
            </a:gsLst>
            <a:lin ang="0" scaled="1"/>
          </a:gradFill>
          <a:ln w="9525">
            <a:noFill/>
            <a:miter lim="800000"/>
            <a:headEnd/>
            <a:tailEnd/>
          </a:ln>
          <a:effectLst/>
        </p:spPr>
        <p:txBody>
          <a:bodyPr wrap="none" anchor="ctr"/>
          <a:lstStyle/>
          <a:p>
            <a:pPr>
              <a:defRPr/>
            </a:pPr>
            <a:endParaRPr lang="en-US" b="0"/>
          </a:p>
        </p:txBody>
      </p:sp>
      <p:pic>
        <p:nvPicPr>
          <p:cNvPr id="3075" name="Picture 3" descr="D:\CUSTOMER DAYS\2012\Big Data_Scorecard session\Big-Data-Analytics_675x300_Stacked.png"/>
          <p:cNvPicPr>
            <a:picLocks noChangeAspect="1" noChangeArrowheads="1"/>
          </p:cNvPicPr>
          <p:nvPr userDrawn="1"/>
        </p:nvPicPr>
        <p:blipFill>
          <a:blip r:embed="rId14" cstate="print"/>
          <a:srcRect/>
          <a:stretch>
            <a:fillRect/>
          </a:stretch>
        </p:blipFill>
        <p:spPr bwMode="auto">
          <a:xfrm>
            <a:off x="7532914" y="6146800"/>
            <a:ext cx="1600200" cy="711200"/>
          </a:xfrm>
          <a:prstGeom prst="rect">
            <a:avLst/>
          </a:prstGeom>
          <a:noFill/>
        </p:spPr>
      </p:pic>
    </p:spTree>
  </p:cSld>
  <p:clrMap bg1="lt1" tx1="dk1" bg2="lt2" tx2="dk2" accent1="accent1" accent2="accent2" accent3="accent3" accent4="accent4" accent5="accent5" accent6="accent6" hlink="hlink" folHlink="folHlink"/>
  <p:sldLayoutIdLst>
    <p:sldLayoutId id="2147484000" r:id="rId1"/>
    <p:sldLayoutId id="2147484015" r:id="rId2"/>
    <p:sldLayoutId id="2147484011" r:id="rId3"/>
    <p:sldLayoutId id="2147484001" r:id="rId4"/>
    <p:sldLayoutId id="2147484004" r:id="rId5"/>
    <p:sldLayoutId id="2147484006" r:id="rId6"/>
    <p:sldLayoutId id="2147484007" r:id="rId7"/>
    <p:sldLayoutId id="2147484012" r:id="rId8"/>
    <p:sldLayoutId id="2147484018" r:id="rId9"/>
    <p:sldLayoutId id="2147484019" r:id="rId10"/>
    <p:sldLayoutId id="2147484020" r:id="rId11"/>
  </p:sldLayoutIdLst>
  <p:transition>
    <p:fade/>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bg1"/>
          </a:solidFill>
          <a:latin typeface="Arial" charset="0"/>
        </a:defRPr>
      </a:lvl2pPr>
      <a:lvl3pPr algn="l" rtl="0" eaLnBrk="1" fontAlgn="base" hangingPunct="1">
        <a:spcBef>
          <a:spcPct val="0"/>
        </a:spcBef>
        <a:spcAft>
          <a:spcPct val="0"/>
        </a:spcAft>
        <a:defRPr sz="2600" b="1">
          <a:solidFill>
            <a:schemeClr val="bg1"/>
          </a:solidFill>
          <a:latin typeface="Arial" charset="0"/>
        </a:defRPr>
      </a:lvl3pPr>
      <a:lvl4pPr algn="l" rtl="0" eaLnBrk="1" fontAlgn="base" hangingPunct="1">
        <a:spcBef>
          <a:spcPct val="0"/>
        </a:spcBef>
        <a:spcAft>
          <a:spcPct val="0"/>
        </a:spcAft>
        <a:defRPr sz="2600" b="1">
          <a:solidFill>
            <a:schemeClr val="bg1"/>
          </a:solidFill>
          <a:latin typeface="Arial" charset="0"/>
        </a:defRPr>
      </a:lvl4pPr>
      <a:lvl5pPr algn="l" rtl="0" eaLnBrk="1" fontAlgn="base" hangingPunct="1">
        <a:spcBef>
          <a:spcPct val="0"/>
        </a:spcBef>
        <a:spcAft>
          <a:spcPct val="0"/>
        </a:spcAft>
        <a:defRPr sz="2600" b="1">
          <a:solidFill>
            <a:schemeClr val="bg1"/>
          </a:solidFill>
          <a:latin typeface="Arial" charset="0"/>
        </a:defRPr>
      </a:lvl5pPr>
      <a:lvl6pPr marL="457200" algn="l" rtl="0" eaLnBrk="1" fontAlgn="base" hangingPunct="1">
        <a:spcBef>
          <a:spcPct val="0"/>
        </a:spcBef>
        <a:spcAft>
          <a:spcPct val="0"/>
        </a:spcAft>
        <a:defRPr sz="2600" b="1">
          <a:solidFill>
            <a:schemeClr val="bg1"/>
          </a:solidFill>
          <a:latin typeface="Arial" charset="0"/>
        </a:defRPr>
      </a:lvl6pPr>
      <a:lvl7pPr marL="914400" algn="l" rtl="0" eaLnBrk="1" fontAlgn="base" hangingPunct="1">
        <a:spcBef>
          <a:spcPct val="0"/>
        </a:spcBef>
        <a:spcAft>
          <a:spcPct val="0"/>
        </a:spcAft>
        <a:defRPr sz="2600" b="1">
          <a:solidFill>
            <a:schemeClr val="bg1"/>
          </a:solidFill>
          <a:latin typeface="Arial" charset="0"/>
        </a:defRPr>
      </a:lvl7pPr>
      <a:lvl8pPr marL="1371600" algn="l" rtl="0" eaLnBrk="1" fontAlgn="base" hangingPunct="1">
        <a:spcBef>
          <a:spcPct val="0"/>
        </a:spcBef>
        <a:spcAft>
          <a:spcPct val="0"/>
        </a:spcAft>
        <a:defRPr sz="2600" b="1">
          <a:solidFill>
            <a:schemeClr val="bg1"/>
          </a:solidFill>
          <a:latin typeface="Arial" charset="0"/>
        </a:defRPr>
      </a:lvl8pPr>
      <a:lvl9pPr marL="1828800" algn="l" rtl="0" eaLnBrk="1" fontAlgn="base" hangingPunct="1">
        <a:spcBef>
          <a:spcPct val="0"/>
        </a:spcBef>
        <a:spcAft>
          <a:spcPct val="0"/>
        </a:spcAft>
        <a:defRPr sz="2600" b="1">
          <a:solidFill>
            <a:schemeClr val="bg1"/>
          </a:solidFill>
          <a:latin typeface="Arial" charset="0"/>
        </a:defRPr>
      </a:lvl9pPr>
    </p:titleStyle>
    <p:bodyStyle>
      <a:lvl1pPr marL="225425" indent="-225425" algn="l" rtl="0" eaLnBrk="1" fontAlgn="base" hangingPunct="1">
        <a:lnSpc>
          <a:spcPct val="90000"/>
        </a:lnSpc>
        <a:spcBef>
          <a:spcPts val="600"/>
        </a:spcBef>
        <a:spcAft>
          <a:spcPct val="0"/>
        </a:spcAft>
        <a:buClr>
          <a:srgbClr val="0070C0"/>
        </a:buClr>
        <a:buSzPct val="105000"/>
        <a:buChar char="•"/>
        <a:defRPr sz="2200" b="0" i="0">
          <a:solidFill>
            <a:schemeClr val="tx1"/>
          </a:solidFill>
          <a:latin typeface="+mn-lt"/>
          <a:ea typeface="+mn-ea"/>
          <a:cs typeface="+mn-cs"/>
        </a:defRPr>
      </a:lvl1pPr>
      <a:lvl2pPr marL="457200" indent="-223838" algn="l" rtl="0" eaLnBrk="1" fontAlgn="base" hangingPunct="1">
        <a:lnSpc>
          <a:spcPct val="90000"/>
        </a:lnSpc>
        <a:spcBef>
          <a:spcPts val="600"/>
        </a:spcBef>
        <a:spcAft>
          <a:spcPct val="0"/>
        </a:spcAft>
        <a:buClr>
          <a:srgbClr val="0070C0"/>
        </a:buClr>
        <a:buSzPct val="105000"/>
        <a:buChar char="•"/>
        <a:defRPr sz="2200">
          <a:solidFill>
            <a:srgbClr val="333333"/>
          </a:solidFill>
          <a:latin typeface="+mn-lt"/>
        </a:defRPr>
      </a:lvl2pPr>
      <a:lvl3pPr marL="690563" indent="-233363" algn="l" rtl="0" eaLnBrk="1" fontAlgn="base" hangingPunct="1">
        <a:lnSpc>
          <a:spcPct val="90000"/>
        </a:lnSpc>
        <a:spcBef>
          <a:spcPts val="600"/>
        </a:spcBef>
        <a:spcAft>
          <a:spcPct val="0"/>
        </a:spcAft>
        <a:buClr>
          <a:srgbClr val="0070C0"/>
        </a:buClr>
        <a:buSzPct val="105000"/>
        <a:buChar char="•"/>
        <a:defRPr sz="2000" i="1">
          <a:solidFill>
            <a:srgbClr val="5F5F5F"/>
          </a:solidFill>
          <a:latin typeface="+mn-lt"/>
        </a:defRPr>
      </a:lvl3pPr>
      <a:lvl4pPr marL="914400" indent="-223838" algn="l" rtl="0" eaLnBrk="1" fontAlgn="base" hangingPunct="1">
        <a:lnSpc>
          <a:spcPct val="90000"/>
        </a:lnSpc>
        <a:spcBef>
          <a:spcPts val="600"/>
        </a:spcBef>
        <a:spcAft>
          <a:spcPct val="0"/>
        </a:spcAft>
        <a:buClr>
          <a:srgbClr val="0070C0"/>
        </a:buClr>
        <a:buSzPct val="105000"/>
        <a:buChar char="•"/>
        <a:defRPr sz="2000">
          <a:solidFill>
            <a:srgbClr val="333333"/>
          </a:solidFill>
          <a:latin typeface="+mn-lt"/>
        </a:defRPr>
      </a:lvl4pPr>
      <a:lvl5pPr marL="1147763" indent="-233363" algn="l" rtl="0" eaLnBrk="1" fontAlgn="base" hangingPunct="1">
        <a:lnSpc>
          <a:spcPct val="90000"/>
        </a:lnSpc>
        <a:spcBef>
          <a:spcPts val="600"/>
        </a:spcBef>
        <a:spcAft>
          <a:spcPct val="0"/>
        </a:spcAft>
        <a:buClr>
          <a:srgbClr val="0070C0"/>
        </a:buClr>
        <a:buSzPct val="105000"/>
        <a:buChar char="•"/>
        <a:defRPr sz="2000">
          <a:solidFill>
            <a:srgbClr val="333333"/>
          </a:solidFill>
          <a:latin typeface="+mn-lt"/>
        </a:defRPr>
      </a:lvl5pPr>
      <a:lvl6pPr marL="2286000" indent="-231775" algn="l" rtl="0" eaLnBrk="1" fontAlgn="base" hangingPunct="1">
        <a:spcBef>
          <a:spcPct val="20000"/>
        </a:spcBef>
        <a:spcAft>
          <a:spcPct val="0"/>
        </a:spcAft>
        <a:buClr>
          <a:schemeClr val="tx2"/>
        </a:buClr>
        <a:buSzPct val="105000"/>
        <a:buChar char="•"/>
        <a:defRPr>
          <a:solidFill>
            <a:srgbClr val="333333"/>
          </a:solidFill>
          <a:latin typeface="+mn-lt"/>
        </a:defRPr>
      </a:lvl6pPr>
      <a:lvl7pPr marL="2743200" indent="-231775" algn="l" rtl="0" eaLnBrk="1" fontAlgn="base" hangingPunct="1">
        <a:spcBef>
          <a:spcPct val="20000"/>
        </a:spcBef>
        <a:spcAft>
          <a:spcPct val="0"/>
        </a:spcAft>
        <a:buClr>
          <a:schemeClr val="tx2"/>
        </a:buClr>
        <a:buSzPct val="105000"/>
        <a:buChar char="•"/>
        <a:defRPr>
          <a:solidFill>
            <a:srgbClr val="333333"/>
          </a:solidFill>
          <a:latin typeface="+mn-lt"/>
        </a:defRPr>
      </a:lvl7pPr>
      <a:lvl8pPr marL="3200400" indent="-231775" algn="l" rtl="0" eaLnBrk="1" fontAlgn="base" hangingPunct="1">
        <a:spcBef>
          <a:spcPct val="20000"/>
        </a:spcBef>
        <a:spcAft>
          <a:spcPct val="0"/>
        </a:spcAft>
        <a:buClr>
          <a:schemeClr val="tx2"/>
        </a:buClr>
        <a:buSzPct val="105000"/>
        <a:buChar char="•"/>
        <a:defRPr>
          <a:solidFill>
            <a:srgbClr val="333333"/>
          </a:solidFill>
          <a:latin typeface="+mn-lt"/>
        </a:defRPr>
      </a:lvl8pPr>
      <a:lvl9pPr marL="3657600" indent="-231775" algn="l" rtl="0" eaLnBrk="1" fontAlgn="base" hangingPunct="1">
        <a:spcBef>
          <a:spcPct val="20000"/>
        </a:spcBef>
        <a:spcAft>
          <a:spcPct val="0"/>
        </a:spcAft>
        <a:buClr>
          <a:schemeClr val="tx2"/>
        </a:buClr>
        <a:buSzPct val="105000"/>
        <a:buChar char="•"/>
        <a:defRPr>
          <a:solidFill>
            <a:srgbClr val="333333"/>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diagramColors" Target="../diagrams/colors2.xm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diagramQuickStyle" Target="../diagrams/quickStyle2.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diagramLayout" Target="../diagrams/layout2.xml"/><Relationship Id="rId5" Type="http://schemas.openxmlformats.org/officeDocument/2006/relationships/diagramQuickStyle" Target="../diagrams/quickStyle1.xml"/><Relationship Id="rId15" Type="http://schemas.openxmlformats.org/officeDocument/2006/relationships/image" Target="../media/image23.png"/><Relationship Id="rId10" Type="http://schemas.openxmlformats.org/officeDocument/2006/relationships/diagramData" Target="../diagrams/data2.xml"/><Relationship Id="rId4" Type="http://schemas.openxmlformats.org/officeDocument/2006/relationships/diagramLayout" Target="../diagrams/layout1.xml"/><Relationship Id="rId9" Type="http://schemas.openxmlformats.org/officeDocument/2006/relationships/image" Target="../media/image22.png"/><Relationship Id="rId14" Type="http://schemas.microsoft.com/office/2007/relationships/diagramDrawing" Target="../diagrams/drawing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hyperlink" Target="http://youtu.be/ZQaROlWFXh4" TargetMode="External"/><Relationship Id="rId2" Type="http://schemas.openxmlformats.org/officeDocument/2006/relationships/hyperlink" Target="http://www.pervasivebigdata.com/" TargetMode="External"/><Relationship Id="rId1" Type="http://schemas.openxmlformats.org/officeDocument/2006/relationships/slideLayout" Target="../slideLayouts/slideLayout4.xml"/><Relationship Id="rId4" Type="http://schemas.openxmlformats.org/officeDocument/2006/relationships/hyperlink" Target="http://bigdata.pervasive.com/Resources/Performance-Metrics.aspx"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a:xfrm>
            <a:off x="878541" y="3988714"/>
            <a:ext cx="7386917" cy="1747062"/>
          </a:xfrm>
        </p:spPr>
        <p:txBody>
          <a:bodyPr/>
          <a:lstStyle/>
          <a:p>
            <a:r>
              <a:rPr lang="en-US" i="1" dirty="0" smtClean="0">
                <a:solidFill>
                  <a:srgbClr val="333333"/>
                </a:solidFill>
              </a:rPr>
              <a:t/>
            </a:r>
            <a:br>
              <a:rPr lang="en-US" i="1" dirty="0" smtClean="0">
                <a:solidFill>
                  <a:srgbClr val="333333"/>
                </a:solidFill>
              </a:rPr>
            </a:br>
            <a:r>
              <a:rPr lang="en-US" i="1" dirty="0" smtClean="0">
                <a:solidFill>
                  <a:srgbClr val="333333"/>
                </a:solidFill>
              </a:rPr>
              <a:t/>
            </a:r>
            <a:br>
              <a:rPr lang="en-US" i="1" dirty="0" smtClean="0">
                <a:solidFill>
                  <a:srgbClr val="333333"/>
                </a:solidFill>
              </a:rPr>
            </a:br>
            <a:r>
              <a:rPr lang="en-US" i="1" dirty="0" smtClean="0">
                <a:solidFill>
                  <a:srgbClr val="333333"/>
                </a:solidFill>
              </a:rPr>
              <a:t/>
            </a:r>
            <a:br>
              <a:rPr lang="en-US" i="1" dirty="0" smtClean="0">
                <a:solidFill>
                  <a:srgbClr val="333333"/>
                </a:solidFill>
              </a:rPr>
            </a:br>
            <a:r>
              <a:rPr lang="en-US" i="1" dirty="0" smtClean="0">
                <a:solidFill>
                  <a:srgbClr val="333333"/>
                </a:solidFill>
              </a:rPr>
              <a:t/>
            </a:r>
            <a:br>
              <a:rPr lang="en-US" i="1" dirty="0" smtClean="0">
                <a:solidFill>
                  <a:srgbClr val="333333"/>
                </a:solidFill>
              </a:rPr>
            </a:br>
            <a:r>
              <a:rPr lang="en-US" i="1" dirty="0" smtClean="0">
                <a:solidFill>
                  <a:srgbClr val="333333"/>
                </a:solidFill>
              </a:rPr>
              <a:t>Big Data for Dashboards and Scorecards</a:t>
            </a:r>
            <a:endParaRPr lang="en-US" i="1" dirty="0">
              <a:solidFill>
                <a:srgbClr val="333333"/>
              </a:solidFill>
            </a:endParaRPr>
          </a:p>
        </p:txBody>
      </p:sp>
      <p:pic>
        <p:nvPicPr>
          <p:cNvPr id="7" name="Picture 2" descr="C:\Users\Bruce\Desktop\logo3.png"/>
          <p:cNvPicPr>
            <a:picLocks noChangeAspect="1" noChangeArrowheads="1"/>
          </p:cNvPicPr>
          <p:nvPr/>
        </p:nvPicPr>
        <p:blipFill>
          <a:blip r:embed="rId3" cstate="print"/>
          <a:srcRect/>
          <a:stretch>
            <a:fillRect/>
          </a:stretch>
        </p:blipFill>
        <p:spPr bwMode="auto">
          <a:xfrm>
            <a:off x="1369342" y="1229609"/>
            <a:ext cx="6259286" cy="1450761"/>
          </a:xfrm>
          <a:prstGeom prst="rect">
            <a:avLst/>
          </a:prstGeom>
          <a:noFill/>
        </p:spPr>
      </p:pic>
      <p:pic>
        <p:nvPicPr>
          <p:cNvPr id="4098" name="Picture 2" descr="D:\CUSTOMER DAYS\2012\Big Data_Scorecard session\Big-Data-Analytics_675x300_Stacked.png"/>
          <p:cNvPicPr>
            <a:picLocks noChangeAspect="1" noChangeArrowheads="1"/>
          </p:cNvPicPr>
          <p:nvPr/>
        </p:nvPicPr>
        <p:blipFill>
          <a:blip r:embed="rId4" cstate="print"/>
          <a:srcRect/>
          <a:stretch>
            <a:fillRect/>
          </a:stretch>
        </p:blipFill>
        <p:spPr bwMode="auto">
          <a:xfrm>
            <a:off x="2476503" y="3359718"/>
            <a:ext cx="4561611" cy="2027383"/>
          </a:xfrm>
          <a:prstGeom prst="rect">
            <a:avLst/>
          </a:prstGeom>
          <a:noFill/>
        </p:spPr>
      </p:pic>
    </p:spTree>
    <p:extLst>
      <p:ext uri="{BB962C8B-B14F-4D97-AF65-F5344CB8AC3E}">
        <p14:creationId xmlns="" xmlns:p14="http://schemas.microsoft.com/office/powerpoint/2010/main" val="281991373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596312" cy="823913"/>
          </a:xfrm>
        </p:spPr>
        <p:txBody>
          <a:bodyPr/>
          <a:lstStyle/>
          <a:p>
            <a:r>
              <a:rPr lang="en-US" dirty="0" smtClean="0"/>
              <a:t>Connections: The Internet of Things</a:t>
            </a:r>
            <a:endParaRPr lang="en-US" dirty="0"/>
          </a:p>
        </p:txBody>
      </p:sp>
      <p:pic>
        <p:nvPicPr>
          <p:cNvPr id="122882" name="Picture 2"/>
          <p:cNvPicPr>
            <a:picLocks noChangeAspect="1" noChangeArrowheads="1"/>
          </p:cNvPicPr>
          <p:nvPr/>
        </p:nvPicPr>
        <p:blipFill>
          <a:blip r:embed="rId2" cstate="print"/>
          <a:srcRect/>
          <a:stretch>
            <a:fillRect/>
          </a:stretch>
        </p:blipFill>
        <p:spPr bwMode="auto">
          <a:xfrm>
            <a:off x="1510145" y="1224584"/>
            <a:ext cx="6414654" cy="4807466"/>
          </a:xfrm>
          <a:prstGeom prst="rect">
            <a:avLst/>
          </a:prstGeom>
          <a:noFill/>
          <a:ln w="9525">
            <a:noFill/>
            <a:miter lim="800000"/>
            <a:headEnd/>
            <a:tailEnd/>
          </a:ln>
        </p:spPr>
      </p:pic>
    </p:spTree>
    <p:extLst>
      <p:ext uri="{BB962C8B-B14F-4D97-AF65-F5344CB8AC3E}">
        <p14:creationId xmlns="" xmlns:p14="http://schemas.microsoft.com/office/powerpoint/2010/main" val="220847492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7883"/>
            <a:ext cx="8229600" cy="823913"/>
          </a:xfrm>
        </p:spPr>
        <p:txBody>
          <a:bodyPr/>
          <a:lstStyle/>
          <a:p>
            <a:r>
              <a:rPr lang="en-US" sz="2800" dirty="0" smtClean="0"/>
              <a:t>The Sensor </a:t>
            </a:r>
            <a:r>
              <a:rPr lang="en-US" sz="2800" dirty="0"/>
              <a:t>A</a:t>
            </a:r>
            <a:r>
              <a:rPr lang="en-US" sz="2800" dirty="0" smtClean="0"/>
              <a:t>valanche</a:t>
            </a:r>
            <a:endParaRPr lang="en-US" dirty="0"/>
          </a:p>
        </p:txBody>
      </p:sp>
      <p:sp>
        <p:nvSpPr>
          <p:cNvPr id="3" name="Content Placeholder 2"/>
          <p:cNvSpPr>
            <a:spLocks noGrp="1"/>
          </p:cNvSpPr>
          <p:nvPr>
            <p:ph idx="1"/>
          </p:nvPr>
        </p:nvSpPr>
        <p:spPr>
          <a:xfrm>
            <a:off x="316993" y="1315930"/>
            <a:ext cx="8121614" cy="5141018"/>
          </a:xfrm>
        </p:spPr>
        <p:txBody>
          <a:bodyPr/>
          <a:lstStyle/>
          <a:p>
            <a:pPr marL="342900" lvl="2" indent="-342900">
              <a:buNone/>
            </a:pPr>
            <a:r>
              <a:rPr lang="en-US" sz="2400" dirty="0" smtClean="0"/>
              <a:t>	As </a:t>
            </a:r>
            <a:r>
              <a:rPr lang="en-US" sz="2400" dirty="0"/>
              <a:t>we transition from an analog past to a digital future by instrumenting the world with </a:t>
            </a:r>
            <a:r>
              <a:rPr lang="en-US" sz="2400" b="1" dirty="0" smtClean="0"/>
              <a:t>tens of billions </a:t>
            </a:r>
            <a:r>
              <a:rPr lang="en-US" sz="2400" b="1" dirty="0"/>
              <a:t>of sensors</a:t>
            </a:r>
            <a:r>
              <a:rPr lang="en-US" sz="2400" dirty="0"/>
              <a:t>, </a:t>
            </a:r>
            <a:r>
              <a:rPr lang="en-US" sz="2400" dirty="0" smtClean="0"/>
              <a:t>each sensor </a:t>
            </a:r>
            <a:r>
              <a:rPr lang="en-US" sz="2400" dirty="0"/>
              <a:t>recording digital data events at ever-increasing frequency and granularity, data volumes will be machine-generated and captured on a scale </a:t>
            </a:r>
            <a:r>
              <a:rPr lang="en-US" sz="2400" b="1" u="sng" dirty="0"/>
              <a:t>so vast</a:t>
            </a:r>
            <a:r>
              <a:rPr lang="en-US" sz="2400" dirty="0"/>
              <a:t> that it dwarfs all prior experience, and will simply overwhelm existing legacy software </a:t>
            </a:r>
            <a:r>
              <a:rPr lang="en-US" sz="2400" dirty="0" smtClean="0"/>
              <a:t>stacks </a:t>
            </a:r>
          </a:p>
          <a:p>
            <a:pPr marL="0" lvl="2" indent="0">
              <a:buNone/>
            </a:pPr>
            <a:endParaRPr lang="en-US" dirty="0" smtClean="0"/>
          </a:p>
        </p:txBody>
      </p:sp>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967270" y="3775165"/>
            <a:ext cx="4385223" cy="2420644"/>
          </a:xfrm>
          <a:prstGeom prst="rect">
            <a:avLst/>
          </a:prstGeom>
          <a:noFill/>
          <a:ln>
            <a:noFill/>
          </a:ln>
          <a:effectLst>
            <a:glow>
              <a:schemeClr val="accent1">
                <a:alpha val="0"/>
              </a:schemeClr>
            </a:glow>
            <a:outerShdw dist="35921" dir="2700000" algn="ctr" rotWithShape="0">
              <a:schemeClr val="bg2"/>
            </a:outerShdw>
            <a:softEdge rad="838200"/>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95860021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8" name="Content Placeholder 2"/>
          <p:cNvSpPr>
            <a:spLocks noGrp="1"/>
          </p:cNvSpPr>
          <p:nvPr>
            <p:ph idx="1"/>
          </p:nvPr>
        </p:nvSpPr>
        <p:spPr>
          <a:xfrm>
            <a:off x="547688" y="1951037"/>
            <a:ext cx="8229600" cy="4525963"/>
          </a:xfrm>
        </p:spPr>
        <p:txBody>
          <a:bodyPr/>
          <a:lstStyle/>
          <a:p>
            <a:pPr>
              <a:buNone/>
            </a:pPr>
            <a:endParaRPr lang="en-US" sz="4800" dirty="0" smtClean="0"/>
          </a:p>
          <a:p>
            <a:pPr algn="ctr">
              <a:buNone/>
            </a:pPr>
            <a:r>
              <a:rPr lang="en-US" sz="4800" b="1" dirty="0" smtClean="0"/>
              <a:t>What to do with all this</a:t>
            </a:r>
          </a:p>
          <a:p>
            <a:pPr algn="ctr">
              <a:buNone/>
            </a:pPr>
            <a:r>
              <a:rPr lang="en-US" sz="4800" b="1" dirty="0" smtClean="0"/>
              <a:t>Big Data?</a:t>
            </a:r>
            <a:endParaRPr lang="en-US" sz="4800" b="1" dirty="0"/>
          </a:p>
        </p:txBody>
      </p:sp>
    </p:spTree>
    <p:extLst>
      <p:ext uri="{BB962C8B-B14F-4D97-AF65-F5344CB8AC3E}">
        <p14:creationId xmlns="" xmlns:p14="http://schemas.microsoft.com/office/powerpoint/2010/main" val="170196460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noChangeArrowheads="1"/>
          </p:cNvPicPr>
          <p:nvPr>
            <p:ph idx="1"/>
          </p:nvPr>
        </p:nvPicPr>
        <p:blipFill>
          <a:blip r:embed="rId2" cstate="print"/>
          <a:srcRect/>
          <a:stretch>
            <a:fillRect/>
          </a:stretch>
        </p:blipFill>
        <p:spPr bwMode="auto">
          <a:xfrm>
            <a:off x="1134793" y="1198418"/>
            <a:ext cx="7094808" cy="4897582"/>
          </a:xfrm>
          <a:prstGeom prst="rect">
            <a:avLst/>
          </a:prstGeom>
          <a:noFill/>
          <a:ln w="9525">
            <a:noFill/>
            <a:miter lim="800000"/>
            <a:headEnd/>
            <a:tailEnd/>
          </a:ln>
        </p:spPr>
      </p:pic>
      <p:sp>
        <p:nvSpPr>
          <p:cNvPr id="7" name="Title 6"/>
          <p:cNvSpPr>
            <a:spLocks noGrp="1"/>
          </p:cNvSpPr>
          <p:nvPr>
            <p:ph type="title"/>
          </p:nvPr>
        </p:nvSpPr>
        <p:spPr/>
        <p:txBody>
          <a:bodyPr/>
          <a:lstStyle/>
          <a:p>
            <a:r>
              <a:rPr lang="en-US" dirty="0" smtClean="0"/>
              <a:t> </a:t>
            </a:r>
            <a:endParaRPr lang="en-US" dirty="0"/>
          </a:p>
        </p:txBody>
      </p:sp>
      <p:sp>
        <p:nvSpPr>
          <p:cNvPr id="8" name="Title 1"/>
          <p:cNvSpPr txBox="1">
            <a:spLocks/>
          </p:cNvSpPr>
          <p:nvPr/>
        </p:nvSpPr>
        <p:spPr bwMode="auto">
          <a:xfrm>
            <a:off x="547688" y="0"/>
            <a:ext cx="8229600" cy="823913"/>
          </a:xfrm>
          <a:prstGeom prst="rect">
            <a:avLst/>
          </a:prstGeom>
          <a:noFill/>
          <a:ln w="9525">
            <a:noFill/>
            <a:miter lim="800000"/>
            <a:headEnd/>
            <a:tailEnd/>
          </a:ln>
        </p:spPr>
        <p:txBody>
          <a:bodyPr vert="horz" wrap="square" lIns="0" tIns="0" rIns="0" bIns="0" numCol="1" rtlCol="0" anchor="ctr" anchorCtr="0" compatLnSpc="1">
            <a:prstTxWarp prst="textNoShape">
              <a:avLst/>
            </a:prstTxWarp>
          </a:bodyPr>
          <a:lstStyle/>
          <a:p>
            <a:pPr marL="342900" marR="0" lvl="0" indent="-342900" algn="l" defTabSz="-13873163" rtl="0" eaLnBrk="0" fontAlgn="base" latinLnBrk="0" hangingPunct="0">
              <a:lnSpc>
                <a:spcPct val="100000"/>
              </a:lnSpc>
              <a:spcBef>
                <a:spcPct val="0"/>
              </a:spcBef>
              <a:spcAft>
                <a:spcPct val="0"/>
              </a:spcAft>
              <a:buClrTx/>
              <a:buSzTx/>
              <a:buFontTx/>
              <a:buNone/>
              <a:tabLst/>
              <a:defRPr/>
            </a:pPr>
            <a:r>
              <a:rPr lang="en-US" sz="3600" b="1" kern="0" dirty="0" smtClean="0">
                <a:solidFill>
                  <a:schemeClr val="tx2"/>
                </a:solidFill>
                <a:latin typeface="+mj-lt"/>
                <a:ea typeface="+mj-ea"/>
                <a:cs typeface="+mj-cs"/>
              </a:rPr>
              <a:t>Analyze it!</a:t>
            </a:r>
            <a:r>
              <a:rPr kumimoji="0" lang="en-US" sz="3600" b="1" i="0" u="none" strike="noStrike" kern="0" cap="none" spc="0" normalizeH="0" baseline="0" noProof="0" dirty="0" smtClean="0">
                <a:ln>
                  <a:noFill/>
                </a:ln>
                <a:solidFill>
                  <a:schemeClr val="tx2"/>
                </a:solidFill>
                <a:effectLst/>
                <a:uLnTx/>
                <a:uFillTx/>
                <a:latin typeface="+mj-lt"/>
                <a:ea typeface="+mj-ea"/>
                <a:cs typeface="+mj-cs"/>
              </a:rPr>
              <a:t> </a:t>
            </a:r>
            <a:endParaRPr kumimoji="0" lang="en-US" sz="3600" b="1" i="0" u="none" strike="noStrike" kern="0" cap="none" spc="0" normalizeH="0" baseline="0" noProof="0" dirty="0">
              <a:ln>
                <a:noFill/>
              </a:ln>
              <a:solidFill>
                <a:schemeClr val="tx2"/>
              </a:solidFill>
              <a:effectLst/>
              <a:uLnTx/>
              <a:uFillTx/>
              <a:latin typeface="+mj-lt"/>
              <a:ea typeface="+mj-ea"/>
              <a:cs typeface="+mj-cs"/>
            </a:endParaRPr>
          </a:p>
        </p:txBody>
      </p:sp>
      <p:sp>
        <p:nvSpPr>
          <p:cNvPr id="2" name="TextBox 1"/>
          <p:cNvSpPr txBox="1"/>
          <p:nvPr/>
        </p:nvSpPr>
        <p:spPr>
          <a:xfrm>
            <a:off x="1477926" y="6103088"/>
            <a:ext cx="6560287" cy="430887"/>
          </a:xfrm>
          <a:prstGeom prst="rect">
            <a:avLst/>
          </a:prstGeom>
          <a:noFill/>
        </p:spPr>
        <p:txBody>
          <a:bodyPr wrap="square" rtlCol="0">
            <a:spAutoFit/>
          </a:bodyPr>
          <a:lstStyle/>
          <a:p>
            <a:pPr algn="ctr"/>
            <a:r>
              <a:rPr lang="en-US" dirty="0" smtClean="0"/>
              <a:t>Understanding  Prediction  Control Outcomes</a:t>
            </a:r>
            <a:endParaRPr lang="en-US" dirty="0"/>
          </a:p>
        </p:txBody>
      </p:sp>
    </p:spTree>
    <p:extLst>
      <p:ext uri="{BB962C8B-B14F-4D97-AF65-F5344CB8AC3E}">
        <p14:creationId xmlns="" xmlns:p14="http://schemas.microsoft.com/office/powerpoint/2010/main" val="259522642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entagon 6"/>
          <p:cNvSpPr/>
          <p:nvPr/>
        </p:nvSpPr>
        <p:spPr bwMode="auto">
          <a:xfrm>
            <a:off x="4458745" y="184292"/>
            <a:ext cx="2654436" cy="478465"/>
          </a:xfrm>
          <a:prstGeom prst="homePlate">
            <a:avLst/>
          </a:prstGeom>
          <a:solidFill>
            <a:schemeClr val="bg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6" name="Pentagon 5"/>
          <p:cNvSpPr/>
          <p:nvPr/>
        </p:nvSpPr>
        <p:spPr bwMode="auto">
          <a:xfrm>
            <a:off x="2831897" y="173659"/>
            <a:ext cx="1549604" cy="478465"/>
          </a:xfrm>
          <a:prstGeom prst="homePlate">
            <a:avLst/>
          </a:prstGeom>
          <a:solidFill>
            <a:schemeClr val="bg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3" name="Pentagon 2"/>
          <p:cNvSpPr/>
          <p:nvPr/>
        </p:nvSpPr>
        <p:spPr bwMode="auto">
          <a:xfrm>
            <a:off x="478465" y="170121"/>
            <a:ext cx="2232837" cy="478465"/>
          </a:xfrm>
          <a:prstGeom prst="homePlate">
            <a:avLst/>
          </a:prstGeom>
          <a:solidFill>
            <a:schemeClr val="bg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a:xfrm>
            <a:off x="547688" y="0"/>
            <a:ext cx="8229600" cy="823913"/>
          </a:xfrm>
        </p:spPr>
        <p:txBody>
          <a:bodyPr/>
          <a:lstStyle/>
          <a:p>
            <a:r>
              <a:rPr lang="en-US" dirty="0">
                <a:solidFill>
                  <a:schemeClr val="bg1"/>
                </a:solidFill>
              </a:rPr>
              <a:t>Understanding  </a:t>
            </a:r>
            <a:r>
              <a:rPr lang="en-US" dirty="0" smtClean="0">
                <a:solidFill>
                  <a:schemeClr val="bg1"/>
                </a:solidFill>
              </a:rPr>
              <a:t> Prediction   Control </a:t>
            </a:r>
            <a:r>
              <a:rPr lang="en-US" dirty="0">
                <a:solidFill>
                  <a:schemeClr val="bg1"/>
                </a:solidFill>
              </a:rPr>
              <a:t>Outcomes</a:t>
            </a:r>
          </a:p>
        </p:txBody>
      </p:sp>
      <p:pic>
        <p:nvPicPr>
          <p:cNvPr id="128006" name="Picture 6" descr="http://www.finisco.com/uploads/images/crisp-dm.gif"/>
          <p:cNvPicPr>
            <a:picLocks noChangeAspect="1" noChangeArrowheads="1"/>
          </p:cNvPicPr>
          <p:nvPr/>
        </p:nvPicPr>
        <p:blipFill>
          <a:blip r:embed="rId2" cstate="print"/>
          <a:srcRect/>
          <a:stretch>
            <a:fillRect/>
          </a:stretch>
        </p:blipFill>
        <p:spPr bwMode="auto">
          <a:xfrm>
            <a:off x="21209" y="1661596"/>
            <a:ext cx="5031447" cy="4324551"/>
          </a:xfrm>
          <a:prstGeom prst="rect">
            <a:avLst/>
          </a:prstGeom>
          <a:noFill/>
        </p:spPr>
      </p:pic>
      <p:sp>
        <p:nvSpPr>
          <p:cNvPr id="5" name="TextBox 4"/>
          <p:cNvSpPr txBox="1"/>
          <p:nvPr/>
        </p:nvSpPr>
        <p:spPr>
          <a:xfrm>
            <a:off x="5380075" y="1726742"/>
            <a:ext cx="3593804" cy="3908762"/>
          </a:xfrm>
          <a:prstGeom prst="rect">
            <a:avLst/>
          </a:prstGeom>
          <a:noFill/>
        </p:spPr>
        <p:txBody>
          <a:bodyPr wrap="square" rtlCol="0">
            <a:spAutoFit/>
          </a:bodyPr>
          <a:lstStyle/>
          <a:p>
            <a:r>
              <a:rPr lang="en-US" dirty="0" smtClean="0"/>
              <a:t>The Data Analytics Cycle</a:t>
            </a:r>
          </a:p>
          <a:p>
            <a:endParaRPr lang="en-US" dirty="0" smtClean="0"/>
          </a:p>
          <a:p>
            <a:pPr marL="342900" indent="-342900">
              <a:buFont typeface="Arial" pitchFamily="34" charset="0"/>
              <a:buChar char="•"/>
            </a:pPr>
            <a:r>
              <a:rPr lang="en-US" sz="2000" dirty="0" smtClean="0"/>
              <a:t>Data intensive</a:t>
            </a:r>
          </a:p>
          <a:p>
            <a:pPr marL="800100" lvl="1" indent="-342900">
              <a:buFont typeface="Arial" pitchFamily="34" charset="0"/>
              <a:buChar char="•"/>
            </a:pPr>
            <a:r>
              <a:rPr lang="en-US" sz="1800" dirty="0" smtClean="0"/>
              <a:t>The 3 V’s</a:t>
            </a:r>
          </a:p>
          <a:p>
            <a:pPr lvl="1"/>
            <a:endParaRPr lang="en-US" sz="1800" dirty="0" smtClean="0"/>
          </a:p>
          <a:p>
            <a:pPr marL="342900" indent="-342900">
              <a:buFont typeface="Arial" pitchFamily="34" charset="0"/>
              <a:buChar char="•"/>
            </a:pPr>
            <a:r>
              <a:rPr lang="en-US" sz="2000" dirty="0" smtClean="0"/>
              <a:t>Compute intensive</a:t>
            </a:r>
          </a:p>
          <a:p>
            <a:pPr marL="800100" lvl="1" indent="-342900">
              <a:buFont typeface="Arial" pitchFamily="34" charset="0"/>
              <a:buChar char="•"/>
            </a:pPr>
            <a:r>
              <a:rPr lang="en-US" sz="1800" dirty="0" smtClean="0"/>
              <a:t>The 4</a:t>
            </a:r>
            <a:r>
              <a:rPr lang="en-US" sz="1800" baseline="30000" dirty="0" smtClean="0"/>
              <a:t>th</a:t>
            </a:r>
            <a:r>
              <a:rPr lang="en-US" sz="1800" dirty="0" smtClean="0"/>
              <a:t> V</a:t>
            </a:r>
          </a:p>
          <a:p>
            <a:pPr marL="800100" lvl="1" indent="-342900">
              <a:buFont typeface="Arial" pitchFamily="34" charset="0"/>
              <a:buChar char="•"/>
            </a:pPr>
            <a:r>
              <a:rPr lang="en-US" sz="1800" dirty="0" smtClean="0"/>
              <a:t>Multi-</a:t>
            </a:r>
            <a:r>
              <a:rPr lang="en-US" sz="1800" dirty="0" err="1" smtClean="0"/>
              <a:t>variate</a:t>
            </a:r>
            <a:r>
              <a:rPr lang="en-US" sz="1800" dirty="0" smtClean="0"/>
              <a:t> algorithms</a:t>
            </a:r>
          </a:p>
          <a:p>
            <a:pPr lvl="1"/>
            <a:endParaRPr lang="en-US" sz="1800" dirty="0" smtClean="0"/>
          </a:p>
          <a:p>
            <a:pPr marL="342900" indent="-342900">
              <a:buFont typeface="Arial" pitchFamily="34" charset="0"/>
              <a:buChar char="•"/>
            </a:pPr>
            <a:r>
              <a:rPr lang="en-US" sz="2000" dirty="0" smtClean="0"/>
              <a:t>Data science</a:t>
            </a:r>
          </a:p>
          <a:p>
            <a:pPr marL="800100" lvl="1" indent="-342900">
              <a:buFont typeface="Arial" pitchFamily="34" charset="0"/>
              <a:buChar char="•"/>
            </a:pPr>
            <a:r>
              <a:rPr lang="en-US" sz="1800" dirty="0" smtClean="0"/>
              <a:t>Bayesian functions?</a:t>
            </a:r>
          </a:p>
          <a:p>
            <a:pPr marL="800100" lvl="1" indent="-342900">
              <a:buFont typeface="Arial" pitchFamily="34" charset="0"/>
              <a:buChar char="•"/>
            </a:pPr>
            <a:r>
              <a:rPr lang="en-US" sz="1800" dirty="0" smtClean="0"/>
              <a:t>Support vector machines?</a:t>
            </a:r>
            <a:endParaRPr lang="en-US" sz="1800" dirty="0"/>
          </a:p>
        </p:txBody>
      </p:sp>
    </p:spTree>
    <p:extLst>
      <p:ext uri="{BB962C8B-B14F-4D97-AF65-F5344CB8AC3E}">
        <p14:creationId xmlns="" xmlns:p14="http://schemas.microsoft.com/office/powerpoint/2010/main" val="408561887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Telco Case Study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 xmlns:p14="http://schemas.microsoft.com/office/powerpoint/2010/main" val="61718096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Telecom Operational Analytics</a:t>
            </a:r>
            <a:endParaRPr lang="en-US" dirty="0"/>
          </a:p>
        </p:txBody>
      </p:sp>
      <p:sp>
        <p:nvSpPr>
          <p:cNvPr id="3" name="Content Placeholder 2"/>
          <p:cNvSpPr>
            <a:spLocks noGrp="1"/>
          </p:cNvSpPr>
          <p:nvPr>
            <p:ph idx="1"/>
          </p:nvPr>
        </p:nvSpPr>
        <p:spPr>
          <a:xfrm>
            <a:off x="547688" y="1720720"/>
            <a:ext cx="8229600" cy="4953000"/>
          </a:xfrm>
        </p:spPr>
        <p:txBody>
          <a:bodyPr/>
          <a:lstStyle/>
          <a:p>
            <a:r>
              <a:rPr lang="en-US" dirty="0" smtClean="0"/>
              <a:t>Company</a:t>
            </a:r>
          </a:p>
          <a:p>
            <a:pPr lvl="1"/>
            <a:r>
              <a:rPr lang="en-US" dirty="0" smtClean="0"/>
              <a:t>Commercial/Residential Communications Service Provider (CSP)</a:t>
            </a:r>
          </a:p>
          <a:p>
            <a:pPr lvl="1"/>
            <a:r>
              <a:rPr lang="en-US" dirty="0" smtClean="0"/>
              <a:t>Planned growth with minimal staff impact</a:t>
            </a:r>
          </a:p>
          <a:p>
            <a:r>
              <a:rPr lang="en-US" dirty="0" smtClean="0"/>
              <a:t>IT Group</a:t>
            </a:r>
          </a:p>
          <a:p>
            <a:pPr lvl="1"/>
            <a:r>
              <a:rPr lang="en-US" dirty="0" smtClean="0"/>
              <a:t>Collects, manages, processes CDR, application server logs, and other data</a:t>
            </a:r>
          </a:p>
          <a:p>
            <a:pPr lvl="1"/>
            <a:r>
              <a:rPr lang="en-US" dirty="0" smtClean="0"/>
              <a:t>Knowledge agent</a:t>
            </a:r>
          </a:p>
          <a:p>
            <a:pPr lvl="2"/>
            <a:r>
              <a:rPr lang="en-US" dirty="0" smtClean="0"/>
              <a:t>Not data scientists, but are domain experts</a:t>
            </a:r>
          </a:p>
          <a:p>
            <a:pPr lvl="1"/>
            <a:r>
              <a:rPr lang="en-US" dirty="0" smtClean="0"/>
              <a:t>Swamped with data</a:t>
            </a:r>
          </a:p>
          <a:p>
            <a:pPr lvl="2"/>
            <a:r>
              <a:rPr lang="en-US" dirty="0" smtClean="0"/>
              <a:t>Network switches dump CDR’s every 5 minutes</a:t>
            </a:r>
          </a:p>
          <a:p>
            <a:pPr lvl="2"/>
            <a:r>
              <a:rPr lang="en-US" dirty="0" smtClean="0"/>
              <a:t>Hundreds of thousands of records per drop; 170 columns each</a:t>
            </a:r>
          </a:p>
        </p:txBody>
      </p:sp>
    </p:spTree>
    <p:extLst>
      <p:ext uri="{BB962C8B-B14F-4D97-AF65-F5344CB8AC3E}">
        <p14:creationId xmlns="" xmlns:p14="http://schemas.microsoft.com/office/powerpoint/2010/main" val="174747080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Telecom Provider Challenges</a:t>
            </a:r>
            <a:endParaRPr lang="en-US" dirty="0"/>
          </a:p>
        </p:txBody>
      </p:sp>
      <p:grpSp>
        <p:nvGrpSpPr>
          <p:cNvPr id="27" name="Group 26"/>
          <p:cNvGrpSpPr/>
          <p:nvPr/>
        </p:nvGrpSpPr>
        <p:grpSpPr>
          <a:xfrm>
            <a:off x="228600" y="1272364"/>
            <a:ext cx="8298713" cy="4701429"/>
            <a:chOff x="228600" y="585371"/>
            <a:chExt cx="8501628" cy="5600507"/>
          </a:xfrm>
        </p:grpSpPr>
        <p:grpSp>
          <p:nvGrpSpPr>
            <p:cNvPr id="3" name="Group 16"/>
            <p:cNvGrpSpPr/>
            <p:nvPr/>
          </p:nvGrpSpPr>
          <p:grpSpPr>
            <a:xfrm>
              <a:off x="2819400" y="2133600"/>
              <a:ext cx="3124200" cy="3048000"/>
              <a:chOff x="2743200" y="2057400"/>
              <a:chExt cx="3124200" cy="3048000"/>
            </a:xfrm>
          </p:grpSpPr>
          <p:sp>
            <p:nvSpPr>
              <p:cNvPr id="13" name="Oval 12"/>
              <p:cNvSpPr/>
              <p:nvPr/>
            </p:nvSpPr>
            <p:spPr bwMode="auto">
              <a:xfrm>
                <a:off x="2743200" y="2057400"/>
                <a:ext cx="3124200" cy="3048000"/>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pitchFamily="34" charset="0"/>
                </a:endParaRPr>
              </a:p>
            </p:txBody>
          </p:sp>
          <p:grpSp>
            <p:nvGrpSpPr>
              <p:cNvPr id="10" name="Group 11"/>
              <p:cNvGrpSpPr/>
              <p:nvPr/>
            </p:nvGrpSpPr>
            <p:grpSpPr>
              <a:xfrm>
                <a:off x="3640472" y="3733800"/>
                <a:ext cx="1300949" cy="1217847"/>
                <a:chOff x="258501" y="4067175"/>
                <a:chExt cx="1300949" cy="1217847"/>
              </a:xfrm>
            </p:grpSpPr>
            <p:sp>
              <p:nvSpPr>
                <p:cNvPr id="4" name="Flowchart: Or 3"/>
                <p:cNvSpPr/>
                <p:nvPr/>
              </p:nvSpPr>
              <p:spPr>
                <a:xfrm>
                  <a:off x="504229" y="4067175"/>
                  <a:ext cx="685800" cy="657225"/>
                </a:xfrm>
                <a:prstGeom prst="flowChartOr">
                  <a:avLst/>
                </a:prstGeom>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600" dirty="0"/>
                </a:p>
              </p:txBody>
            </p:sp>
            <p:sp>
              <p:nvSpPr>
                <p:cNvPr id="5" name="TextBox 9"/>
                <p:cNvSpPr txBox="1"/>
                <p:nvPr/>
              </p:nvSpPr>
              <p:spPr>
                <a:xfrm>
                  <a:off x="258501" y="4771734"/>
                  <a:ext cx="1300949" cy="51328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smtClean="0"/>
                    <a:t>Switches / </a:t>
                  </a:r>
                </a:p>
                <a:p>
                  <a:pPr algn="ctr"/>
                  <a:r>
                    <a:rPr lang="en-US" sz="1100" dirty="0" smtClean="0"/>
                    <a:t>Network Elements</a:t>
                  </a:r>
                  <a:endParaRPr lang="en-US" sz="1100" dirty="0"/>
                </a:p>
              </p:txBody>
            </p:sp>
          </p:grpSp>
          <p:grpSp>
            <p:nvGrpSpPr>
              <p:cNvPr id="11" name="Group 10"/>
              <p:cNvGrpSpPr/>
              <p:nvPr/>
            </p:nvGrpSpPr>
            <p:grpSpPr>
              <a:xfrm>
                <a:off x="3181013" y="2819400"/>
                <a:ext cx="1020133" cy="988079"/>
                <a:chOff x="337063" y="2895600"/>
                <a:chExt cx="1020133" cy="988079"/>
              </a:xfrm>
            </p:grpSpPr>
            <p:sp>
              <p:nvSpPr>
                <p:cNvPr id="6" name="Flowchart: Direct Access Storage 5"/>
                <p:cNvSpPr/>
                <p:nvPr/>
              </p:nvSpPr>
              <p:spPr>
                <a:xfrm>
                  <a:off x="428029" y="2895600"/>
                  <a:ext cx="838200" cy="609600"/>
                </a:xfrm>
                <a:prstGeom prst="flowChartMagneticDrum">
                  <a:avLst/>
                </a:prstGeom>
              </p:spPr>
              <p:style>
                <a:lnRef idx="1">
                  <a:schemeClr val="accent5"/>
                </a:lnRef>
                <a:fillRef idx="2">
                  <a:schemeClr val="accent5"/>
                </a:fillRef>
                <a:effectRef idx="1">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600" dirty="0"/>
                </a:p>
              </p:txBody>
            </p:sp>
            <p:sp>
              <p:nvSpPr>
                <p:cNvPr id="7" name="TextBox 11"/>
                <p:cNvSpPr txBox="1"/>
                <p:nvPr/>
              </p:nvSpPr>
              <p:spPr>
                <a:xfrm>
                  <a:off x="337063" y="3572040"/>
                  <a:ext cx="1020133" cy="31163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smtClean="0"/>
                    <a:t>Off-net Usage</a:t>
                  </a:r>
                  <a:endParaRPr lang="en-US" sz="1100" dirty="0"/>
                </a:p>
              </p:txBody>
            </p:sp>
          </p:grpSp>
          <p:grpSp>
            <p:nvGrpSpPr>
              <p:cNvPr id="12" name="Group 9"/>
              <p:cNvGrpSpPr/>
              <p:nvPr/>
            </p:nvGrpSpPr>
            <p:grpSpPr>
              <a:xfrm>
                <a:off x="4479598" y="2810040"/>
                <a:ext cx="1021777" cy="973789"/>
                <a:chOff x="311977" y="1676400"/>
                <a:chExt cx="1021777" cy="973789"/>
              </a:xfrm>
            </p:grpSpPr>
            <p:sp>
              <p:nvSpPr>
                <p:cNvPr id="8" name="Flowchart: Magnetic Disk 7"/>
                <p:cNvSpPr/>
                <p:nvPr/>
              </p:nvSpPr>
              <p:spPr>
                <a:xfrm>
                  <a:off x="428029" y="1676400"/>
                  <a:ext cx="762000" cy="6096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9" name="TextBox 13"/>
                <p:cNvSpPr txBox="1"/>
                <p:nvPr/>
              </p:nvSpPr>
              <p:spPr>
                <a:xfrm>
                  <a:off x="311977" y="2338550"/>
                  <a:ext cx="1021777" cy="31163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smtClean="0"/>
                    <a:t>OSS/BSS Data</a:t>
                  </a:r>
                  <a:endParaRPr lang="en-US" sz="1100" dirty="0"/>
                </a:p>
              </p:txBody>
            </p:sp>
          </p:grpSp>
        </p:grpSp>
        <p:grpSp>
          <p:nvGrpSpPr>
            <p:cNvPr id="14" name="Group 13"/>
            <p:cNvGrpSpPr/>
            <p:nvPr/>
          </p:nvGrpSpPr>
          <p:grpSpPr>
            <a:xfrm>
              <a:off x="1139507" y="1219200"/>
              <a:ext cx="951359" cy="1042910"/>
              <a:chOff x="7409775" y="1316821"/>
              <a:chExt cx="951359" cy="1042910"/>
            </a:xfrm>
          </p:grpSpPr>
          <p:pic>
            <p:nvPicPr>
              <p:cNvPr id="15" name="Picture 1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571183" y="1316821"/>
                <a:ext cx="676275" cy="676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6" name="TextBox 27"/>
              <p:cNvSpPr txBox="1"/>
              <p:nvPr/>
            </p:nvSpPr>
            <p:spPr>
              <a:xfrm>
                <a:off x="7409775" y="1993096"/>
                <a:ext cx="951359" cy="36663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t>Corporate</a:t>
                </a:r>
              </a:p>
            </p:txBody>
          </p:sp>
        </p:grpSp>
        <p:grpSp>
          <p:nvGrpSpPr>
            <p:cNvPr id="17" name="Group 17"/>
            <p:cNvGrpSpPr/>
            <p:nvPr/>
          </p:nvGrpSpPr>
          <p:grpSpPr>
            <a:xfrm>
              <a:off x="1019667" y="3962400"/>
              <a:ext cx="1444084" cy="1042910"/>
              <a:chOff x="7163413" y="1316821"/>
              <a:chExt cx="1444084" cy="1042910"/>
            </a:xfrm>
          </p:grpSpPr>
          <p:pic>
            <p:nvPicPr>
              <p:cNvPr id="19" name="Picture 18"/>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571183" y="1316821"/>
                <a:ext cx="676275" cy="676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0" name="TextBox 27"/>
              <p:cNvSpPr txBox="1"/>
              <p:nvPr/>
            </p:nvSpPr>
            <p:spPr>
              <a:xfrm>
                <a:off x="7163413" y="1993096"/>
                <a:ext cx="1444084" cy="36663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t>Sales/Marketing</a:t>
                </a:r>
              </a:p>
            </p:txBody>
          </p:sp>
        </p:grpSp>
        <p:grpSp>
          <p:nvGrpSpPr>
            <p:cNvPr id="18" name="Group 20"/>
            <p:cNvGrpSpPr/>
            <p:nvPr/>
          </p:nvGrpSpPr>
          <p:grpSpPr>
            <a:xfrm>
              <a:off x="4149804" y="585371"/>
              <a:ext cx="1204586" cy="1042910"/>
              <a:chOff x="7283165" y="1316821"/>
              <a:chExt cx="1204586" cy="1042910"/>
            </a:xfrm>
          </p:grpSpPr>
          <p:pic>
            <p:nvPicPr>
              <p:cNvPr id="22" name="Picture 2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571183" y="1316821"/>
                <a:ext cx="676275" cy="676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3" name="TextBox 27"/>
              <p:cNvSpPr txBox="1"/>
              <p:nvPr/>
            </p:nvSpPr>
            <p:spPr>
              <a:xfrm>
                <a:off x="7283165" y="1993096"/>
                <a:ext cx="1204586" cy="36663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t>Network OPS</a:t>
                </a:r>
              </a:p>
            </p:txBody>
          </p:sp>
        </p:grpSp>
        <p:grpSp>
          <p:nvGrpSpPr>
            <p:cNvPr id="21" name="Group 23"/>
            <p:cNvGrpSpPr/>
            <p:nvPr/>
          </p:nvGrpSpPr>
          <p:grpSpPr>
            <a:xfrm>
              <a:off x="6229916" y="2057400"/>
              <a:ext cx="1308240" cy="1042910"/>
              <a:chOff x="7231338" y="1316821"/>
              <a:chExt cx="1308240" cy="1042910"/>
            </a:xfrm>
          </p:grpSpPr>
          <p:pic>
            <p:nvPicPr>
              <p:cNvPr id="25" name="Picture 2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571183" y="1316821"/>
                <a:ext cx="676275" cy="676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6" name="TextBox 27"/>
              <p:cNvSpPr txBox="1"/>
              <p:nvPr/>
            </p:nvSpPr>
            <p:spPr>
              <a:xfrm>
                <a:off x="7231338" y="1993096"/>
                <a:ext cx="1308240" cy="36663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t>Customer Care</a:t>
                </a:r>
              </a:p>
            </p:txBody>
          </p:sp>
        </p:grpSp>
        <p:grpSp>
          <p:nvGrpSpPr>
            <p:cNvPr id="24" name="Group 26"/>
            <p:cNvGrpSpPr/>
            <p:nvPr/>
          </p:nvGrpSpPr>
          <p:grpSpPr>
            <a:xfrm>
              <a:off x="5774658" y="4495800"/>
              <a:ext cx="1998884" cy="1042910"/>
              <a:chOff x="6886019" y="1316821"/>
              <a:chExt cx="1998884" cy="1042910"/>
            </a:xfrm>
          </p:grpSpPr>
          <p:pic>
            <p:nvPicPr>
              <p:cNvPr id="28" name="Picture 27"/>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571183" y="1316821"/>
                <a:ext cx="676275" cy="676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9" name="TextBox 27"/>
              <p:cNvSpPr txBox="1"/>
              <p:nvPr/>
            </p:nvSpPr>
            <p:spPr>
              <a:xfrm>
                <a:off x="6886019" y="1993096"/>
                <a:ext cx="1998884" cy="36663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t>Information Technology</a:t>
                </a:r>
              </a:p>
            </p:txBody>
          </p:sp>
        </p:grpSp>
        <p:sp>
          <p:nvSpPr>
            <p:cNvPr id="30" name="TextBox 29"/>
            <p:cNvSpPr txBox="1"/>
            <p:nvPr/>
          </p:nvSpPr>
          <p:spPr>
            <a:xfrm>
              <a:off x="609600" y="5105400"/>
              <a:ext cx="2171700" cy="87992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400" dirty="0" smtClean="0"/>
                <a:t>Vendor Performance</a:t>
              </a:r>
            </a:p>
            <a:p>
              <a:r>
                <a:rPr lang="en-US" sz="1400" dirty="0" smtClean="0"/>
                <a:t>Pricing optimization</a:t>
              </a:r>
            </a:p>
            <a:p>
              <a:r>
                <a:rPr lang="en-US" sz="1400" dirty="0" smtClean="0"/>
                <a:t>Product/Service Offers</a:t>
              </a:r>
            </a:p>
          </p:txBody>
        </p:sp>
        <p:sp>
          <p:nvSpPr>
            <p:cNvPr id="31" name="TextBox 30"/>
            <p:cNvSpPr txBox="1"/>
            <p:nvPr/>
          </p:nvSpPr>
          <p:spPr>
            <a:xfrm>
              <a:off x="228600" y="2362201"/>
              <a:ext cx="2324099" cy="62327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400" dirty="0" smtClean="0"/>
                <a:t>Operational Performance</a:t>
              </a:r>
            </a:p>
            <a:p>
              <a:r>
                <a:rPr lang="en-US" sz="1400" dirty="0" smtClean="0"/>
                <a:t>Profitability Analysis</a:t>
              </a:r>
            </a:p>
          </p:txBody>
        </p:sp>
        <p:sp>
          <p:nvSpPr>
            <p:cNvPr id="32" name="TextBox 31"/>
            <p:cNvSpPr txBox="1"/>
            <p:nvPr/>
          </p:nvSpPr>
          <p:spPr>
            <a:xfrm>
              <a:off x="5562600" y="914400"/>
              <a:ext cx="2210942" cy="87992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400" dirty="0" smtClean="0"/>
                <a:t>Customer Experience</a:t>
              </a:r>
            </a:p>
            <a:p>
              <a:r>
                <a:rPr lang="en-US" sz="1400" dirty="0" smtClean="0"/>
                <a:t>Capacity Optimization</a:t>
              </a:r>
            </a:p>
            <a:p>
              <a:r>
                <a:rPr lang="en-US" sz="1400" dirty="0" smtClean="0"/>
                <a:t>Network Performance</a:t>
              </a:r>
            </a:p>
          </p:txBody>
        </p:sp>
        <p:sp>
          <p:nvSpPr>
            <p:cNvPr id="33" name="TextBox 32"/>
            <p:cNvSpPr txBox="1"/>
            <p:nvPr/>
          </p:nvSpPr>
          <p:spPr>
            <a:xfrm>
              <a:off x="6553201" y="3352799"/>
              <a:ext cx="2177027" cy="87992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400" dirty="0" smtClean="0"/>
                <a:t>Churn</a:t>
              </a:r>
            </a:p>
            <a:p>
              <a:r>
                <a:rPr lang="en-US" sz="1400" dirty="0" smtClean="0"/>
                <a:t>Segment Insights</a:t>
              </a:r>
            </a:p>
            <a:p>
              <a:r>
                <a:rPr lang="en-US" sz="1400" dirty="0" smtClean="0"/>
                <a:t>Usage Trends</a:t>
              </a:r>
            </a:p>
          </p:txBody>
        </p:sp>
        <p:sp>
          <p:nvSpPr>
            <p:cNvPr id="34" name="TextBox 33"/>
            <p:cNvSpPr txBox="1"/>
            <p:nvPr/>
          </p:nvSpPr>
          <p:spPr>
            <a:xfrm>
              <a:off x="6019800" y="5562600"/>
              <a:ext cx="2362200" cy="62327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400" dirty="0" smtClean="0"/>
                <a:t>Continuously Integrate</a:t>
              </a:r>
            </a:p>
            <a:p>
              <a:r>
                <a:rPr lang="en-US" sz="1400" dirty="0" smtClean="0"/>
                <a:t>Problem Solving</a:t>
              </a:r>
            </a:p>
          </p:txBody>
        </p:sp>
        <p:cxnSp>
          <p:nvCxnSpPr>
            <p:cNvPr id="36" name="Straight Arrow Connector 35"/>
            <p:cNvCxnSpPr/>
            <p:nvPr/>
          </p:nvCxnSpPr>
          <p:spPr bwMode="auto">
            <a:xfrm rot="10800000">
              <a:off x="2438400" y="1905000"/>
              <a:ext cx="685800" cy="304800"/>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bwMode="auto">
            <a:xfrm rot="5400000" flipH="1" flipV="1">
              <a:off x="4648200" y="1828006"/>
              <a:ext cx="457200" cy="1588"/>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bwMode="auto">
            <a:xfrm rot="10800000" flipV="1">
              <a:off x="2362200" y="4267200"/>
              <a:ext cx="381000" cy="152400"/>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bwMode="auto">
            <a:xfrm>
              <a:off x="5943600" y="4419600"/>
              <a:ext cx="457200" cy="228600"/>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bwMode="auto">
            <a:xfrm flipV="1">
              <a:off x="5791200" y="2514600"/>
              <a:ext cx="609600" cy="152400"/>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 xmlns:p14="http://schemas.microsoft.com/office/powerpoint/2010/main" val="367161421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Issues - Summary</a:t>
            </a:r>
            <a:endParaRPr lang="en-US" dirty="0"/>
          </a:p>
        </p:txBody>
      </p:sp>
      <p:sp>
        <p:nvSpPr>
          <p:cNvPr id="3" name="Content Placeholder 2"/>
          <p:cNvSpPr>
            <a:spLocks noGrp="1"/>
          </p:cNvSpPr>
          <p:nvPr>
            <p:ph idx="1"/>
          </p:nvPr>
        </p:nvSpPr>
        <p:spPr>
          <a:xfrm>
            <a:off x="936884" y="1690909"/>
            <a:ext cx="8450262" cy="5060950"/>
          </a:xfrm>
        </p:spPr>
        <p:txBody>
          <a:bodyPr/>
          <a:lstStyle/>
          <a:p>
            <a:r>
              <a:rPr lang="en-US" dirty="0" smtClean="0"/>
              <a:t>Time to decision is critical</a:t>
            </a:r>
          </a:p>
          <a:p>
            <a:pPr lvl="1"/>
            <a:r>
              <a:rPr lang="en-US" dirty="0" smtClean="0"/>
              <a:t>Missed opportunities</a:t>
            </a:r>
            <a:r>
              <a:rPr lang="en-US" dirty="0"/>
              <a:t>; wasted </a:t>
            </a:r>
            <a:r>
              <a:rPr lang="en-US" dirty="0" smtClean="0"/>
              <a:t>resources</a:t>
            </a:r>
          </a:p>
          <a:p>
            <a:pPr lvl="1"/>
            <a:r>
              <a:rPr lang="en-US" dirty="0" smtClean="0"/>
              <a:t>Customer issue reaction is too slow</a:t>
            </a:r>
          </a:p>
          <a:p>
            <a:pPr marL="233362" lvl="1" indent="0">
              <a:buNone/>
            </a:pPr>
            <a:endParaRPr lang="en-US" dirty="0" smtClean="0"/>
          </a:p>
          <a:p>
            <a:r>
              <a:rPr lang="en-US" dirty="0" smtClean="0"/>
              <a:t>Deeper granularity of data is critical</a:t>
            </a:r>
          </a:p>
          <a:p>
            <a:pPr lvl="1"/>
            <a:r>
              <a:rPr lang="en-US" dirty="0" smtClean="0"/>
              <a:t>Understanding of trends is needed</a:t>
            </a:r>
          </a:p>
          <a:p>
            <a:pPr lvl="1"/>
            <a:r>
              <a:rPr lang="en-US" dirty="0" smtClean="0"/>
              <a:t>Pricing optimization</a:t>
            </a:r>
          </a:p>
          <a:p>
            <a:pPr lvl="1"/>
            <a:r>
              <a:rPr lang="en-US" dirty="0" smtClean="0"/>
              <a:t>Vendor performance</a:t>
            </a:r>
          </a:p>
          <a:p>
            <a:pPr marL="233362" lvl="1" indent="0">
              <a:buNone/>
            </a:pPr>
            <a:endParaRPr lang="en-US" dirty="0" smtClean="0"/>
          </a:p>
          <a:p>
            <a:r>
              <a:rPr lang="en-US" dirty="0" smtClean="0"/>
              <a:t>Cost of solution is critical</a:t>
            </a:r>
          </a:p>
          <a:p>
            <a:pPr lvl="1"/>
            <a:r>
              <a:rPr lang="en-US" dirty="0" smtClean="0"/>
              <a:t>Limited budget</a:t>
            </a:r>
            <a:endParaRPr lang="en-US" dirty="0"/>
          </a:p>
        </p:txBody>
      </p:sp>
    </p:spTree>
    <p:extLst>
      <p:ext uri="{BB962C8B-B14F-4D97-AF65-F5344CB8AC3E}">
        <p14:creationId xmlns="" xmlns:p14="http://schemas.microsoft.com/office/powerpoint/2010/main" val="358547845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7" name="Flowchart: Or 6"/>
          <p:cNvSpPr/>
          <p:nvPr/>
        </p:nvSpPr>
        <p:spPr>
          <a:xfrm>
            <a:off x="504229" y="4258569"/>
            <a:ext cx="685800" cy="657225"/>
          </a:xfrm>
          <a:prstGeom prst="flowChartOr">
            <a:avLst/>
          </a:prstGeom>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8" name="TextBox 9"/>
          <p:cNvSpPr txBox="1"/>
          <p:nvPr/>
        </p:nvSpPr>
        <p:spPr>
          <a:xfrm>
            <a:off x="89681" y="4963127"/>
            <a:ext cx="1638590"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t>Switches / </a:t>
            </a:r>
          </a:p>
          <a:p>
            <a:pPr algn="ctr"/>
            <a:r>
              <a:rPr lang="en-US" sz="1400" dirty="0" smtClean="0"/>
              <a:t>Network Elements</a:t>
            </a:r>
            <a:endParaRPr lang="en-US" sz="1400" dirty="0"/>
          </a:p>
        </p:txBody>
      </p:sp>
      <p:sp>
        <p:nvSpPr>
          <p:cNvPr id="9" name="Flowchart: Direct Access Storage 8"/>
          <p:cNvSpPr/>
          <p:nvPr/>
        </p:nvSpPr>
        <p:spPr>
          <a:xfrm>
            <a:off x="428029" y="3086994"/>
            <a:ext cx="838200" cy="609600"/>
          </a:xfrm>
          <a:prstGeom prst="flowChartMagneticDrum">
            <a:avLst/>
          </a:prstGeom>
        </p:spPr>
        <p:style>
          <a:lnRef idx="1">
            <a:schemeClr val="accent5"/>
          </a:lnRef>
          <a:fillRef idx="2">
            <a:schemeClr val="accent5"/>
          </a:fillRef>
          <a:effectRef idx="1">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10" name="TextBox 11"/>
          <p:cNvSpPr txBox="1"/>
          <p:nvPr/>
        </p:nvSpPr>
        <p:spPr>
          <a:xfrm>
            <a:off x="199388" y="3763434"/>
            <a:ext cx="1295484"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t>Off-net Usage</a:t>
            </a:r>
            <a:endParaRPr lang="en-US" sz="1400" dirty="0"/>
          </a:p>
        </p:txBody>
      </p:sp>
      <p:sp>
        <p:nvSpPr>
          <p:cNvPr id="11" name="Flowchart: Magnetic Disk 10"/>
          <p:cNvSpPr/>
          <p:nvPr/>
        </p:nvSpPr>
        <p:spPr>
          <a:xfrm>
            <a:off x="428029" y="1867794"/>
            <a:ext cx="762000" cy="6096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TextBox 13"/>
          <p:cNvSpPr txBox="1"/>
          <p:nvPr/>
        </p:nvSpPr>
        <p:spPr>
          <a:xfrm>
            <a:off x="121391" y="2529944"/>
            <a:ext cx="1402949"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t>OSS/BSS Data</a:t>
            </a:r>
            <a:endParaRPr lang="en-US" sz="1400" dirty="0"/>
          </a:p>
        </p:txBody>
      </p:sp>
      <p:cxnSp>
        <p:nvCxnSpPr>
          <p:cNvPr id="13" name="Straight Arrow Connector 12"/>
          <p:cNvCxnSpPr/>
          <p:nvPr/>
        </p:nvCxnSpPr>
        <p:spPr>
          <a:xfrm>
            <a:off x="1261609" y="2184490"/>
            <a:ext cx="1100591" cy="261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317552" y="3391794"/>
            <a:ext cx="10446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337809" y="4448048"/>
            <a:ext cx="1024391" cy="139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324600" y="3204372"/>
            <a:ext cx="767316" cy="6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 name="Group 49"/>
          <p:cNvGrpSpPr/>
          <p:nvPr/>
        </p:nvGrpSpPr>
        <p:grpSpPr>
          <a:xfrm>
            <a:off x="6512180" y="2277450"/>
            <a:ext cx="2578655" cy="2072049"/>
            <a:chOff x="6569943" y="3735284"/>
            <a:chExt cx="2578655" cy="2072049"/>
          </a:xfrm>
        </p:grpSpPr>
        <p:pic>
          <p:nvPicPr>
            <p:cNvPr id="33" name="Picture 3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246550" y="4240996"/>
              <a:ext cx="1428750" cy="1028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4" name="TextBox 33"/>
            <p:cNvSpPr txBox="1"/>
            <p:nvPr/>
          </p:nvSpPr>
          <p:spPr>
            <a:xfrm>
              <a:off x="6569943" y="5284113"/>
              <a:ext cx="2578655"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t>BIRT 360 Analytics</a:t>
              </a:r>
            </a:p>
            <a:p>
              <a:pPr algn="ctr"/>
              <a:r>
                <a:rPr lang="en-US" sz="1400" dirty="0" smtClean="0"/>
                <a:t>For Desktop and Mobile Devices</a:t>
              </a:r>
              <a:endParaRPr lang="en-US" sz="1400" dirty="0"/>
            </a:p>
          </p:txBody>
        </p:sp>
        <p:pic>
          <p:nvPicPr>
            <p:cNvPr id="35" name="Picture 34"/>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l="11908" t="24988" r="19430" b="35225"/>
            <a:stretch/>
          </p:blipFill>
          <p:spPr bwMode="auto">
            <a:xfrm>
              <a:off x="7296839" y="3735284"/>
              <a:ext cx="1248427" cy="5213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43" name="Rectangle 42"/>
          <p:cNvSpPr/>
          <p:nvPr/>
        </p:nvSpPr>
        <p:spPr bwMode="auto">
          <a:xfrm>
            <a:off x="2362200" y="2125296"/>
            <a:ext cx="1676400" cy="324516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4" name="TextBox 43"/>
          <p:cNvSpPr txBox="1"/>
          <p:nvPr/>
        </p:nvSpPr>
        <p:spPr>
          <a:xfrm>
            <a:off x="2438400" y="2315295"/>
            <a:ext cx="1524000" cy="2632003"/>
          </a:xfrm>
          <a:prstGeom prst="rect">
            <a:avLst/>
          </a:prstGeom>
          <a:noFill/>
        </p:spPr>
        <p:txBody>
          <a:bodyPr wrap="square" rtlCol="0">
            <a:spAutoFit/>
          </a:bodyPr>
          <a:lstStyle/>
          <a:p>
            <a:pPr algn="ctr">
              <a:lnSpc>
                <a:spcPct val="150000"/>
              </a:lnSpc>
            </a:pPr>
            <a:r>
              <a:rPr lang="en-US" sz="1600" dirty="0" smtClean="0"/>
              <a:t>Extraction</a:t>
            </a:r>
          </a:p>
          <a:p>
            <a:pPr algn="ctr">
              <a:lnSpc>
                <a:spcPct val="150000"/>
              </a:lnSpc>
            </a:pPr>
            <a:r>
              <a:rPr lang="en-US" sz="1600" dirty="0" smtClean="0"/>
              <a:t>Cleansing</a:t>
            </a:r>
          </a:p>
          <a:p>
            <a:pPr algn="ctr">
              <a:lnSpc>
                <a:spcPct val="150000"/>
              </a:lnSpc>
            </a:pPr>
            <a:r>
              <a:rPr lang="en-US" sz="1600" dirty="0" smtClean="0"/>
              <a:t>Enrichment</a:t>
            </a:r>
          </a:p>
          <a:p>
            <a:pPr algn="ctr">
              <a:lnSpc>
                <a:spcPct val="150000"/>
              </a:lnSpc>
            </a:pPr>
            <a:r>
              <a:rPr lang="en-US" sz="1600" dirty="0" smtClean="0"/>
              <a:t>Aggregation</a:t>
            </a:r>
          </a:p>
          <a:p>
            <a:pPr algn="ctr">
              <a:lnSpc>
                <a:spcPct val="150000"/>
              </a:lnSpc>
            </a:pPr>
            <a:r>
              <a:rPr lang="en-US" sz="1600" dirty="0" smtClean="0"/>
              <a:t>Analysis</a:t>
            </a:r>
          </a:p>
          <a:p>
            <a:pPr algn="ctr">
              <a:lnSpc>
                <a:spcPct val="150000"/>
              </a:lnSpc>
            </a:pPr>
            <a:r>
              <a:rPr lang="en-US" sz="1600" dirty="0" smtClean="0"/>
              <a:t>Mining</a:t>
            </a:r>
          </a:p>
          <a:p>
            <a:pPr algn="ctr">
              <a:lnSpc>
                <a:spcPct val="150000"/>
              </a:lnSpc>
            </a:pPr>
            <a:r>
              <a:rPr lang="en-US" sz="1600" dirty="0" smtClean="0"/>
              <a:t>Alerting</a:t>
            </a:r>
            <a:endParaRPr lang="en-US" sz="1600" dirty="0"/>
          </a:p>
        </p:txBody>
      </p:sp>
      <p:sp>
        <p:nvSpPr>
          <p:cNvPr id="46" name="Rectangle 45"/>
          <p:cNvSpPr/>
          <p:nvPr/>
        </p:nvSpPr>
        <p:spPr bwMode="auto">
          <a:xfrm>
            <a:off x="4908330" y="2077121"/>
            <a:ext cx="1480194" cy="192643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800" b="0" dirty="0" err="1" smtClean="0">
                <a:solidFill>
                  <a:schemeClr val="tx1"/>
                </a:solidFill>
                <a:latin typeface="Arial" pitchFamily="34" charset="0"/>
              </a:rPr>
              <a:t>ActuateOne</a:t>
            </a:r>
            <a:endParaRPr lang="en-US" sz="1800" b="0" dirty="0" smtClean="0">
              <a:solidFill>
                <a:schemeClr val="tx1"/>
              </a:solidFill>
              <a:latin typeface="Arial"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BIRT</a:t>
            </a:r>
          </a:p>
        </p:txBody>
      </p:sp>
      <p:grpSp>
        <p:nvGrpSpPr>
          <p:cNvPr id="4" name="Group 53"/>
          <p:cNvGrpSpPr/>
          <p:nvPr/>
        </p:nvGrpSpPr>
        <p:grpSpPr>
          <a:xfrm>
            <a:off x="5068208" y="4458594"/>
            <a:ext cx="1256392" cy="1173474"/>
            <a:chOff x="5105400" y="1819101"/>
            <a:chExt cx="1256392" cy="1173474"/>
          </a:xfrm>
        </p:grpSpPr>
        <p:sp>
          <p:nvSpPr>
            <p:cNvPr id="45" name="Flowchart: Magnetic Disk 44"/>
            <p:cNvSpPr/>
            <p:nvPr/>
          </p:nvSpPr>
          <p:spPr>
            <a:xfrm>
              <a:off x="5310352" y="1819101"/>
              <a:ext cx="762000" cy="6096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3" name="TextBox 52"/>
            <p:cNvSpPr txBox="1"/>
            <p:nvPr/>
          </p:nvSpPr>
          <p:spPr>
            <a:xfrm>
              <a:off x="5105400" y="2469355"/>
              <a:ext cx="1256392" cy="523220"/>
            </a:xfrm>
            <a:prstGeom prst="rect">
              <a:avLst/>
            </a:prstGeom>
            <a:noFill/>
          </p:spPr>
          <p:txBody>
            <a:bodyPr wrap="square" rtlCol="0">
              <a:spAutoFit/>
            </a:bodyPr>
            <a:lstStyle/>
            <a:p>
              <a:pPr algn="ctr"/>
              <a:r>
                <a:rPr lang="en-US" sz="1400" dirty="0" smtClean="0"/>
                <a:t>Data warehouse</a:t>
              </a:r>
              <a:endParaRPr lang="en-US" sz="1400" dirty="0"/>
            </a:p>
          </p:txBody>
        </p:sp>
      </p:grpSp>
      <p:cxnSp>
        <p:nvCxnSpPr>
          <p:cNvPr id="56" name="Straight Arrow Connector 55"/>
          <p:cNvCxnSpPr/>
          <p:nvPr/>
        </p:nvCxnSpPr>
        <p:spPr bwMode="auto">
          <a:xfrm>
            <a:off x="4038600" y="4811906"/>
            <a:ext cx="1201767" cy="0"/>
          </a:xfrm>
          <a:prstGeom prst="straightConnector1">
            <a:avLst/>
          </a:prstGeom>
          <a:ln>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46" idx="2"/>
          </p:cNvCxnSpPr>
          <p:nvPr/>
        </p:nvCxnSpPr>
        <p:spPr bwMode="auto">
          <a:xfrm flipH="1" flipV="1">
            <a:off x="5648427" y="4003553"/>
            <a:ext cx="5733" cy="455041"/>
          </a:xfrm>
          <a:prstGeom prst="straightConnector1">
            <a:avLst/>
          </a:prstGeom>
          <a:ln>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bwMode="auto">
          <a:xfrm>
            <a:off x="2362200" y="1639194"/>
            <a:ext cx="1676400" cy="437927"/>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pitchFamily="34" charset="0"/>
              </a:rPr>
              <a:t>RushAnalytics</a:t>
            </a:r>
            <a:endParaRPr kumimoji="0" lang="en-US" sz="1800" b="0"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xmlns="" val="353323588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a:xfrm>
            <a:off x="878541" y="4585054"/>
            <a:ext cx="7386917" cy="1747062"/>
          </a:xfrm>
        </p:spPr>
        <p:txBody>
          <a:bodyPr/>
          <a:lstStyle/>
          <a:p>
            <a:r>
              <a:rPr lang="en-US" i="1" dirty="0" smtClean="0">
                <a:solidFill>
                  <a:srgbClr val="333333"/>
                </a:solidFill>
              </a:rPr>
              <a:t/>
            </a:r>
            <a:br>
              <a:rPr lang="en-US" i="1" dirty="0" smtClean="0">
                <a:solidFill>
                  <a:srgbClr val="333333"/>
                </a:solidFill>
              </a:rPr>
            </a:br>
            <a:r>
              <a:rPr lang="en-US" i="1" dirty="0" smtClean="0">
                <a:solidFill>
                  <a:srgbClr val="333333"/>
                </a:solidFill>
              </a:rPr>
              <a:t/>
            </a:r>
            <a:br>
              <a:rPr lang="en-US" i="1" dirty="0" smtClean="0">
                <a:solidFill>
                  <a:srgbClr val="333333"/>
                </a:solidFill>
              </a:rPr>
            </a:br>
            <a:r>
              <a:rPr lang="en-US" i="1" dirty="0" smtClean="0">
                <a:solidFill>
                  <a:srgbClr val="333333"/>
                </a:solidFill>
              </a:rPr>
              <a:t>Mark Gamble, Ed Yu – Actuate</a:t>
            </a:r>
            <a:br>
              <a:rPr lang="en-US" i="1" dirty="0" smtClean="0">
                <a:solidFill>
                  <a:srgbClr val="333333"/>
                </a:solidFill>
              </a:rPr>
            </a:br>
            <a:r>
              <a:rPr lang="en-US" i="1" dirty="0" smtClean="0">
                <a:solidFill>
                  <a:srgbClr val="333333"/>
                </a:solidFill>
              </a:rPr>
              <a:t>David Inbar - Pervasive</a:t>
            </a:r>
            <a:endParaRPr lang="en-US" i="1" dirty="0">
              <a:solidFill>
                <a:srgbClr val="333333"/>
              </a:solidFill>
            </a:endParaRPr>
          </a:p>
        </p:txBody>
      </p:sp>
      <p:pic>
        <p:nvPicPr>
          <p:cNvPr id="7" name="Picture 2" descr="C:\Users\Bruce\Desktop\logo3.png"/>
          <p:cNvPicPr>
            <a:picLocks noChangeAspect="1" noChangeArrowheads="1"/>
          </p:cNvPicPr>
          <p:nvPr/>
        </p:nvPicPr>
        <p:blipFill>
          <a:blip r:embed="rId3" cstate="print"/>
          <a:srcRect/>
          <a:stretch>
            <a:fillRect/>
          </a:stretch>
        </p:blipFill>
        <p:spPr bwMode="auto">
          <a:xfrm>
            <a:off x="1369342" y="1229609"/>
            <a:ext cx="6259286" cy="1450761"/>
          </a:xfrm>
          <a:prstGeom prst="rect">
            <a:avLst/>
          </a:prstGeom>
          <a:noFill/>
        </p:spPr>
      </p:pic>
      <p:pic>
        <p:nvPicPr>
          <p:cNvPr id="4098" name="Picture 2" descr="D:\CUSTOMER DAYS\2012\Big Data_Scorecard session\Big-Data-Analytics_675x300_Stacked.png"/>
          <p:cNvPicPr>
            <a:picLocks noChangeAspect="1" noChangeArrowheads="1"/>
          </p:cNvPicPr>
          <p:nvPr/>
        </p:nvPicPr>
        <p:blipFill>
          <a:blip r:embed="rId4" cstate="print"/>
          <a:srcRect/>
          <a:stretch>
            <a:fillRect/>
          </a:stretch>
        </p:blipFill>
        <p:spPr bwMode="auto">
          <a:xfrm>
            <a:off x="2476503" y="3240450"/>
            <a:ext cx="4561611" cy="2027383"/>
          </a:xfrm>
          <a:prstGeom prst="rect">
            <a:avLst/>
          </a:prstGeom>
          <a:noFill/>
        </p:spPr>
      </p:pic>
    </p:spTree>
    <p:extLst>
      <p:ext uri="{BB962C8B-B14F-4D97-AF65-F5344CB8AC3E}">
        <p14:creationId xmlns="" xmlns:p14="http://schemas.microsoft.com/office/powerpoint/2010/main" val="281991373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CDR Analysis – jargon and acronyms</a:t>
            </a:r>
            <a:endParaRPr lang="en-US" dirty="0"/>
          </a:p>
        </p:txBody>
      </p:sp>
      <p:sp>
        <p:nvSpPr>
          <p:cNvPr id="3" name="Content Placeholder 2"/>
          <p:cNvSpPr>
            <a:spLocks noGrp="1"/>
          </p:cNvSpPr>
          <p:nvPr>
            <p:ph idx="1"/>
          </p:nvPr>
        </p:nvSpPr>
        <p:spPr>
          <a:xfrm>
            <a:off x="883745" y="1499527"/>
            <a:ext cx="8450262" cy="5060950"/>
          </a:xfrm>
        </p:spPr>
        <p:txBody>
          <a:bodyPr/>
          <a:lstStyle/>
          <a:p>
            <a:r>
              <a:rPr lang="en-US" dirty="0" smtClean="0"/>
              <a:t>Answer Service Rate (ASR)</a:t>
            </a:r>
          </a:p>
          <a:p>
            <a:pPr lvl="1"/>
            <a:r>
              <a:rPr lang="en-US" dirty="0" smtClean="0"/>
              <a:t>Calls completed versus attempts</a:t>
            </a:r>
          </a:p>
          <a:p>
            <a:pPr lvl="1"/>
            <a:r>
              <a:rPr lang="en-US" dirty="0" smtClean="0"/>
              <a:t>Also computed per connection attempts made per vendor</a:t>
            </a:r>
          </a:p>
          <a:p>
            <a:pPr marL="233362" lvl="1" indent="0">
              <a:buNone/>
            </a:pPr>
            <a:endParaRPr lang="en-US" dirty="0" smtClean="0"/>
          </a:p>
          <a:p>
            <a:r>
              <a:rPr lang="en-US" dirty="0" smtClean="0"/>
              <a:t>Post Dial Delay (PDD)</a:t>
            </a:r>
          </a:p>
          <a:p>
            <a:pPr lvl="1"/>
            <a:r>
              <a:rPr lang="en-US" dirty="0" smtClean="0"/>
              <a:t>Annoying delay until path through n/w selected</a:t>
            </a:r>
          </a:p>
          <a:p>
            <a:pPr marL="233362" lvl="1" indent="0">
              <a:buNone/>
            </a:pPr>
            <a:endParaRPr lang="en-US" dirty="0" smtClean="0"/>
          </a:p>
          <a:p>
            <a:r>
              <a:rPr lang="en-US" dirty="0" smtClean="0"/>
              <a:t>Opportunity Monitor</a:t>
            </a:r>
          </a:p>
          <a:p>
            <a:pPr lvl="1"/>
            <a:r>
              <a:rPr lang="en-US" dirty="0" smtClean="0"/>
              <a:t>Opportunity cost for of vendor routing</a:t>
            </a:r>
          </a:p>
          <a:p>
            <a:pPr marL="233362" lvl="1" indent="0">
              <a:buNone/>
            </a:pPr>
            <a:endParaRPr lang="en-US" dirty="0" smtClean="0"/>
          </a:p>
          <a:p>
            <a:r>
              <a:rPr lang="en-US" dirty="0" smtClean="0"/>
              <a:t>Trends of these three and correlations</a:t>
            </a:r>
          </a:p>
          <a:p>
            <a:pPr marL="0" indent="0">
              <a:buNone/>
            </a:pPr>
            <a:endParaRPr lang="en-US" dirty="0" smtClean="0"/>
          </a:p>
          <a:p>
            <a:r>
              <a:rPr lang="en-US" dirty="0" smtClean="0"/>
              <a:t>Quality Measures (call duration, jitter, …)</a:t>
            </a:r>
          </a:p>
        </p:txBody>
      </p:sp>
    </p:spTree>
    <p:extLst>
      <p:ext uri="{BB962C8B-B14F-4D97-AF65-F5344CB8AC3E}">
        <p14:creationId xmlns="" xmlns:p14="http://schemas.microsoft.com/office/powerpoint/2010/main" val="117767243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Telco Case Study Demo</a:t>
            </a:r>
            <a:endParaRPr lang="en-CA" dirty="0"/>
          </a:p>
        </p:txBody>
      </p:sp>
      <p:sp>
        <p:nvSpPr>
          <p:cNvPr id="3" name="Content Placeholder 2"/>
          <p:cNvSpPr>
            <a:spLocks noGrp="1"/>
          </p:cNvSpPr>
          <p:nvPr>
            <p:ph idx="1"/>
          </p:nvPr>
        </p:nvSpPr>
        <p:spPr/>
        <p:txBody>
          <a:bodyPr anchor="ctr"/>
          <a:lstStyle/>
          <a:p>
            <a:pPr algn="ctr">
              <a:buNone/>
            </a:pPr>
            <a:r>
              <a:rPr lang="en-CA" sz="11500" b="1" dirty="0" smtClean="0"/>
              <a:t>DEMO</a:t>
            </a:r>
            <a:endParaRPr lang="en-CA" sz="9600" b="1" dirty="0" smtClean="0"/>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Performance</a:t>
            </a:r>
          </a:p>
          <a:p>
            <a:pPr lvl="1"/>
            <a:r>
              <a:rPr lang="en-US" dirty="0" smtClean="0"/>
              <a:t>Recurring CDR processing running in </a:t>
            </a:r>
            <a:r>
              <a:rPr lang="en-US" b="1" dirty="0" smtClean="0"/>
              <a:t>seconds </a:t>
            </a:r>
          </a:p>
          <a:p>
            <a:pPr lvl="2"/>
            <a:r>
              <a:rPr lang="en-US" dirty="0" smtClean="0"/>
              <a:t>Including increased data analysis</a:t>
            </a:r>
          </a:p>
          <a:p>
            <a:pPr lvl="2"/>
            <a:r>
              <a:rPr lang="en-US" dirty="0" smtClean="0"/>
              <a:t>Leaves head room for much larger data volumes</a:t>
            </a:r>
          </a:p>
          <a:p>
            <a:pPr lvl="1"/>
            <a:r>
              <a:rPr lang="en-US" dirty="0" smtClean="0"/>
              <a:t>Data granularity increased to ingress/egress trunk groups and NPA/NXX level</a:t>
            </a:r>
          </a:p>
          <a:p>
            <a:pPr lvl="2"/>
            <a:r>
              <a:rPr lang="en-US" dirty="0" smtClean="0"/>
              <a:t>In near-real time</a:t>
            </a:r>
          </a:p>
          <a:p>
            <a:pPr lvl="1"/>
            <a:r>
              <a:rPr lang="en-US" dirty="0" smtClean="0"/>
              <a:t>Capturing data for trend analysis</a:t>
            </a:r>
          </a:p>
          <a:p>
            <a:pPr lvl="1"/>
            <a:r>
              <a:rPr lang="en-US" dirty="0" smtClean="0"/>
              <a:t>Enabling predictive analytics</a:t>
            </a:r>
          </a:p>
          <a:p>
            <a:pPr lvl="1"/>
            <a:r>
              <a:rPr lang="en-US" dirty="0" smtClean="0"/>
              <a:t>Scalable to multi-node </a:t>
            </a:r>
          </a:p>
          <a:p>
            <a:pPr lvl="1"/>
            <a:r>
              <a:rPr lang="en-US" dirty="0" smtClean="0"/>
              <a:t>Scalable to growing data sizes</a:t>
            </a:r>
            <a:endParaRPr lang="en-US" dirty="0"/>
          </a:p>
        </p:txBody>
      </p:sp>
    </p:spTree>
    <p:extLst>
      <p:ext uri="{BB962C8B-B14F-4D97-AF65-F5344CB8AC3E}">
        <p14:creationId xmlns="" xmlns:p14="http://schemas.microsoft.com/office/powerpoint/2010/main" val="124391152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Business Side</a:t>
            </a:r>
          </a:p>
          <a:p>
            <a:pPr lvl="1"/>
            <a:r>
              <a:rPr lang="en-US" dirty="0" smtClean="0"/>
              <a:t>Decision time from days to minutes</a:t>
            </a:r>
          </a:p>
          <a:p>
            <a:pPr lvl="2"/>
            <a:r>
              <a:rPr lang="en-US" dirty="0" smtClean="0"/>
              <a:t>Deeper understanding of operational issues</a:t>
            </a:r>
          </a:p>
          <a:p>
            <a:pPr lvl="2"/>
            <a:r>
              <a:rPr lang="en-US" dirty="0" smtClean="0"/>
              <a:t>Which situations are problematic (or not)</a:t>
            </a:r>
          </a:p>
          <a:p>
            <a:pPr lvl="1"/>
            <a:r>
              <a:rPr lang="en-US" dirty="0" smtClean="0"/>
              <a:t>Vendor knowledge increased</a:t>
            </a:r>
          </a:p>
          <a:p>
            <a:pPr lvl="2"/>
            <a:r>
              <a:rPr lang="en-US" dirty="0" smtClean="0"/>
              <a:t>Price optimization for cost containment</a:t>
            </a:r>
          </a:p>
          <a:p>
            <a:pPr lvl="2"/>
            <a:r>
              <a:rPr lang="en-US" dirty="0" smtClean="0"/>
              <a:t>Considering a vendor portal</a:t>
            </a:r>
          </a:p>
          <a:p>
            <a:pPr lvl="1"/>
            <a:r>
              <a:rPr lang="en-US" dirty="0" smtClean="0"/>
              <a:t>Problem resolution more proactive</a:t>
            </a:r>
          </a:p>
          <a:p>
            <a:pPr lvl="2"/>
            <a:r>
              <a:rPr lang="en-US" dirty="0" smtClean="0"/>
              <a:t>Understand issues before customers call</a:t>
            </a:r>
          </a:p>
          <a:p>
            <a:pPr lvl="2"/>
            <a:r>
              <a:rPr lang="en-US" dirty="0" smtClean="0"/>
              <a:t>Re-routing around problematic n/w issues</a:t>
            </a:r>
          </a:p>
          <a:p>
            <a:pPr lvl="1"/>
            <a:r>
              <a:rPr lang="en-US" dirty="0" smtClean="0"/>
              <a:t>Open to data mining of historical data</a:t>
            </a:r>
            <a:endParaRPr lang="en-US" dirty="0"/>
          </a:p>
        </p:txBody>
      </p:sp>
    </p:spTree>
    <p:extLst>
      <p:ext uri="{BB962C8B-B14F-4D97-AF65-F5344CB8AC3E}">
        <p14:creationId xmlns="" xmlns:p14="http://schemas.microsoft.com/office/powerpoint/2010/main" val="127383278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dirty="0" smtClean="0"/>
              <a:t>What did it take to achieve the Telco application?</a:t>
            </a:r>
            <a:endParaRPr lang="en-CA" dirty="0"/>
          </a:p>
        </p:txBody>
      </p:sp>
      <p:sp>
        <p:nvSpPr>
          <p:cNvPr id="3" name="Content Placeholder 2"/>
          <p:cNvSpPr>
            <a:spLocks noGrp="1"/>
          </p:cNvSpPr>
          <p:nvPr>
            <p:ph idx="1"/>
          </p:nvPr>
        </p:nvSpPr>
        <p:spPr/>
        <p:txBody>
          <a:bodyPr/>
          <a:lstStyle/>
          <a:p>
            <a:r>
              <a:rPr lang="en-CA" sz="2400" dirty="0" smtClean="0"/>
              <a:t>CHALLENGE 1 – access and prepare big data for analysis</a:t>
            </a:r>
          </a:p>
          <a:p>
            <a:pPr lvl="1"/>
            <a:r>
              <a:rPr lang="en-CA" dirty="0" smtClean="0"/>
              <a:t>Solution: Pervasive </a:t>
            </a:r>
            <a:r>
              <a:rPr lang="en-CA" dirty="0" err="1" smtClean="0"/>
              <a:t>RushAnalyzer</a:t>
            </a:r>
            <a:endParaRPr lang="en-CA" dirty="0" smtClean="0"/>
          </a:p>
          <a:p>
            <a:pPr lvl="2"/>
            <a:endParaRPr lang="en-CA" dirty="0" smtClean="0"/>
          </a:p>
          <a:p>
            <a:pPr lvl="1"/>
            <a:endParaRPr lang="en-CA" dirty="0" smtClean="0"/>
          </a:p>
          <a:p>
            <a:pPr lvl="1">
              <a:buNone/>
            </a:pPr>
            <a:endParaRPr lang="en-CA" dirty="0" smtClean="0"/>
          </a:p>
          <a:p>
            <a:pPr lvl="1">
              <a:buNone/>
            </a:pPr>
            <a:endParaRPr lang="en-CA" dirty="0" smtClean="0"/>
          </a:p>
          <a:p>
            <a:pPr algn="ctr">
              <a:buNone/>
            </a:pPr>
            <a:r>
              <a:rPr lang="en-CA" sz="3600" b="1" dirty="0" smtClean="0"/>
              <a:t>Pervasive </a:t>
            </a:r>
            <a:r>
              <a:rPr lang="en-CA" sz="3600" b="1" dirty="0" err="1" smtClean="0"/>
              <a:t>RushAnalyzer</a:t>
            </a:r>
            <a:endParaRPr lang="en-CA" sz="3600" b="1" dirty="0" smtClean="0"/>
          </a:p>
          <a:p>
            <a:pPr algn="ctr">
              <a:buNone/>
            </a:pPr>
            <a:r>
              <a:rPr lang="en-CA" sz="3600" b="1" dirty="0" smtClean="0"/>
              <a:t>DEMO</a:t>
            </a:r>
          </a:p>
          <a:p>
            <a:pPr>
              <a:buNone/>
            </a:pPr>
            <a:endParaRPr lang="en-CA" dirty="0" smtClean="0"/>
          </a:p>
          <a:p>
            <a:pPr>
              <a:buNone/>
            </a:pPr>
            <a:endParaRPr lang="en-CA" dirty="0" smtClean="0"/>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dirty="0" smtClean="0"/>
              <a:t>What did it take to achieve the Telco application?</a:t>
            </a:r>
            <a:endParaRPr lang="en-CA" dirty="0"/>
          </a:p>
        </p:txBody>
      </p:sp>
      <p:sp>
        <p:nvSpPr>
          <p:cNvPr id="3" name="Content Placeholder 2"/>
          <p:cNvSpPr>
            <a:spLocks noGrp="1"/>
          </p:cNvSpPr>
          <p:nvPr>
            <p:ph idx="1"/>
          </p:nvPr>
        </p:nvSpPr>
        <p:spPr/>
        <p:txBody>
          <a:bodyPr/>
          <a:lstStyle/>
          <a:p>
            <a:r>
              <a:rPr lang="en-CA" sz="2400" dirty="0" smtClean="0"/>
              <a:t>CHALLENGE 2 – visualize the Big Data</a:t>
            </a:r>
          </a:p>
          <a:p>
            <a:pPr lvl="1"/>
            <a:r>
              <a:rPr lang="en-CA" b="1" dirty="0" smtClean="0"/>
              <a:t>Solution: Actuate BIRT Designer</a:t>
            </a:r>
          </a:p>
          <a:p>
            <a:pPr lvl="2"/>
            <a:r>
              <a:rPr lang="en-CA" dirty="0" smtClean="0"/>
              <a:t>Drag-n-drop content development</a:t>
            </a:r>
          </a:p>
          <a:p>
            <a:pPr lvl="2"/>
            <a:r>
              <a:rPr lang="en-CA" dirty="0" smtClean="0"/>
              <a:t>WYSIWYG design</a:t>
            </a:r>
          </a:p>
          <a:p>
            <a:pPr lvl="2"/>
            <a:r>
              <a:rPr lang="en-CA" dirty="0" smtClean="0"/>
              <a:t>Powerful scripting capabilities</a:t>
            </a:r>
          </a:p>
          <a:p>
            <a:pPr lvl="1"/>
            <a:r>
              <a:rPr lang="en-CA" b="1" dirty="0" smtClean="0"/>
              <a:t>Solution: Actuate BIRT 360</a:t>
            </a:r>
          </a:p>
          <a:p>
            <a:pPr lvl="2"/>
            <a:r>
              <a:rPr lang="en-CA" dirty="0" smtClean="0"/>
              <a:t>BIRT Dashboard application</a:t>
            </a:r>
          </a:p>
          <a:p>
            <a:pPr lvl="2"/>
            <a:r>
              <a:rPr lang="en-CA" dirty="0" smtClean="0"/>
              <a:t>Leverages BIRT </a:t>
            </a:r>
          </a:p>
          <a:p>
            <a:pPr lvl="2"/>
            <a:r>
              <a:rPr lang="en-CA" dirty="0" smtClean="0"/>
              <a:t>Powerful scripting capabilities</a:t>
            </a:r>
          </a:p>
          <a:p>
            <a:pPr lvl="1">
              <a:buNone/>
            </a:pPr>
            <a:endParaRPr lang="en-CA" dirty="0" smtClean="0"/>
          </a:p>
          <a:p>
            <a:pPr algn="ctr">
              <a:buNone/>
            </a:pPr>
            <a:r>
              <a:rPr lang="en-CA" sz="3600" b="1" dirty="0" smtClean="0"/>
              <a:t>Actuate BIRT 360</a:t>
            </a:r>
          </a:p>
          <a:p>
            <a:pPr algn="ctr">
              <a:buNone/>
            </a:pPr>
            <a:r>
              <a:rPr lang="en-CA" sz="3600" b="1" dirty="0" smtClean="0"/>
              <a:t>DEMO</a:t>
            </a:r>
          </a:p>
          <a:p>
            <a:pPr>
              <a:buNone/>
            </a:pPr>
            <a:endParaRPr lang="en-CA" dirty="0" smtClean="0"/>
          </a:p>
          <a:p>
            <a:pPr>
              <a:buNone/>
            </a:pPr>
            <a:endParaRPr lang="en-CA" dirty="0" smtClean="0"/>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dirty="0" smtClean="0"/>
              <a:t>What did it take to achieve the Telco application?</a:t>
            </a:r>
            <a:endParaRPr lang="en-CA" dirty="0"/>
          </a:p>
        </p:txBody>
      </p:sp>
      <p:sp>
        <p:nvSpPr>
          <p:cNvPr id="3" name="Content Placeholder 2"/>
          <p:cNvSpPr>
            <a:spLocks noGrp="1"/>
          </p:cNvSpPr>
          <p:nvPr>
            <p:ph idx="1"/>
          </p:nvPr>
        </p:nvSpPr>
        <p:spPr/>
        <p:txBody>
          <a:bodyPr/>
          <a:lstStyle/>
          <a:p>
            <a:r>
              <a:rPr lang="en-CA" sz="2400" dirty="0" smtClean="0"/>
              <a:t>CHALLENGE 3 – measure and monitor the Big Data</a:t>
            </a:r>
          </a:p>
          <a:p>
            <a:pPr lvl="1"/>
            <a:r>
              <a:rPr lang="en-CA" dirty="0" smtClean="0"/>
              <a:t>Solution: Actuate BIRT 360+</a:t>
            </a:r>
          </a:p>
          <a:p>
            <a:pPr lvl="1">
              <a:buNone/>
            </a:pPr>
            <a:endParaRPr lang="en-CA" dirty="0" smtClean="0"/>
          </a:p>
          <a:p>
            <a:pPr lvl="1">
              <a:buNone/>
            </a:pPr>
            <a:endParaRPr lang="en-CA" dirty="0" smtClean="0"/>
          </a:p>
          <a:p>
            <a:pPr lvl="1">
              <a:buNone/>
            </a:pPr>
            <a:endParaRPr lang="en-CA" dirty="0" smtClean="0"/>
          </a:p>
          <a:p>
            <a:pPr algn="ctr">
              <a:buNone/>
            </a:pPr>
            <a:r>
              <a:rPr lang="en-CA" sz="3600" b="1" dirty="0" smtClean="0"/>
              <a:t>Actuate BIRT 360+</a:t>
            </a:r>
          </a:p>
          <a:p>
            <a:pPr algn="ctr">
              <a:buNone/>
            </a:pPr>
            <a:r>
              <a:rPr lang="en-CA" sz="3600" b="1" dirty="0" smtClean="0"/>
              <a:t>DEMO</a:t>
            </a:r>
          </a:p>
          <a:p>
            <a:pPr>
              <a:buNone/>
            </a:pPr>
            <a:endParaRPr lang="en-CA" dirty="0" smtClean="0"/>
          </a:p>
          <a:p>
            <a:pPr>
              <a:buNone/>
            </a:pPr>
            <a:endParaRPr lang="en-CA" dirty="0" smtClean="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Calculation Engine</a:t>
            </a:r>
            <a:endParaRPr lang="en-CA" dirty="0"/>
          </a:p>
        </p:txBody>
      </p:sp>
      <p:graphicFrame>
        <p:nvGraphicFramePr>
          <p:cNvPr id="5" name="Diagram 4"/>
          <p:cNvGraphicFramePr/>
          <p:nvPr/>
        </p:nvGraphicFramePr>
        <p:xfrm>
          <a:off x="-653146" y="1224479"/>
          <a:ext cx="4885509" cy="30828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2"/>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flipH="1">
            <a:off x="3999594" y="1332411"/>
            <a:ext cx="3554771" cy="2040375"/>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2" name="Picture 11"/>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4646951" y="2601482"/>
            <a:ext cx="3498697" cy="2117698"/>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graphicFrame>
        <p:nvGraphicFramePr>
          <p:cNvPr id="11" name="Diagram 10"/>
          <p:cNvGraphicFramePr/>
          <p:nvPr/>
        </p:nvGraphicFramePr>
        <p:xfrm>
          <a:off x="256902" y="3696061"/>
          <a:ext cx="3766457" cy="3031309"/>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pic>
        <p:nvPicPr>
          <p:cNvPr id="1026" name="Picture 2"/>
          <p:cNvPicPr>
            <a:picLocks noChangeAspect="1" noChangeArrowheads="1"/>
          </p:cNvPicPr>
          <p:nvPr/>
        </p:nvPicPr>
        <p:blipFill>
          <a:blip r:embed="rId15" cstate="print"/>
          <a:srcRect/>
          <a:stretch>
            <a:fillRect/>
          </a:stretch>
        </p:blipFill>
        <p:spPr bwMode="auto">
          <a:xfrm>
            <a:off x="5312463" y="3732551"/>
            <a:ext cx="3318885" cy="223353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 calcmode="lin" valueType="num">
                                      <p:cBhvr additive="base">
                                        <p:cTn id="19" dur="500" fill="hold"/>
                                        <p:tgtEl>
                                          <p:spTgt spid="1026"/>
                                        </p:tgtEl>
                                        <p:attrNameLst>
                                          <p:attrName>ppt_x</p:attrName>
                                        </p:attrNameLst>
                                      </p:cBhvr>
                                      <p:tavLst>
                                        <p:tav tm="0">
                                          <p:val>
                                            <p:strVal val="#ppt_x"/>
                                          </p:val>
                                        </p:tav>
                                        <p:tav tm="100000">
                                          <p:val>
                                            <p:strVal val="#ppt_x"/>
                                          </p:val>
                                        </p:tav>
                                      </p:tavLst>
                                    </p:anim>
                                    <p:anim calcmode="lin" valueType="num">
                                      <p:cBhvr additive="base">
                                        <p:cTn id="20"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dirty="0" smtClean="0"/>
              <a:t>What did it take to achieve the Telco application?</a:t>
            </a:r>
            <a:endParaRPr lang="en-CA" dirty="0"/>
          </a:p>
        </p:txBody>
      </p:sp>
      <p:sp>
        <p:nvSpPr>
          <p:cNvPr id="3" name="Content Placeholder 2"/>
          <p:cNvSpPr>
            <a:spLocks noGrp="1"/>
          </p:cNvSpPr>
          <p:nvPr>
            <p:ph idx="1"/>
          </p:nvPr>
        </p:nvSpPr>
        <p:spPr/>
        <p:txBody>
          <a:bodyPr/>
          <a:lstStyle/>
          <a:p>
            <a:r>
              <a:rPr lang="en-CA" sz="2400" dirty="0" smtClean="0"/>
              <a:t>CHALLENGE 4 – Predict from Big Data</a:t>
            </a:r>
          </a:p>
          <a:p>
            <a:pPr lvl="1"/>
            <a:r>
              <a:rPr lang="en-CA" dirty="0" smtClean="0"/>
              <a:t>Solution: Pervasive </a:t>
            </a:r>
            <a:r>
              <a:rPr lang="en-CA" dirty="0" err="1" smtClean="0"/>
              <a:t>RushAnalyzer</a:t>
            </a:r>
            <a:endParaRPr lang="en-CA" dirty="0" smtClean="0"/>
          </a:p>
          <a:p>
            <a:pPr lvl="2"/>
            <a:endParaRPr lang="en-CA" dirty="0" smtClean="0"/>
          </a:p>
          <a:p>
            <a:pPr lvl="1"/>
            <a:endParaRPr lang="en-CA" dirty="0" smtClean="0"/>
          </a:p>
          <a:p>
            <a:pPr lvl="1">
              <a:buNone/>
            </a:pPr>
            <a:endParaRPr lang="en-CA" dirty="0" smtClean="0"/>
          </a:p>
          <a:p>
            <a:pPr lvl="1">
              <a:buNone/>
            </a:pPr>
            <a:endParaRPr lang="en-CA" dirty="0" smtClean="0"/>
          </a:p>
          <a:p>
            <a:pPr algn="ctr">
              <a:buNone/>
            </a:pPr>
            <a:r>
              <a:rPr lang="en-CA" sz="3600" b="1" dirty="0" smtClean="0"/>
              <a:t>Pervasive </a:t>
            </a:r>
            <a:r>
              <a:rPr lang="en-CA" sz="3600" b="1" dirty="0" err="1" smtClean="0"/>
              <a:t>RushAnalyzer</a:t>
            </a:r>
            <a:endParaRPr lang="en-CA" sz="3600" b="1" dirty="0" smtClean="0"/>
          </a:p>
          <a:p>
            <a:pPr algn="ctr">
              <a:buNone/>
            </a:pPr>
            <a:r>
              <a:rPr lang="en-CA" sz="3600" b="1" dirty="0" smtClean="0"/>
              <a:t>DEMO</a:t>
            </a:r>
          </a:p>
          <a:p>
            <a:pPr>
              <a:buNone/>
            </a:pPr>
            <a:endParaRPr lang="en-CA" dirty="0" smtClean="0"/>
          </a:p>
          <a:p>
            <a:pPr>
              <a:buNone/>
            </a:pPr>
            <a:endParaRPr lang="en-CA" dirty="0" smtClean="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Pervasive </a:t>
            </a:r>
            <a:r>
              <a:rPr lang="en-US" sz="2800" dirty="0" err="1" smtClean="0"/>
              <a:t>RushAnalytics</a:t>
            </a:r>
            <a:endParaRPr lang="en-US" sz="2800" dirty="0"/>
          </a:p>
        </p:txBody>
      </p:sp>
      <p:sp>
        <p:nvSpPr>
          <p:cNvPr id="3" name="Content Placeholder 2"/>
          <p:cNvSpPr>
            <a:spLocks noGrp="1"/>
          </p:cNvSpPr>
          <p:nvPr>
            <p:ph idx="1"/>
          </p:nvPr>
        </p:nvSpPr>
        <p:spPr>
          <a:xfrm>
            <a:off x="534201" y="4076852"/>
            <a:ext cx="8304999" cy="2596868"/>
          </a:xfrm>
        </p:spPr>
        <p:txBody>
          <a:bodyPr/>
          <a:lstStyle/>
          <a:p>
            <a:pPr>
              <a:buNone/>
            </a:pPr>
            <a:r>
              <a:rPr lang="en-US" sz="1600" b="1" dirty="0" smtClean="0"/>
              <a:t>Visual + developer platform for Big Data Analytics and Preparation, with Dynamic Scaling</a:t>
            </a:r>
          </a:p>
          <a:p>
            <a:r>
              <a:rPr lang="en-US" sz="1600" dirty="0" smtClean="0"/>
              <a:t>Quickly cleanse, profile and aggregate big data</a:t>
            </a:r>
          </a:p>
          <a:p>
            <a:r>
              <a:rPr lang="en-US" sz="1600" dirty="0" smtClean="0"/>
              <a:t>Use data mining, predictive analytics, machine learning to uncover actionable intelligence</a:t>
            </a:r>
          </a:p>
          <a:p>
            <a:r>
              <a:rPr lang="en-US" sz="1600" dirty="0" smtClean="0"/>
              <a:t>Works with flat files, relation databases, NoSQL databases, and HDFS</a:t>
            </a:r>
          </a:p>
          <a:p>
            <a:r>
              <a:rPr lang="en-US" sz="1600" dirty="0" smtClean="0"/>
              <a:t>High performance, scales up to terabytes of data</a:t>
            </a:r>
          </a:p>
          <a:p>
            <a:r>
              <a:rPr lang="en-US" sz="1600" dirty="0" smtClean="0"/>
              <a:t>Design on your desktop using simple drag-and-drop interface</a:t>
            </a:r>
          </a:p>
          <a:p>
            <a:r>
              <a:rPr lang="en-US" sz="1600" dirty="0" smtClean="0"/>
              <a:t>Execute on desktop, remote server, or clusters --including Hadoop clusters</a:t>
            </a:r>
          </a:p>
          <a:p>
            <a:pPr>
              <a:buNone/>
            </a:pPr>
            <a:endParaRPr lang="en-US" sz="1600" dirty="0"/>
          </a:p>
        </p:txBody>
      </p:sp>
      <p:pic>
        <p:nvPicPr>
          <p:cNvPr id="1026" name="Picture 2" descr="http://innovationlab.pervasive.com/portals/9/graphics/BigMiner.png"/>
          <p:cNvPicPr>
            <a:picLocks noChangeAspect="1" noChangeArrowheads="1"/>
          </p:cNvPicPr>
          <p:nvPr/>
        </p:nvPicPr>
        <p:blipFill>
          <a:blip r:embed="rId2" cstate="print"/>
          <a:srcRect/>
          <a:stretch>
            <a:fillRect/>
          </a:stretch>
        </p:blipFill>
        <p:spPr bwMode="auto">
          <a:xfrm>
            <a:off x="2057400" y="1415920"/>
            <a:ext cx="4407630" cy="2410273"/>
          </a:xfrm>
          <a:prstGeom prst="rect">
            <a:avLst/>
          </a:prstGeom>
          <a:noFill/>
        </p:spPr>
      </p:pic>
      <p:sp>
        <p:nvSpPr>
          <p:cNvPr id="6" name="&quot;No&quot; Symbol 5"/>
          <p:cNvSpPr>
            <a:spLocks noChangeAspect="1"/>
          </p:cNvSpPr>
          <p:nvPr/>
        </p:nvSpPr>
        <p:spPr bwMode="auto">
          <a:xfrm>
            <a:off x="8077200" y="1415920"/>
            <a:ext cx="640080" cy="640080"/>
          </a:xfrm>
          <a:prstGeom prst="noSmoking">
            <a:avLst>
              <a:gd name="adj" fmla="val 9137"/>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pitchFamily="34" charset="0"/>
              </a:rPr>
              <a:t>MapReduce</a:t>
            </a:r>
          </a:p>
          <a:p>
            <a:pPr marL="0" marR="0" indent="0" algn="ctr" defTabSz="914400" rtl="0" eaLnBrk="1" fontAlgn="base" latinLnBrk="0" hangingPunct="1">
              <a:lnSpc>
                <a:spcPct val="100000"/>
              </a:lnSpc>
              <a:spcBef>
                <a:spcPct val="0"/>
              </a:spcBef>
              <a:spcAft>
                <a:spcPct val="0"/>
              </a:spcAft>
              <a:buClrTx/>
              <a:buSzTx/>
              <a:buFontTx/>
              <a:buNone/>
              <a:tabLst/>
            </a:pPr>
            <a:r>
              <a:rPr lang="en-US" sz="1100" b="1" dirty="0" smtClean="0">
                <a:latin typeface="Arial" pitchFamily="34" charset="0"/>
              </a:rPr>
              <a:t>Code</a:t>
            </a:r>
            <a:endParaRPr kumimoji="0" lang="en-US" sz="11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 xmlns:p14="http://schemas.microsoft.com/office/powerpoint/2010/main" val="414549746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Agenda</a:t>
            </a:r>
            <a:endParaRPr lang="en-CA" dirty="0"/>
          </a:p>
        </p:txBody>
      </p:sp>
      <p:sp>
        <p:nvSpPr>
          <p:cNvPr id="6" name="Content Placeholder 5"/>
          <p:cNvSpPr>
            <a:spLocks noGrp="1"/>
          </p:cNvSpPr>
          <p:nvPr>
            <p:ph idx="1"/>
          </p:nvPr>
        </p:nvSpPr>
        <p:spPr>
          <a:xfrm>
            <a:off x="309563" y="1178929"/>
            <a:ext cx="8450262" cy="5457397"/>
          </a:xfrm>
        </p:spPr>
        <p:txBody>
          <a:bodyPr>
            <a:normAutofit/>
          </a:bodyPr>
          <a:lstStyle/>
          <a:p>
            <a:pPr marL="457200" indent="-457200">
              <a:buFont typeface="+mj-lt"/>
              <a:buAutoNum type="arabicPeriod"/>
            </a:pPr>
            <a:r>
              <a:rPr lang="en-CA" sz="1800" dirty="0" smtClean="0"/>
              <a:t>What is big data and why is it important? </a:t>
            </a:r>
            <a:endParaRPr lang="en-CA" sz="1800" dirty="0" smtClean="0">
              <a:solidFill>
                <a:srgbClr val="FF0000"/>
              </a:solidFill>
            </a:endParaRPr>
          </a:p>
          <a:p>
            <a:pPr marL="457200" indent="-457200">
              <a:buFont typeface="+mj-lt"/>
              <a:buAutoNum type="arabicPeriod"/>
            </a:pPr>
            <a:r>
              <a:rPr lang="en-CA" sz="1800" dirty="0" smtClean="0"/>
              <a:t>Case Study – Telco Company</a:t>
            </a:r>
          </a:p>
          <a:p>
            <a:pPr marL="457200" indent="-457200">
              <a:buFont typeface="+mj-lt"/>
              <a:buAutoNum type="arabicPeriod"/>
            </a:pPr>
            <a:r>
              <a:rPr lang="en-CA" sz="1800" dirty="0" smtClean="0"/>
              <a:t>Telco Case Study Demo  -   themes: “</a:t>
            </a:r>
            <a:r>
              <a:rPr lang="en-CA" sz="1600" i="1" dirty="0" smtClean="0"/>
              <a:t>Discover, Analyze, Improve</a:t>
            </a:r>
            <a:r>
              <a:rPr lang="en-CA" sz="1800" dirty="0" smtClean="0"/>
              <a:t>”</a:t>
            </a:r>
            <a:endParaRPr lang="en-CA" sz="1800" dirty="0" smtClean="0">
              <a:solidFill>
                <a:srgbClr val="FF0000"/>
              </a:solidFill>
            </a:endParaRPr>
          </a:p>
          <a:p>
            <a:pPr marL="690562" lvl="1" indent="-457200"/>
            <a:r>
              <a:rPr lang="en-CA" sz="1600" dirty="0" smtClean="0"/>
              <a:t>BIRT 360 + Analytic Dashboard – “</a:t>
            </a:r>
            <a:r>
              <a:rPr lang="en-CA" sz="1400" i="1" dirty="0" smtClean="0"/>
              <a:t>Discover/Analyze</a:t>
            </a:r>
            <a:r>
              <a:rPr lang="en-CA" sz="1600" dirty="0" smtClean="0"/>
              <a:t>”</a:t>
            </a:r>
            <a:endParaRPr lang="en-CA" sz="1600" dirty="0" smtClean="0">
              <a:solidFill>
                <a:srgbClr val="FF0000"/>
              </a:solidFill>
            </a:endParaRPr>
          </a:p>
          <a:p>
            <a:pPr marL="690562" lvl="1" indent="-457200"/>
            <a:r>
              <a:rPr lang="en-CA" sz="1600" dirty="0" smtClean="0"/>
              <a:t>BIRT 360 + Map / Scorecard Briefing Book – “</a:t>
            </a:r>
            <a:r>
              <a:rPr lang="en-CA" sz="1400" i="1" dirty="0" smtClean="0"/>
              <a:t>Improve</a:t>
            </a:r>
            <a:r>
              <a:rPr lang="en-CA" sz="1600" dirty="0" smtClean="0"/>
              <a:t>”</a:t>
            </a:r>
            <a:endParaRPr lang="en-CA" sz="1600" dirty="0" smtClean="0">
              <a:solidFill>
                <a:srgbClr val="FF0000"/>
              </a:solidFill>
            </a:endParaRPr>
          </a:p>
          <a:p>
            <a:pPr marL="690562" lvl="1" indent="-457200">
              <a:buNone/>
            </a:pPr>
            <a:endParaRPr lang="en-CA" sz="1600" dirty="0" smtClean="0"/>
          </a:p>
          <a:p>
            <a:pPr marL="457200" indent="-457200">
              <a:buFont typeface="+mj-lt"/>
              <a:buAutoNum type="arabicPeriod"/>
            </a:pPr>
            <a:r>
              <a:rPr lang="en-CA" sz="1800" dirty="0" smtClean="0"/>
              <a:t>Challenges Faced building the demo – “What did it take to achieve the application?”</a:t>
            </a:r>
          </a:p>
          <a:p>
            <a:pPr marL="690562" lvl="1" indent="-457200">
              <a:buFont typeface="+mj-lt"/>
              <a:buAutoNum type="alphaLcParenR"/>
            </a:pPr>
            <a:r>
              <a:rPr lang="en-CA" sz="1800" dirty="0" smtClean="0"/>
              <a:t>Challenge one: access and prepare Big Data for analysis</a:t>
            </a:r>
            <a:endParaRPr lang="en-CA" sz="1800" dirty="0" smtClean="0">
              <a:solidFill>
                <a:srgbClr val="FF0000"/>
              </a:solidFill>
            </a:endParaRPr>
          </a:p>
          <a:p>
            <a:pPr marL="1147762" lvl="3" indent="-457200"/>
            <a:r>
              <a:rPr lang="en-CA" sz="1600" dirty="0" smtClean="0"/>
              <a:t>Pervasive </a:t>
            </a:r>
            <a:r>
              <a:rPr lang="en-CA" sz="1600" dirty="0" err="1" smtClean="0"/>
              <a:t>RushAnalyzer</a:t>
            </a:r>
            <a:r>
              <a:rPr lang="en-CA" sz="1600" dirty="0" smtClean="0"/>
              <a:t> </a:t>
            </a:r>
            <a:endParaRPr lang="en-CA" sz="1400" dirty="0" smtClean="0"/>
          </a:p>
          <a:p>
            <a:pPr marL="690562" lvl="1" indent="-457200">
              <a:buFont typeface="+mj-lt"/>
              <a:buAutoNum type="alphaLcParenR"/>
            </a:pPr>
            <a:r>
              <a:rPr lang="en-CA" sz="1800" dirty="0" smtClean="0"/>
              <a:t>Challenge two: visualize the Big Data</a:t>
            </a:r>
            <a:endParaRPr lang="en-CA" sz="1800" dirty="0" smtClean="0">
              <a:solidFill>
                <a:srgbClr val="FF0000"/>
              </a:solidFill>
            </a:endParaRPr>
          </a:p>
          <a:p>
            <a:pPr marL="1147762" lvl="3" indent="-457200"/>
            <a:r>
              <a:rPr lang="en-CA" sz="1600" dirty="0" smtClean="0"/>
              <a:t>BIRT Visualizations, BIRT 360</a:t>
            </a:r>
            <a:endParaRPr lang="en-CA" sz="1400" dirty="0" smtClean="0"/>
          </a:p>
          <a:p>
            <a:pPr marL="690562" lvl="1" indent="-457200">
              <a:buFont typeface="+mj-lt"/>
              <a:buAutoNum type="alphaLcParenR"/>
            </a:pPr>
            <a:r>
              <a:rPr lang="en-CA" sz="1800" dirty="0" smtClean="0"/>
              <a:t>Challenge three: measure and monitor the Big Data</a:t>
            </a:r>
          </a:p>
          <a:p>
            <a:pPr marL="1147762" lvl="3" indent="-457200"/>
            <a:r>
              <a:rPr lang="en-CA" sz="1600" dirty="0" smtClean="0"/>
              <a:t>BIRT Performance Analytics </a:t>
            </a:r>
            <a:endParaRPr lang="en-CA" sz="1400" dirty="0" smtClean="0"/>
          </a:p>
          <a:p>
            <a:pPr marL="690562" lvl="1" indent="-457200">
              <a:buFont typeface="+mj-lt"/>
              <a:buAutoNum type="alphaLcParenR"/>
            </a:pPr>
            <a:r>
              <a:rPr lang="en-CA" sz="2000" dirty="0" smtClean="0"/>
              <a:t>Challenge four: Predict from Big Data</a:t>
            </a:r>
          </a:p>
          <a:p>
            <a:pPr marL="1147762" lvl="3" indent="-457200"/>
            <a:r>
              <a:rPr lang="en-CA" sz="1600" dirty="0" smtClean="0"/>
              <a:t>Predictions via Pervasive – “</a:t>
            </a:r>
            <a:r>
              <a:rPr lang="en-CA" sz="1400" i="1" dirty="0" smtClean="0"/>
              <a:t>Look Ahead</a:t>
            </a:r>
            <a:r>
              <a:rPr lang="en-CA" sz="1600" dirty="0" smtClean="0"/>
              <a:t>”</a:t>
            </a:r>
            <a:endParaRPr lang="en-CA" sz="1600" dirty="0" smtClean="0">
              <a:solidFill>
                <a:srgbClr val="FF0000"/>
              </a:solidFill>
            </a:endParaRP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25491"/>
            <a:ext cx="8915400" cy="906304"/>
          </a:xfrm>
        </p:spPr>
        <p:txBody>
          <a:bodyPr/>
          <a:lstStyle/>
          <a:p>
            <a:r>
              <a:rPr lang="en-US" sz="2400" dirty="0" err="1" smtClean="0"/>
              <a:t>RushAnalytics</a:t>
            </a:r>
            <a:r>
              <a:rPr lang="en-US" sz="2400" dirty="0" smtClean="0"/>
              <a:t>: Big Data for Analytic Teams</a:t>
            </a:r>
            <a:endParaRPr lang="en-US" sz="2400" dirty="0"/>
          </a:p>
        </p:txBody>
      </p:sp>
      <p:sp>
        <p:nvSpPr>
          <p:cNvPr id="4" name="Slide Number Placeholder 3"/>
          <p:cNvSpPr>
            <a:spLocks noGrp="1"/>
          </p:cNvSpPr>
          <p:nvPr>
            <p:ph type="sldNum" sz="quarter" idx="4294967295"/>
          </p:nvPr>
        </p:nvSpPr>
        <p:spPr>
          <a:xfrm>
            <a:off x="228600" y="6553200"/>
            <a:ext cx="381000" cy="476250"/>
          </a:xfrm>
          <a:prstGeom prst="rect">
            <a:avLst/>
          </a:prstGeom>
        </p:spPr>
        <p:txBody>
          <a:bodyPr/>
          <a:lstStyle/>
          <a:p>
            <a:fld id="{DF029D9B-733E-4DF6-A152-59A5829268A7}" type="slidenum">
              <a:rPr lang="en-US" smtClean="0"/>
              <a:pPr/>
              <a:t>30</a:t>
            </a:fld>
            <a:endParaRPr lang="en-US"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87930" y="1411407"/>
            <a:ext cx="6314342" cy="48387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quot;No&quot; Symbol 7"/>
          <p:cNvSpPr>
            <a:spLocks noChangeAspect="1"/>
          </p:cNvSpPr>
          <p:nvPr/>
        </p:nvSpPr>
        <p:spPr bwMode="auto">
          <a:xfrm>
            <a:off x="8077200" y="1424594"/>
            <a:ext cx="640080" cy="640080"/>
          </a:xfrm>
          <a:prstGeom prst="noSmoking">
            <a:avLst>
              <a:gd name="adj" fmla="val 9137"/>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pitchFamily="34" charset="0"/>
              </a:rPr>
              <a:t>MapReduce</a:t>
            </a:r>
          </a:p>
          <a:p>
            <a:pPr marL="0" marR="0" indent="0" algn="ctr" defTabSz="914400" rtl="0" eaLnBrk="1" fontAlgn="base" latinLnBrk="0" hangingPunct="1">
              <a:lnSpc>
                <a:spcPct val="100000"/>
              </a:lnSpc>
              <a:spcBef>
                <a:spcPct val="0"/>
              </a:spcBef>
              <a:spcAft>
                <a:spcPct val="0"/>
              </a:spcAft>
              <a:buClrTx/>
              <a:buSzTx/>
              <a:buFontTx/>
              <a:buNone/>
              <a:tabLst/>
            </a:pPr>
            <a:r>
              <a:rPr lang="en-US" sz="1100" b="1" dirty="0" smtClean="0">
                <a:latin typeface="Arial" pitchFamily="34" charset="0"/>
              </a:rPr>
              <a:t>Code</a:t>
            </a:r>
            <a:endParaRPr kumimoji="0" lang="en-US" sz="11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 xmlns:p14="http://schemas.microsoft.com/office/powerpoint/2010/main" val="1207289089"/>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Resources</a:t>
            </a:r>
            <a:endParaRPr lang="en-CA" dirty="0"/>
          </a:p>
        </p:txBody>
      </p:sp>
      <p:sp>
        <p:nvSpPr>
          <p:cNvPr id="3" name="Text Placeholder 2"/>
          <p:cNvSpPr>
            <a:spLocks noGrp="1"/>
          </p:cNvSpPr>
          <p:nvPr>
            <p:ph type="body" sz="quarter" idx="10"/>
          </p:nvPr>
        </p:nvSpPr>
        <p:spPr/>
        <p:txBody>
          <a:bodyPr/>
          <a:lstStyle/>
          <a:p>
            <a:r>
              <a:rPr lang="en-CA" dirty="0" smtClean="0"/>
              <a:t>Software download links</a:t>
            </a:r>
          </a:p>
          <a:p>
            <a:pPr lvl="1"/>
            <a:r>
              <a:rPr lang="en-CA" dirty="0" smtClean="0"/>
              <a:t>Pervasive</a:t>
            </a:r>
          </a:p>
          <a:p>
            <a:endParaRPr lang="en-CA" dirty="0" smtClean="0"/>
          </a:p>
          <a:p>
            <a:r>
              <a:rPr lang="en-CA" dirty="0" smtClean="0"/>
              <a:t>Project repository</a:t>
            </a:r>
            <a:endParaRPr lang="en-CA" dirty="0"/>
          </a:p>
        </p:txBody>
      </p:sp>
      <p:sp>
        <p:nvSpPr>
          <p:cNvPr id="4" name="Rectangle 3"/>
          <p:cNvSpPr/>
          <p:nvPr/>
        </p:nvSpPr>
        <p:spPr>
          <a:xfrm>
            <a:off x="1148316" y="3369226"/>
            <a:ext cx="6996224" cy="2862322"/>
          </a:xfrm>
          <a:prstGeom prst="rect">
            <a:avLst/>
          </a:prstGeom>
        </p:spPr>
        <p:txBody>
          <a:bodyPr wrap="square">
            <a:spAutoFit/>
          </a:bodyPr>
          <a:lstStyle/>
          <a:p>
            <a:r>
              <a:rPr lang="en-US" sz="2000" dirty="0" smtClean="0"/>
              <a:t>Pervasive Big Data &amp; Analytics</a:t>
            </a:r>
          </a:p>
          <a:p>
            <a:pPr lvl="1"/>
            <a:r>
              <a:rPr lang="en-US" sz="2000" dirty="0" smtClean="0">
                <a:hlinkClick r:id="rId2"/>
              </a:rPr>
              <a:t>www.pervasivebigdata.com</a:t>
            </a:r>
            <a:endParaRPr lang="en-US" sz="2000" dirty="0" smtClean="0"/>
          </a:p>
          <a:p>
            <a:endParaRPr lang="en-US" sz="2000" dirty="0"/>
          </a:p>
          <a:p>
            <a:r>
              <a:rPr lang="en-US" sz="2000" dirty="0" smtClean="0"/>
              <a:t>Design </a:t>
            </a:r>
            <a:r>
              <a:rPr lang="en-US" sz="2000" dirty="0"/>
              <a:t>and Runtime Performance </a:t>
            </a:r>
            <a:r>
              <a:rPr lang="en-US" sz="1800" dirty="0"/>
              <a:t>(3 minute demo)</a:t>
            </a:r>
            <a:endParaRPr lang="en-US" sz="2000" dirty="0"/>
          </a:p>
          <a:p>
            <a:pPr lvl="1"/>
            <a:r>
              <a:rPr lang="en-US" sz="2000" u="sng" dirty="0">
                <a:hlinkClick r:id="rId3"/>
              </a:rPr>
              <a:t>http://youtu.be/ZQaROlWFXh4</a:t>
            </a:r>
            <a:endParaRPr lang="en-US" sz="2000" dirty="0"/>
          </a:p>
          <a:p>
            <a:endParaRPr lang="en-US" sz="2000" dirty="0"/>
          </a:p>
          <a:p>
            <a:r>
              <a:rPr lang="en-US" sz="2000" dirty="0"/>
              <a:t>Performance Metrics</a:t>
            </a:r>
          </a:p>
          <a:p>
            <a:pPr lvl="1"/>
            <a:r>
              <a:rPr lang="en-US" sz="2000" u="sng" dirty="0">
                <a:hlinkClick r:id="rId4"/>
              </a:rPr>
              <a:t>http://bigdata.pervasive.com/Resources/Performance-Metrics.aspx</a:t>
            </a:r>
            <a:endParaRPr lang="en-US" sz="2000" u="sng" dirty="0"/>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Resources</a:t>
            </a:r>
            <a:endParaRPr lang="en-CA" dirty="0"/>
          </a:p>
        </p:txBody>
      </p:sp>
      <p:sp>
        <p:nvSpPr>
          <p:cNvPr id="3" name="Text Placeholder 2"/>
          <p:cNvSpPr>
            <a:spLocks noGrp="1"/>
          </p:cNvSpPr>
          <p:nvPr>
            <p:ph type="body" sz="quarter" idx="10"/>
          </p:nvPr>
        </p:nvSpPr>
        <p:spPr/>
        <p:txBody>
          <a:bodyPr/>
          <a:lstStyle/>
          <a:p>
            <a:r>
              <a:rPr lang="en-CA" dirty="0" smtClean="0"/>
              <a:t>Software download links</a:t>
            </a:r>
          </a:p>
          <a:p>
            <a:pPr lvl="1"/>
            <a:r>
              <a:rPr lang="en-CA" dirty="0" smtClean="0"/>
              <a:t>Actuate</a:t>
            </a:r>
          </a:p>
          <a:p>
            <a:endParaRPr lang="en-CA" dirty="0" smtClean="0"/>
          </a:p>
          <a:p>
            <a:pPr algn="ctr">
              <a:buNone/>
            </a:pPr>
            <a:r>
              <a:rPr lang="en-CA" sz="3600" b="1" dirty="0" smtClean="0"/>
              <a:t>www.BIRT-Exchange.com</a:t>
            </a:r>
            <a:endParaRPr lang="en-CA" sz="3600" b="1" dirty="0"/>
          </a:p>
        </p:txBody>
      </p:sp>
      <p:sp>
        <p:nvSpPr>
          <p:cNvPr id="4" name="Rectangle 3"/>
          <p:cNvSpPr/>
          <p:nvPr/>
        </p:nvSpPr>
        <p:spPr>
          <a:xfrm>
            <a:off x="1148316" y="3369226"/>
            <a:ext cx="6996224" cy="2246769"/>
          </a:xfrm>
          <a:prstGeom prst="rect">
            <a:avLst/>
          </a:prstGeom>
        </p:spPr>
        <p:txBody>
          <a:bodyPr wrap="square">
            <a:spAutoFit/>
          </a:bodyPr>
          <a:lstStyle/>
          <a:p>
            <a:pPr>
              <a:buFont typeface="Arial" pitchFamily="34" charset="0"/>
              <a:buChar char="•"/>
            </a:pPr>
            <a:r>
              <a:rPr lang="en-US" sz="2000" dirty="0" smtClean="0"/>
              <a:t>Download BIRT Designer Pro</a:t>
            </a:r>
          </a:p>
          <a:p>
            <a:pPr>
              <a:buFont typeface="Arial" pitchFamily="34" charset="0"/>
              <a:buChar char="•"/>
            </a:pPr>
            <a:endParaRPr lang="en-US" sz="2000" dirty="0"/>
          </a:p>
          <a:p>
            <a:pPr>
              <a:buFont typeface="Arial" pitchFamily="34" charset="0"/>
              <a:buChar char="•"/>
            </a:pPr>
            <a:r>
              <a:rPr lang="en-US" sz="2000" dirty="0" smtClean="0"/>
              <a:t>Download BIRT 360 +</a:t>
            </a:r>
            <a:endParaRPr lang="en-US" sz="2000" dirty="0"/>
          </a:p>
          <a:p>
            <a:pPr>
              <a:buFont typeface="Arial" pitchFamily="34" charset="0"/>
              <a:buChar char="•"/>
            </a:pPr>
            <a:endParaRPr lang="en-US" sz="2000" dirty="0"/>
          </a:p>
          <a:p>
            <a:pPr>
              <a:buFont typeface="Arial" pitchFamily="34" charset="0"/>
              <a:buChar char="•"/>
            </a:pPr>
            <a:r>
              <a:rPr lang="en-US" sz="2000" dirty="0" smtClean="0"/>
              <a:t>Download BIRT </a:t>
            </a:r>
            <a:r>
              <a:rPr lang="en-US" sz="2000" dirty="0" err="1" smtClean="0"/>
              <a:t>iServer</a:t>
            </a:r>
            <a:endParaRPr lang="en-US" sz="2000" dirty="0" smtClean="0"/>
          </a:p>
          <a:p>
            <a:pPr>
              <a:buFont typeface="Arial" pitchFamily="34" charset="0"/>
              <a:buChar char="•"/>
            </a:pPr>
            <a:endParaRPr lang="en-US" sz="2000" dirty="0" smtClean="0"/>
          </a:p>
          <a:p>
            <a:pPr>
              <a:buFont typeface="Arial" pitchFamily="34" charset="0"/>
              <a:buChar char="•"/>
            </a:pPr>
            <a:r>
              <a:rPr lang="en-US" sz="2000" dirty="0" smtClean="0"/>
              <a:t>Download sample code and designs from </a:t>
            </a:r>
            <a:r>
              <a:rPr lang="en-US" sz="2000" dirty="0" err="1" smtClean="0"/>
              <a:t>DevShare</a:t>
            </a:r>
            <a:endParaRPr lang="en-US" sz="2000" dirty="0"/>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a:xfrm>
            <a:off x="878541" y="3988714"/>
            <a:ext cx="7386917" cy="1747062"/>
          </a:xfrm>
        </p:spPr>
        <p:txBody>
          <a:bodyPr/>
          <a:lstStyle/>
          <a:p>
            <a:r>
              <a:rPr lang="en-US" i="1" dirty="0" smtClean="0">
                <a:solidFill>
                  <a:srgbClr val="333333"/>
                </a:solidFill>
              </a:rPr>
              <a:t/>
            </a:r>
            <a:br>
              <a:rPr lang="en-US" i="1" dirty="0" smtClean="0">
                <a:solidFill>
                  <a:srgbClr val="333333"/>
                </a:solidFill>
              </a:rPr>
            </a:br>
            <a:r>
              <a:rPr lang="en-US" i="1" dirty="0" smtClean="0">
                <a:solidFill>
                  <a:srgbClr val="333333"/>
                </a:solidFill>
              </a:rPr>
              <a:t/>
            </a:r>
            <a:br>
              <a:rPr lang="en-US" i="1" dirty="0" smtClean="0">
                <a:solidFill>
                  <a:srgbClr val="333333"/>
                </a:solidFill>
              </a:rPr>
            </a:br>
            <a:r>
              <a:rPr lang="en-US" i="1" dirty="0" smtClean="0">
                <a:solidFill>
                  <a:srgbClr val="333333"/>
                </a:solidFill>
              </a:rPr>
              <a:t/>
            </a:r>
            <a:br>
              <a:rPr lang="en-US" i="1" dirty="0" smtClean="0">
                <a:solidFill>
                  <a:srgbClr val="333333"/>
                </a:solidFill>
              </a:rPr>
            </a:br>
            <a:r>
              <a:rPr lang="en-US" i="1" dirty="0" smtClean="0">
                <a:solidFill>
                  <a:srgbClr val="333333"/>
                </a:solidFill>
              </a:rPr>
              <a:t/>
            </a:r>
            <a:br>
              <a:rPr lang="en-US" i="1" dirty="0" smtClean="0">
                <a:solidFill>
                  <a:srgbClr val="333333"/>
                </a:solidFill>
              </a:rPr>
            </a:br>
            <a:r>
              <a:rPr lang="en-US" i="1" dirty="0" smtClean="0">
                <a:solidFill>
                  <a:srgbClr val="333333"/>
                </a:solidFill>
              </a:rPr>
              <a:t>Questions?</a:t>
            </a:r>
            <a:endParaRPr lang="en-US" i="1" dirty="0">
              <a:solidFill>
                <a:srgbClr val="333333"/>
              </a:solidFill>
            </a:endParaRPr>
          </a:p>
        </p:txBody>
      </p:sp>
      <p:pic>
        <p:nvPicPr>
          <p:cNvPr id="7" name="Picture 2" descr="C:\Users\Bruce\Desktop\logo3.png"/>
          <p:cNvPicPr>
            <a:picLocks noChangeAspect="1" noChangeArrowheads="1"/>
          </p:cNvPicPr>
          <p:nvPr/>
        </p:nvPicPr>
        <p:blipFill>
          <a:blip r:embed="rId3" cstate="print"/>
          <a:srcRect/>
          <a:stretch>
            <a:fillRect/>
          </a:stretch>
        </p:blipFill>
        <p:spPr bwMode="auto">
          <a:xfrm>
            <a:off x="1369342" y="1229609"/>
            <a:ext cx="6259286" cy="1450761"/>
          </a:xfrm>
          <a:prstGeom prst="rect">
            <a:avLst/>
          </a:prstGeom>
          <a:noFill/>
        </p:spPr>
      </p:pic>
      <p:pic>
        <p:nvPicPr>
          <p:cNvPr id="4098" name="Picture 2" descr="D:\CUSTOMER DAYS\2012\Big Data_Scorecard session\Big-Data-Analytics_675x300_Stacked.png"/>
          <p:cNvPicPr>
            <a:picLocks noChangeAspect="1" noChangeArrowheads="1"/>
          </p:cNvPicPr>
          <p:nvPr/>
        </p:nvPicPr>
        <p:blipFill>
          <a:blip r:embed="rId4" cstate="print"/>
          <a:srcRect/>
          <a:stretch>
            <a:fillRect/>
          </a:stretch>
        </p:blipFill>
        <p:spPr bwMode="auto">
          <a:xfrm>
            <a:off x="2476503" y="3359718"/>
            <a:ext cx="4561611" cy="2027383"/>
          </a:xfrm>
          <a:prstGeom prst="rect">
            <a:avLst/>
          </a:prstGeom>
          <a:noFill/>
        </p:spPr>
      </p:pic>
    </p:spTree>
    <p:extLst>
      <p:ext uri="{BB962C8B-B14F-4D97-AF65-F5344CB8AC3E}">
        <p14:creationId xmlns="" xmlns:p14="http://schemas.microsoft.com/office/powerpoint/2010/main" val="281991373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7883"/>
            <a:ext cx="8229600" cy="823913"/>
          </a:xfrm>
        </p:spPr>
        <p:txBody>
          <a:bodyPr/>
          <a:lstStyle/>
          <a:p>
            <a:r>
              <a:rPr lang="en-US" sz="2800" dirty="0" smtClean="0"/>
              <a:t>How Big is “Big”?</a:t>
            </a:r>
            <a:endParaRPr lang="en-US" dirty="0"/>
          </a:p>
        </p:txBody>
      </p:sp>
      <p:sp>
        <p:nvSpPr>
          <p:cNvPr id="3" name="Content Placeholder 2"/>
          <p:cNvSpPr>
            <a:spLocks noGrp="1"/>
          </p:cNvSpPr>
          <p:nvPr>
            <p:ph idx="1"/>
          </p:nvPr>
        </p:nvSpPr>
        <p:spPr>
          <a:xfrm>
            <a:off x="288798" y="1426354"/>
            <a:ext cx="3464052" cy="4079095"/>
          </a:xfrm>
        </p:spPr>
        <p:txBody>
          <a:bodyPr/>
          <a:lstStyle/>
          <a:p>
            <a:pPr marL="0" indent="0">
              <a:buNone/>
            </a:pPr>
            <a:r>
              <a:rPr lang="en-US" sz="2400" dirty="0" smtClean="0"/>
              <a:t>“Big </a:t>
            </a:r>
            <a:r>
              <a:rPr lang="en-US" sz="2400" dirty="0"/>
              <a:t>D</a:t>
            </a:r>
            <a:r>
              <a:rPr lang="en-US" sz="2400" dirty="0" smtClean="0"/>
              <a:t>ata” represents the </a:t>
            </a:r>
            <a:r>
              <a:rPr lang="en-US" sz="2400" b="1" dirty="0" smtClean="0"/>
              <a:t>most significant business and IT trend </a:t>
            </a:r>
            <a:r>
              <a:rPr lang="en-US" sz="2400" dirty="0" smtClean="0"/>
              <a:t>in years, and probably the biggest opportunity for major new Database, ETL and Analytics players and products to emerge since the arrival of the RDBMS in the early 1980s</a:t>
            </a:r>
          </a:p>
          <a:p>
            <a:pPr marL="0" indent="0">
              <a:buNone/>
            </a:pPr>
            <a:endParaRPr lang="en-US" dirty="0"/>
          </a:p>
        </p:txBody>
      </p:sp>
      <p:pic>
        <p:nvPicPr>
          <p:cNvPr id="1027"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25518" y="1914525"/>
            <a:ext cx="4404513" cy="31577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613183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9129712" cy="823913"/>
          </a:xfrm>
        </p:spPr>
        <p:txBody>
          <a:bodyPr/>
          <a:lstStyle/>
          <a:p>
            <a:r>
              <a:rPr lang="en-US" dirty="0" smtClean="0"/>
              <a:t>How Big?  800,000 </a:t>
            </a:r>
            <a:r>
              <a:rPr lang="en-US" dirty="0" err="1" smtClean="0"/>
              <a:t>Petabytes</a:t>
            </a:r>
            <a:r>
              <a:rPr lang="en-US" dirty="0" smtClean="0"/>
              <a:t> last Year!</a:t>
            </a:r>
            <a:endParaRPr lang="en-US" dirty="0"/>
          </a:p>
        </p:txBody>
      </p:sp>
      <p:pic>
        <p:nvPicPr>
          <p:cNvPr id="123906" name="Picture 2" descr="Big Data, Big Problems: The Trouble With Storage Overload"/>
          <p:cNvPicPr>
            <a:picLocks noChangeAspect="1" noChangeArrowheads="1"/>
          </p:cNvPicPr>
          <p:nvPr/>
        </p:nvPicPr>
        <p:blipFill>
          <a:blip r:embed="rId2" cstate="print"/>
          <a:srcRect/>
          <a:stretch>
            <a:fillRect/>
          </a:stretch>
        </p:blipFill>
        <p:spPr bwMode="auto">
          <a:xfrm>
            <a:off x="1745675" y="1281555"/>
            <a:ext cx="5257800" cy="5087696"/>
          </a:xfrm>
          <a:prstGeom prst="rect">
            <a:avLst/>
          </a:prstGeom>
          <a:noFill/>
        </p:spPr>
      </p:pic>
    </p:spTree>
    <p:extLst>
      <p:ext uri="{BB962C8B-B14F-4D97-AF65-F5344CB8AC3E}">
        <p14:creationId xmlns="" xmlns:p14="http://schemas.microsoft.com/office/powerpoint/2010/main" val="60502216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688" y="0"/>
            <a:ext cx="8229600" cy="823913"/>
          </a:xfrm>
        </p:spPr>
        <p:txBody>
          <a:bodyPr/>
          <a:lstStyle/>
          <a:p>
            <a:r>
              <a:rPr lang="en-US" dirty="0" smtClean="0"/>
              <a:t>Data Inflation</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83480" y="1339702"/>
            <a:ext cx="8472453" cy="47208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06147478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547688" y="1951037"/>
            <a:ext cx="8229600" cy="4525963"/>
          </a:xfrm>
        </p:spPr>
        <p:txBody>
          <a:bodyPr/>
          <a:lstStyle/>
          <a:p>
            <a:pPr>
              <a:buNone/>
            </a:pPr>
            <a:endParaRPr lang="en-US" sz="4800" dirty="0" smtClean="0"/>
          </a:p>
          <a:p>
            <a:pPr algn="ctr">
              <a:buNone/>
            </a:pPr>
            <a:r>
              <a:rPr lang="en-US" sz="4800" b="1" dirty="0" smtClean="0"/>
              <a:t>Where is all this Big Data coming from?</a:t>
            </a:r>
            <a:endParaRPr lang="en-US" sz="4800" b="1" dirty="0"/>
          </a:p>
        </p:txBody>
      </p:sp>
    </p:spTree>
    <p:extLst>
      <p:ext uri="{BB962C8B-B14F-4D97-AF65-F5344CB8AC3E}">
        <p14:creationId xmlns="" xmlns:p14="http://schemas.microsoft.com/office/powerpoint/2010/main" val="237226468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688" y="0"/>
            <a:ext cx="8229600" cy="823913"/>
          </a:xfrm>
        </p:spPr>
        <p:txBody>
          <a:bodyPr/>
          <a:lstStyle/>
          <a:p>
            <a:r>
              <a:rPr lang="en-US" dirty="0" smtClean="0"/>
              <a:t>The Internet is a Driver</a:t>
            </a:r>
            <a:endParaRPr lang="en-US" dirty="0"/>
          </a:p>
        </p:txBody>
      </p:sp>
      <p:pic>
        <p:nvPicPr>
          <p:cNvPr id="126979" name="Picture 3"/>
          <p:cNvPicPr>
            <a:picLocks noChangeAspect="1" noChangeArrowheads="1"/>
          </p:cNvPicPr>
          <p:nvPr/>
        </p:nvPicPr>
        <p:blipFill>
          <a:blip r:embed="rId2" cstate="print"/>
          <a:srcRect/>
          <a:stretch>
            <a:fillRect/>
          </a:stretch>
        </p:blipFill>
        <p:spPr bwMode="auto">
          <a:xfrm>
            <a:off x="1115882" y="1253845"/>
            <a:ext cx="6912833" cy="4828309"/>
          </a:xfrm>
          <a:prstGeom prst="rect">
            <a:avLst/>
          </a:prstGeom>
          <a:noFill/>
          <a:ln w="9525">
            <a:noFill/>
            <a:miter lim="800000"/>
            <a:headEnd/>
            <a:tailEnd/>
          </a:ln>
        </p:spPr>
      </p:pic>
    </p:spTree>
    <p:extLst>
      <p:ext uri="{BB962C8B-B14F-4D97-AF65-F5344CB8AC3E}">
        <p14:creationId xmlns="" xmlns:p14="http://schemas.microsoft.com/office/powerpoint/2010/main" val="308443065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688" y="0"/>
            <a:ext cx="8229600" cy="823913"/>
          </a:xfrm>
        </p:spPr>
        <p:txBody>
          <a:bodyPr/>
          <a:lstStyle/>
          <a:p>
            <a:r>
              <a:rPr lang="en-US" dirty="0" smtClean="0"/>
              <a:t>Mobile Data is a Driver</a:t>
            </a:r>
            <a:endParaRPr lang="en-US" dirty="0"/>
          </a:p>
        </p:txBody>
      </p:sp>
      <p:pic>
        <p:nvPicPr>
          <p:cNvPr id="5" name="Picture 6" descr="http://blogs-images.forbes.com/sap/files/2011/07/CAGR_surinder.png"/>
          <p:cNvPicPr>
            <a:picLocks noGrp="1" noChangeAspect="1" noChangeArrowheads="1"/>
          </p:cNvPicPr>
          <p:nvPr>
            <p:ph idx="1"/>
          </p:nvPr>
        </p:nvPicPr>
        <p:blipFill>
          <a:blip r:embed="rId2" cstate="print"/>
          <a:srcRect/>
          <a:stretch>
            <a:fillRect/>
          </a:stretch>
        </p:blipFill>
        <p:spPr bwMode="auto">
          <a:xfrm>
            <a:off x="765477" y="1198425"/>
            <a:ext cx="7955958" cy="4828309"/>
          </a:xfrm>
          <a:prstGeom prst="rect">
            <a:avLst/>
          </a:prstGeom>
          <a:noFill/>
        </p:spPr>
      </p:pic>
    </p:spTree>
    <p:extLst>
      <p:ext uri="{BB962C8B-B14F-4D97-AF65-F5344CB8AC3E}">
        <p14:creationId xmlns="" xmlns:p14="http://schemas.microsoft.com/office/powerpoint/2010/main" val="357739782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Actuate Template June 2012">
  <a:themeElements>
    <a:clrScheme name="Actuate 2012">
      <a:dk1>
        <a:srgbClr val="333333"/>
      </a:dk1>
      <a:lt1>
        <a:srgbClr val="FFFFFF"/>
      </a:lt1>
      <a:dk2>
        <a:srgbClr val="5167C3"/>
      </a:dk2>
      <a:lt2>
        <a:srgbClr val="93ACE5"/>
      </a:lt2>
      <a:accent1>
        <a:srgbClr val="4CB244"/>
      </a:accent1>
      <a:accent2>
        <a:srgbClr val="8141A5"/>
      </a:accent2>
      <a:accent3>
        <a:srgbClr val="DAB31B"/>
      </a:accent3>
      <a:accent4>
        <a:srgbClr val="D43322"/>
      </a:accent4>
      <a:accent5>
        <a:srgbClr val="218F8C"/>
      </a:accent5>
      <a:accent6>
        <a:srgbClr val="E67936"/>
      </a:accent6>
      <a:hlink>
        <a:srgbClr val="1861B2"/>
      </a:hlink>
      <a:folHlink>
        <a:srgbClr val="7030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lnDef>
  </a:objectDefaults>
  <a:extraClrSchemeLst>
    <a:extraClrScheme>
      <a:clrScheme name="1_ActuatePPTemplate_ConfidentialMarkMarch03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ActuatePPTemplate_ConfidentialMarkMarch0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ActuatePPTemplate_ConfidentialMarkMarch03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ActuatePPTemplate_ConfidentialMarkMarch03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ActuatePPTemplate_ConfidentialMarkMarch0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ActuatePPTemplate_ConfidentialMarkMarch0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ActuatePPTemplate_ConfidentialMarkMarch0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ActuatePPTemplate_ConfidentialMarkMarch03 8">
        <a:dk1>
          <a:srgbClr val="333333"/>
        </a:dk1>
        <a:lt1>
          <a:srgbClr val="FFFFFF"/>
        </a:lt1>
        <a:dk2>
          <a:srgbClr val="003366"/>
        </a:dk2>
        <a:lt2>
          <a:srgbClr val="969696"/>
        </a:lt2>
        <a:accent1>
          <a:srgbClr val="CCCC99"/>
        </a:accent1>
        <a:accent2>
          <a:srgbClr val="FF9900"/>
        </a:accent2>
        <a:accent3>
          <a:srgbClr val="FFFFFF"/>
        </a:accent3>
        <a:accent4>
          <a:srgbClr val="2A2A2A"/>
        </a:accent4>
        <a:accent5>
          <a:srgbClr val="E2E2CA"/>
        </a:accent5>
        <a:accent6>
          <a:srgbClr val="E78A00"/>
        </a:accent6>
        <a:hlink>
          <a:srgbClr val="006699"/>
        </a:hlink>
        <a:folHlink>
          <a:srgbClr val="999966"/>
        </a:folHlink>
      </a:clrScheme>
      <a:clrMap bg1="lt1" tx1="dk1" bg2="lt2" tx2="dk2" accent1="accent1" accent2="accent2" accent3="accent3" accent4="accent4" accent5="accent5" accent6="accent6" hlink="hlink" folHlink="folHlink"/>
    </a:extraClrScheme>
    <a:extraClrScheme>
      <a:clrScheme name="1_ActuatePPTemplate_ConfidentialMarkMarch03 9">
        <a:dk1>
          <a:srgbClr val="333333"/>
        </a:dk1>
        <a:lt1>
          <a:srgbClr val="FFFFFF"/>
        </a:lt1>
        <a:dk2>
          <a:srgbClr val="003366"/>
        </a:dk2>
        <a:lt2>
          <a:srgbClr val="808080"/>
        </a:lt2>
        <a:accent1>
          <a:srgbClr val="CCCC99"/>
        </a:accent1>
        <a:accent2>
          <a:srgbClr val="FF9900"/>
        </a:accent2>
        <a:accent3>
          <a:srgbClr val="FFFFFF"/>
        </a:accent3>
        <a:accent4>
          <a:srgbClr val="2A2A2A"/>
        </a:accent4>
        <a:accent5>
          <a:srgbClr val="E2E2CA"/>
        </a:accent5>
        <a:accent6>
          <a:srgbClr val="E78A00"/>
        </a:accent6>
        <a:hlink>
          <a:srgbClr val="006699"/>
        </a:hlink>
        <a:folHlink>
          <a:srgbClr val="999966"/>
        </a:folHlink>
      </a:clrScheme>
      <a:clrMap bg1="lt1" tx1="dk1" bg2="lt2" tx2="dk2" accent1="accent1" accent2="accent2" accent3="accent3" accent4="accent4" accent5="accent5" accent6="accent6" hlink="hlink" folHlink="folHlink"/>
    </a:extraClrScheme>
    <a:extraClrScheme>
      <a:clrScheme name="1_ActuatePPTemplate_ConfidentialMarkMarch03 10">
        <a:dk1>
          <a:srgbClr val="333333"/>
        </a:dk1>
        <a:lt1>
          <a:srgbClr val="FFFFFF"/>
        </a:lt1>
        <a:dk2>
          <a:srgbClr val="006699"/>
        </a:dk2>
        <a:lt2>
          <a:srgbClr val="82A0B6"/>
        </a:lt2>
        <a:accent1>
          <a:srgbClr val="DAB31B"/>
        </a:accent1>
        <a:accent2>
          <a:srgbClr val="55B74A"/>
        </a:accent2>
        <a:accent3>
          <a:srgbClr val="FFFFFF"/>
        </a:accent3>
        <a:accent4>
          <a:srgbClr val="2A2A2A"/>
        </a:accent4>
        <a:accent5>
          <a:srgbClr val="EAD6AB"/>
        </a:accent5>
        <a:accent6>
          <a:srgbClr val="4CA642"/>
        </a:accent6>
        <a:hlink>
          <a:srgbClr val="00A8CA"/>
        </a:hlink>
        <a:folHlink>
          <a:srgbClr val="EE7429"/>
        </a:folHlink>
      </a:clrScheme>
      <a:clrMap bg1="lt1" tx1="dk1" bg2="lt2" tx2="dk2" accent1="accent1" accent2="accent2" accent3="accent3" accent4="accent4" accent5="accent5" accent6="accent6" hlink="hlink" folHlink="folHlink"/>
    </a:extraClrScheme>
    <a:extraClrScheme>
      <a:clrScheme name="1_ActuatePPTemplate_ConfidentialMarkMarch03 11">
        <a:dk1>
          <a:srgbClr val="333333"/>
        </a:dk1>
        <a:lt1>
          <a:srgbClr val="FFFFFF"/>
        </a:lt1>
        <a:dk2>
          <a:srgbClr val="006699"/>
        </a:dk2>
        <a:lt2>
          <a:srgbClr val="82A0B6"/>
        </a:lt2>
        <a:accent1>
          <a:srgbClr val="DAB31B"/>
        </a:accent1>
        <a:accent2>
          <a:srgbClr val="55B74A"/>
        </a:accent2>
        <a:accent3>
          <a:srgbClr val="FFFFFF"/>
        </a:accent3>
        <a:accent4>
          <a:srgbClr val="2A2A2A"/>
        </a:accent4>
        <a:accent5>
          <a:srgbClr val="EAD6AB"/>
        </a:accent5>
        <a:accent6>
          <a:srgbClr val="4CA642"/>
        </a:accent6>
        <a:hlink>
          <a:srgbClr val="00A8CA"/>
        </a:hlink>
        <a:folHlink>
          <a:srgbClr val="D37843"/>
        </a:folHlink>
      </a:clrScheme>
      <a:clrMap bg1="lt1" tx1="dk1" bg2="lt2" tx2="dk2" accent1="accent1" accent2="accent2" accent3="accent3" accent4="accent4" accent5="accent5" accent6="accent6" hlink="hlink" folHlink="folHlink"/>
    </a:extraClrScheme>
    <a:extraClrScheme>
      <a:clrScheme name="1_ActuatePPTemplate_ConfidentialMarkMarch03 12">
        <a:dk1>
          <a:srgbClr val="333333"/>
        </a:dk1>
        <a:lt1>
          <a:srgbClr val="FFFFFF"/>
        </a:lt1>
        <a:dk2>
          <a:srgbClr val="006699"/>
        </a:dk2>
        <a:lt2>
          <a:srgbClr val="82A0B6"/>
        </a:lt2>
        <a:accent1>
          <a:srgbClr val="DAB31B"/>
        </a:accent1>
        <a:accent2>
          <a:srgbClr val="55B74A"/>
        </a:accent2>
        <a:accent3>
          <a:srgbClr val="FFFFFF"/>
        </a:accent3>
        <a:accent4>
          <a:srgbClr val="2A2A2A"/>
        </a:accent4>
        <a:accent5>
          <a:srgbClr val="EAD6AB"/>
        </a:accent5>
        <a:accent6>
          <a:srgbClr val="4CA642"/>
        </a:accent6>
        <a:hlink>
          <a:srgbClr val="1C9DAE"/>
        </a:hlink>
        <a:folHlink>
          <a:srgbClr val="D3784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25589</TotalTime>
  <Words>1105</Words>
  <Application>Microsoft Office PowerPoint</Application>
  <PresentationFormat>On-screen Show (4:3)</PresentationFormat>
  <Paragraphs>257</Paragraphs>
  <Slides>33</Slides>
  <Notes>7</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Actuate Template June 2012</vt:lpstr>
      <vt:lpstr>    Big Data for Dashboards and Scorecards</vt:lpstr>
      <vt:lpstr>  Mark Gamble, Ed Yu – Actuate David Inbar - Pervasive</vt:lpstr>
      <vt:lpstr>Agenda</vt:lpstr>
      <vt:lpstr>How Big is “Big”?</vt:lpstr>
      <vt:lpstr>How Big?  800,000 Petabytes last Year!</vt:lpstr>
      <vt:lpstr>Data Inflation</vt:lpstr>
      <vt:lpstr> </vt:lpstr>
      <vt:lpstr>The Internet is a Driver</vt:lpstr>
      <vt:lpstr>Mobile Data is a Driver</vt:lpstr>
      <vt:lpstr>Connections: The Internet of Things</vt:lpstr>
      <vt:lpstr>The Sensor Avalanche</vt:lpstr>
      <vt:lpstr> </vt:lpstr>
      <vt:lpstr> </vt:lpstr>
      <vt:lpstr>Understanding   Prediction   Control Outcomes</vt:lpstr>
      <vt:lpstr>Telco Case Study</vt:lpstr>
      <vt:lpstr>Telecom Operational Analytics</vt:lpstr>
      <vt:lpstr>Telecom Provider Challenges</vt:lpstr>
      <vt:lpstr>Business Issues - Summary</vt:lpstr>
      <vt:lpstr>Solution</vt:lpstr>
      <vt:lpstr>CDR Analysis – jargon and acronyms</vt:lpstr>
      <vt:lpstr>Telco Case Study Demo</vt:lpstr>
      <vt:lpstr>Results</vt:lpstr>
      <vt:lpstr>Results</vt:lpstr>
      <vt:lpstr>What did it take to achieve the Telco application?</vt:lpstr>
      <vt:lpstr>What did it take to achieve the Telco application?</vt:lpstr>
      <vt:lpstr>What did it take to achieve the Telco application?</vt:lpstr>
      <vt:lpstr>Calculation Engine</vt:lpstr>
      <vt:lpstr>What did it take to achieve the Telco application?</vt:lpstr>
      <vt:lpstr>Pervasive RushAnalytics</vt:lpstr>
      <vt:lpstr>RushAnalytics: Big Data for Analytic Teams</vt:lpstr>
      <vt:lpstr>Resources</vt:lpstr>
      <vt:lpstr>Resources</vt:lpstr>
      <vt:lpstr>    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Mark Gamble</dc:creator>
  <cp:lastModifiedBy>eyu</cp:lastModifiedBy>
  <cp:revision>933</cp:revision>
  <dcterms:created xsi:type="dcterms:W3CDTF">2012-06-16T23:58:47Z</dcterms:created>
  <dcterms:modified xsi:type="dcterms:W3CDTF">2012-11-08T23:03:27Z</dcterms:modified>
</cp:coreProperties>
</file>