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 id="2147483650" r:id="rId5"/>
  </p:sldMasterIdLst>
  <p:notesMasterIdLst>
    <p:notesMasterId r:id="rId24"/>
  </p:notesMasterIdLst>
  <p:sldIdLst>
    <p:sldId id="256" r:id="rId6"/>
    <p:sldId id="257" r:id="rId7"/>
    <p:sldId id="258" r:id="rId8"/>
    <p:sldId id="264" r:id="rId9"/>
    <p:sldId id="265" r:id="rId10"/>
    <p:sldId id="266" r:id="rId11"/>
    <p:sldId id="267" r:id="rId12"/>
    <p:sldId id="268" r:id="rId13"/>
    <p:sldId id="269" r:id="rId14"/>
    <p:sldId id="270" r:id="rId15"/>
    <p:sldId id="271" r:id="rId16"/>
    <p:sldId id="273" r:id="rId17"/>
    <p:sldId id="274" r:id="rId18"/>
    <p:sldId id="275" r:id="rId19"/>
    <p:sldId id="276" r:id="rId20"/>
    <p:sldId id="277" r:id="rId21"/>
    <p:sldId id="278" r:id="rId22"/>
    <p:sldId id="279" r:id="rId23"/>
  </p:sldIdLst>
  <p:sldSz cx="9144000" cy="6858000" type="screen4x3"/>
  <p:notesSz cx="6858000" cy="9144000"/>
  <p:embeddedFontLst>
    <p:embeddedFont>
      <p:font typeface="Garamond" panose="02020404030301010803" pitchFamily="18"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SfDIGU0oU2NQ874IEWGGJlLY0g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DF59E0-0455-4BE1-A95B-F4FC22F9AE48}">
  <a:tblStyle styleId="{E8DF59E0-0455-4BE1-A95B-F4FC22F9AE48}"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1508" y="44"/>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2.fntdata"/><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1.fntdata"/><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4.fntdata"/><Relationship Id="rId36" Type="http://customschemas.google.com/relationships/presentationmetadata" Target="metadata"/><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3.fntdata"/><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4-04-19T22:59:01.825" idx="1">
    <p:pos x="0" y="0"/>
    <p:text>Ls, ps commands in Linux sense the environment (directories)
rm, cp, interact with the environment.</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BMUMZ2HA"/>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sldNum" idx="12"/>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
        <p:nvSpPr>
          <p:cNvPr id="4" name="Google Shape;4;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 name="Google Shape;5;n"/>
          <p:cNvSpPr txBox="1">
            <a:spLocks noGrp="1"/>
          </p:cNvSpPr>
          <p:nvPr>
            <p:ph type="hdr" idx="2"/>
          </p:nvPr>
        </p:nvSpPr>
        <p:spPr>
          <a:xfrm>
            <a:off x="0" y="0"/>
            <a:ext cx="2970212" cy="455612"/>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3884612" y="0"/>
            <a:ext cx="2970212" cy="455612"/>
          </a:xfrm>
          <a:prstGeom prst="rect">
            <a:avLst/>
          </a:prstGeom>
          <a:noFill/>
          <a:ln>
            <a:noFill/>
          </a:ln>
        </p:spPr>
        <p:txBody>
          <a:bodyPr spcFirstLastPara="1" wrap="square" lIns="90000" tIns="46800" rIns="90000" bIns="468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a:spLocks noGrp="1" noRot="1" noChangeAspect="1"/>
          </p:cNvSpPr>
          <p:nvPr>
            <p:ph type="sldImg" idx="3"/>
          </p:nvPr>
        </p:nvSpPr>
        <p:spPr>
          <a:xfrm>
            <a:off x="1143000" y="685800"/>
            <a:ext cx="4570412" cy="34274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 name="Google Shape;8;n"/>
          <p:cNvSpPr txBox="1">
            <a:spLocks noGrp="1"/>
          </p:cNvSpPr>
          <p:nvPr>
            <p:ph type="body" idx="1"/>
          </p:nvPr>
        </p:nvSpPr>
        <p:spPr>
          <a:xfrm>
            <a:off x="685800" y="4343400"/>
            <a:ext cx="5484812" cy="4113212"/>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n"/>
          <p:cNvSpPr txBox="1">
            <a:spLocks noGrp="1"/>
          </p:cNvSpPr>
          <p:nvPr>
            <p:ph type="ftr" idx="11"/>
          </p:nvPr>
        </p:nvSpPr>
        <p:spPr>
          <a:xfrm>
            <a:off x="0" y="8685212"/>
            <a:ext cx="2970212"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n"/>
          <p:cNvSpPr txBox="1">
            <a:spLocks noGrp="1"/>
          </p:cNvSpPr>
          <p:nvPr>
            <p:ph type="sldNum" idx="4"/>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215900" marR="0" lvl="0" indent="-21590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2d9cf19e6a7_0_0: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1400"/>
              <a:buNone/>
            </a:pPr>
            <a:endParaRPr/>
          </a:p>
        </p:txBody>
      </p:sp>
      <p:sp>
        <p:nvSpPr>
          <p:cNvPr id="40" name="Google Shape;40;g2d9cf19e6a7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dbd91b8803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8" name="Google Shape;168;g2dbd91b8803_0_2: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dbd91b8803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9" name="Google Shape;179;g2dbd91b8803_0_22: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1" name="Google Shape;201;p16: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8" name="Google Shape;208;p17: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5" name="Google Shape;215;p18: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22" name="Google Shape;222;p19: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29" name="Google Shape;229;p20: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dbd91b8803_0_55:notes"/>
          <p:cNvSpPr txBox="1">
            <a:spLocks noGrp="1"/>
          </p:cNvSpPr>
          <p:nvPr>
            <p:ph type="sldNum" idx="12"/>
          </p:nvPr>
        </p:nvSpPr>
        <p:spPr>
          <a:xfrm>
            <a:off x="3884612" y="8685212"/>
            <a:ext cx="2970300" cy="455700"/>
          </a:xfrm>
          <a:prstGeom prst="rect">
            <a:avLst/>
          </a:prstGeom>
          <a:noFill/>
          <a:ln>
            <a:noFill/>
          </a:ln>
        </p:spPr>
        <p:txBody>
          <a:bodyPr spcFirstLastPara="1" wrap="square" lIns="90000" tIns="46800" rIns="90000" bIns="468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17</a:t>
            </a:fld>
            <a:endParaRPr sz="1400"/>
          </a:p>
        </p:txBody>
      </p:sp>
      <p:sp>
        <p:nvSpPr>
          <p:cNvPr id="236" name="Google Shape;236;g2dbd91b8803_0_55: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37" name="Google Shape;237;g2dbd91b8803_0_55:notes"/>
          <p:cNvSpPr txBox="1">
            <a:spLocks noGrp="1"/>
          </p:cNvSpPr>
          <p:nvPr>
            <p:ph type="body" idx="1"/>
          </p:nvPr>
        </p:nvSpPr>
        <p:spPr>
          <a:xfrm>
            <a:off x="685800" y="4343400"/>
            <a:ext cx="5484900" cy="41133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g2dbd91b8803_0_55:notes"/>
          <p:cNvSpPr txBox="1">
            <a:spLocks noGrp="1"/>
          </p:cNvSpPr>
          <p:nvPr>
            <p:ph type="sldNum" idx="3"/>
          </p:nvPr>
        </p:nvSpPr>
        <p:spPr>
          <a:xfrm>
            <a:off x="3884612" y="8685212"/>
            <a:ext cx="2970300" cy="455700"/>
          </a:xfrm>
          <a:prstGeom prst="rect">
            <a:avLst/>
          </a:prstGeom>
          <a:noFill/>
          <a:ln>
            <a:noFill/>
          </a:ln>
        </p:spPr>
        <p:txBody>
          <a:bodyPr spcFirstLastPara="1" wrap="square" lIns="90000" tIns="46800" rIns="90000" bIns="46800" anchor="b" anchorCtr="0">
            <a:noAutofit/>
          </a:bodyPr>
          <a:lstStyle/>
          <a:p>
            <a:pPr marL="215900" lvl="0" indent="-215900" algn="r" rtl="0">
              <a:lnSpc>
                <a:spcPct val="100000"/>
              </a:lnSpc>
              <a:spcBef>
                <a:spcPts val="0"/>
              </a:spcBef>
              <a:spcAft>
                <a:spcPts val="0"/>
              </a:spcAft>
              <a:buClr>
                <a:srgbClr val="000000"/>
              </a:buClr>
              <a:buSzPts val="1200"/>
              <a:buFont typeface="Times New Roman"/>
              <a:buNone/>
            </a:pPr>
            <a:fld id="{00000000-1234-1234-1234-123412341234}" type="slidenum">
              <a:rPr lang="en-US"/>
              <a:t>17</a:t>
            </a:fld>
            <a:endParaRPr sz="140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a:extLst>
            <a:ext uri="{FF2B5EF4-FFF2-40B4-BE49-F238E27FC236}">
              <a16:creationId xmlns:a16="http://schemas.microsoft.com/office/drawing/2014/main" id="{42EE4BE6-51A4-79CD-6AA9-804681720199}"/>
            </a:ext>
          </a:extLst>
        </p:cNvPr>
        <p:cNvGrpSpPr/>
        <p:nvPr/>
      </p:nvGrpSpPr>
      <p:grpSpPr>
        <a:xfrm>
          <a:off x="0" y="0"/>
          <a:ext cx="0" cy="0"/>
          <a:chOff x="0" y="0"/>
          <a:chExt cx="0" cy="0"/>
        </a:xfrm>
      </p:grpSpPr>
      <p:sp>
        <p:nvSpPr>
          <p:cNvPr id="235" name="Google Shape;235;g2dbd91b8803_0_55:notes">
            <a:extLst>
              <a:ext uri="{FF2B5EF4-FFF2-40B4-BE49-F238E27FC236}">
                <a16:creationId xmlns:a16="http://schemas.microsoft.com/office/drawing/2014/main" id="{9FEEE4DC-00A5-976B-5F18-45B04BDEB479}"/>
              </a:ext>
            </a:extLst>
          </p:cNvPr>
          <p:cNvSpPr txBox="1">
            <a:spLocks noGrp="1"/>
          </p:cNvSpPr>
          <p:nvPr>
            <p:ph type="sldNum" idx="12"/>
          </p:nvPr>
        </p:nvSpPr>
        <p:spPr>
          <a:xfrm>
            <a:off x="3884612" y="8685212"/>
            <a:ext cx="2970300" cy="455700"/>
          </a:xfrm>
          <a:prstGeom prst="rect">
            <a:avLst/>
          </a:prstGeom>
          <a:noFill/>
          <a:ln>
            <a:noFill/>
          </a:ln>
        </p:spPr>
        <p:txBody>
          <a:bodyPr spcFirstLastPara="1" wrap="square" lIns="90000" tIns="46800" rIns="90000" bIns="468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US"/>
              <a:t>18</a:t>
            </a:fld>
            <a:endParaRPr sz="1400"/>
          </a:p>
        </p:txBody>
      </p:sp>
      <p:sp>
        <p:nvSpPr>
          <p:cNvPr id="236" name="Google Shape;236;g2dbd91b8803_0_55:notes">
            <a:extLst>
              <a:ext uri="{FF2B5EF4-FFF2-40B4-BE49-F238E27FC236}">
                <a16:creationId xmlns:a16="http://schemas.microsoft.com/office/drawing/2014/main" id="{747A02DB-69DA-2DAE-20DE-81D00A9116CC}"/>
              </a:ext>
            </a:extLst>
          </p:cNvPr>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37" name="Google Shape;237;g2dbd91b8803_0_55:notes">
            <a:extLst>
              <a:ext uri="{FF2B5EF4-FFF2-40B4-BE49-F238E27FC236}">
                <a16:creationId xmlns:a16="http://schemas.microsoft.com/office/drawing/2014/main" id="{5B9FAEF2-CCD3-EA20-EF0B-EFD1C650DADF}"/>
              </a:ext>
            </a:extLst>
          </p:cNvPr>
          <p:cNvSpPr txBox="1">
            <a:spLocks noGrp="1"/>
          </p:cNvSpPr>
          <p:nvPr>
            <p:ph type="body" idx="1"/>
          </p:nvPr>
        </p:nvSpPr>
        <p:spPr>
          <a:xfrm>
            <a:off x="685800" y="4343400"/>
            <a:ext cx="5484900" cy="41133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g2dbd91b8803_0_55:notes">
            <a:extLst>
              <a:ext uri="{FF2B5EF4-FFF2-40B4-BE49-F238E27FC236}">
                <a16:creationId xmlns:a16="http://schemas.microsoft.com/office/drawing/2014/main" id="{5AA05616-EB49-C4C4-DFA1-979061B55BE5}"/>
              </a:ext>
            </a:extLst>
          </p:cNvPr>
          <p:cNvSpPr txBox="1">
            <a:spLocks noGrp="1"/>
          </p:cNvSpPr>
          <p:nvPr>
            <p:ph type="sldNum" idx="3"/>
          </p:nvPr>
        </p:nvSpPr>
        <p:spPr>
          <a:xfrm>
            <a:off x="3884612" y="8685212"/>
            <a:ext cx="2970300" cy="455700"/>
          </a:xfrm>
          <a:prstGeom prst="rect">
            <a:avLst/>
          </a:prstGeom>
          <a:noFill/>
          <a:ln>
            <a:noFill/>
          </a:ln>
        </p:spPr>
        <p:txBody>
          <a:bodyPr spcFirstLastPara="1" wrap="square" lIns="90000" tIns="46800" rIns="90000" bIns="46800" anchor="b" anchorCtr="0">
            <a:noAutofit/>
          </a:bodyPr>
          <a:lstStyle/>
          <a:p>
            <a:pPr marL="215900" lvl="0" indent="-215900" algn="r" rtl="0">
              <a:lnSpc>
                <a:spcPct val="100000"/>
              </a:lnSpc>
              <a:spcBef>
                <a:spcPts val="0"/>
              </a:spcBef>
              <a:spcAft>
                <a:spcPts val="0"/>
              </a:spcAft>
              <a:buClr>
                <a:srgbClr val="000000"/>
              </a:buClr>
              <a:buSzPts val="1200"/>
              <a:buFont typeface="Times New Roman"/>
              <a:buNone/>
            </a:pPr>
            <a:fld id="{00000000-1234-1234-1234-123412341234}" type="slidenum">
              <a:rPr lang="en-US"/>
              <a:t>18</a:t>
            </a:fld>
            <a:endParaRPr sz="1400">
              <a:latin typeface="Arial"/>
              <a:ea typeface="Arial"/>
              <a:cs typeface="Arial"/>
              <a:sym typeface="Arial"/>
            </a:endParaRPr>
          </a:p>
        </p:txBody>
      </p:sp>
    </p:spTree>
    <p:extLst>
      <p:ext uri="{BB962C8B-B14F-4D97-AF65-F5344CB8AC3E}">
        <p14:creationId xmlns:p14="http://schemas.microsoft.com/office/powerpoint/2010/main" val="3853860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3" name="Google Shape;53;p2: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da5f25c2a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0" name="Google Shape;60;g2da5f25c2ad_0_0: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da5f25c2ad_0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0" name="Google Shape;110;g2da5f25c2ad_0_66: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da5f25c2ad_0_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7" name="Google Shape;117;g2da5f25c2ad_0_85: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2" name="Google Shape;132;p32: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2" name="Google Shape;142;p38: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da5f25c2ad_0_1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1" name="Google Shape;151;g2da5f25c2ad_0_151: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dbd91b8803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9" name="Google Shape;159;g2dbd91b8803_0_12: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layout with centered title and subtitle placeholders" type="title">
  <p:cSld name="TITLE">
    <p:spTree>
      <p:nvGrpSpPr>
        <p:cNvPr id="1" name="Shape 18"/>
        <p:cNvGrpSpPr/>
        <p:nvPr/>
      </p:nvGrpSpPr>
      <p:grpSpPr>
        <a:xfrm>
          <a:off x="0" y="0"/>
          <a:ext cx="0" cy="0"/>
          <a:chOff x="0" y="0"/>
          <a:chExt cx="0" cy="0"/>
        </a:xfrm>
      </p:grpSpPr>
      <p:sp>
        <p:nvSpPr>
          <p:cNvPr id="19" name="Google Shape;19;p62"/>
          <p:cNvSpPr txBox="1">
            <a:spLocks noGrp="1"/>
          </p:cNvSpPr>
          <p:nvPr>
            <p:ph type="ctrTitle"/>
          </p:nvPr>
        </p:nvSpPr>
        <p:spPr>
          <a:xfrm>
            <a:off x="685800" y="2130425"/>
            <a:ext cx="7772400" cy="1470025"/>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62"/>
          <p:cNvSpPr txBox="1">
            <a:spLocks noGrp="1"/>
          </p:cNvSpPr>
          <p:nvPr>
            <p:ph type="subTitle" idx="1"/>
          </p:nvPr>
        </p:nvSpPr>
        <p:spPr>
          <a:xfrm>
            <a:off x="1371600" y="3886200"/>
            <a:ext cx="6400800" cy="175260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7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ctr" rtl="0">
              <a:lnSpc>
                <a:spcPct val="100000"/>
              </a:lnSpc>
              <a:spcBef>
                <a:spcPts val="6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ctr" rtl="0">
              <a:lnSpc>
                <a:spcPct val="100000"/>
              </a:lnSpc>
              <a:spcBef>
                <a:spcPts val="5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100000"/>
              </a:lnSpc>
              <a:spcBef>
                <a:spcPts val="5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ctr" rtl="0">
              <a:lnSpc>
                <a:spcPct val="100000"/>
              </a:lnSpc>
              <a:spcBef>
                <a:spcPts val="5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ctr" rtl="0">
              <a:lnSpc>
                <a:spcPct val="100000"/>
              </a:lnSpc>
              <a:spcBef>
                <a:spcPts val="5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ctr" rtl="0">
              <a:lnSpc>
                <a:spcPct val="100000"/>
              </a:lnSpc>
              <a:spcBef>
                <a:spcPts val="5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ctr" rtl="0">
              <a:lnSpc>
                <a:spcPct val="100000"/>
              </a:lnSpc>
              <a:spcBef>
                <a:spcPts val="5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ctr" rtl="0">
              <a:lnSpc>
                <a:spcPct val="100000"/>
              </a:lnSpc>
              <a:spcBef>
                <a:spcPts val="5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Google Shape;21;p62"/>
          <p:cNvSpPr txBox="1">
            <a:spLocks noGrp="1"/>
          </p:cNvSpPr>
          <p:nvPr>
            <p:ph type="dt" idx="10"/>
          </p:nvPr>
        </p:nvSpPr>
        <p:spPr>
          <a:xfrm>
            <a:off x="457200" y="6243637"/>
            <a:ext cx="2132012" cy="455612"/>
          </a:xfrm>
          <a:prstGeom prst="rect">
            <a:avLst/>
          </a:prstGeom>
          <a:noFill/>
          <a:ln>
            <a:noFill/>
          </a:ln>
        </p:spPr>
        <p:txBody>
          <a:bodyPr spcFirstLastPara="1" wrap="square" lIns="90000" tIns="46800" rIns="90000" bIns="468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62"/>
          <p:cNvSpPr txBox="1">
            <a:spLocks noGrp="1"/>
          </p:cNvSpPr>
          <p:nvPr>
            <p:ph type="ftr" idx="11"/>
          </p:nvPr>
        </p:nvSpPr>
        <p:spPr>
          <a:xfrm>
            <a:off x="3124200" y="6243637"/>
            <a:ext cx="2894012" cy="455612"/>
          </a:xfrm>
          <a:prstGeom prst="rect">
            <a:avLst/>
          </a:prstGeom>
          <a:noFill/>
          <a:ln>
            <a:noFill/>
          </a:ln>
        </p:spPr>
        <p:txBody>
          <a:bodyPr spcFirstLastPara="1" wrap="square" lIns="90000" tIns="46800" rIns="90000" bIns="468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62"/>
          <p:cNvSpPr txBox="1">
            <a:spLocks noGrp="1"/>
          </p:cNvSpPr>
          <p:nvPr>
            <p:ph type="sldNum" idx="12"/>
          </p:nvPr>
        </p:nvSpPr>
        <p:spPr>
          <a:xfrm>
            <a:off x="6553200" y="6243637"/>
            <a:ext cx="2132012" cy="455612"/>
          </a:xfrm>
          <a:prstGeom prst="rect">
            <a:avLst/>
          </a:prstGeom>
          <a:noFill/>
          <a:ln>
            <a:noFill/>
          </a:ln>
        </p:spPr>
        <p:txBody>
          <a:bodyPr spcFirstLastPara="1" wrap="square" lIns="90000" tIns="46800" rIns="90000" bIns="46800" anchor="b" anchorCtr="0">
            <a:noAutofit/>
          </a:bodyPr>
          <a:lstStyle>
            <a:lvl1pPr marL="0" marR="0" lvl="0"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32"/>
        <p:cNvGrpSpPr/>
        <p:nvPr/>
      </p:nvGrpSpPr>
      <p:grpSpPr>
        <a:xfrm>
          <a:off x="0" y="0"/>
          <a:ext cx="0" cy="0"/>
          <a:chOff x="0" y="0"/>
          <a:chExt cx="0" cy="0"/>
        </a:xfrm>
      </p:grpSpPr>
      <p:sp>
        <p:nvSpPr>
          <p:cNvPr id="33" name="Google Shape;33;p64"/>
          <p:cNvSpPr txBox="1">
            <a:spLocks noGrp="1"/>
          </p:cNvSpPr>
          <p:nvPr>
            <p:ph type="title"/>
          </p:nvPr>
        </p:nvSpPr>
        <p:spPr>
          <a:xfrm>
            <a:off x="457200" y="277812"/>
            <a:ext cx="8228012" cy="113823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4"/>
          <p:cNvSpPr txBox="1">
            <a:spLocks noGrp="1"/>
          </p:cNvSpPr>
          <p:nvPr>
            <p:ph type="body" idx="1"/>
          </p:nvPr>
        </p:nvSpPr>
        <p:spPr>
          <a:xfrm>
            <a:off x="457200" y="1600200"/>
            <a:ext cx="8228012" cy="4529137"/>
          </a:xfrm>
          <a:prstGeom prst="rect">
            <a:avLst/>
          </a:prstGeom>
          <a:noFill/>
          <a:ln>
            <a:noFill/>
          </a:ln>
        </p:spPr>
        <p:txBody>
          <a:bodyPr spcFirstLastPara="1" wrap="square" lIns="90000" tIns="46800" rIns="90000" bIns="46800" anchor="t" anchorCtr="0">
            <a:noAutofit/>
          </a:bodyPr>
          <a:lstStyle>
            <a:lvl1pPr marL="457200" lvl="0" indent="-228600" algn="l">
              <a:lnSpc>
                <a:spcPct val="100000"/>
              </a:lnSpc>
              <a:spcBef>
                <a:spcPts val="700"/>
              </a:spcBef>
              <a:spcAft>
                <a:spcPts val="0"/>
              </a:spcAft>
              <a:buSzPts val="1400"/>
              <a:buNone/>
              <a:defRPr/>
            </a:lvl1pPr>
            <a:lvl2pPr marL="914400" lvl="1" indent="-228600" algn="l">
              <a:lnSpc>
                <a:spcPct val="100000"/>
              </a:lnSpc>
              <a:spcBef>
                <a:spcPts val="6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228600" algn="l">
              <a:lnSpc>
                <a:spcPct val="100000"/>
              </a:lnSpc>
              <a:spcBef>
                <a:spcPts val="500"/>
              </a:spcBef>
              <a:spcAft>
                <a:spcPts val="0"/>
              </a:spcAft>
              <a:buSzPts val="1400"/>
              <a:buNone/>
              <a:defRPr/>
            </a:lvl5pPr>
            <a:lvl6pPr marL="2743200" lvl="5" indent="-228600" algn="l">
              <a:lnSpc>
                <a:spcPct val="100000"/>
              </a:lnSpc>
              <a:spcBef>
                <a:spcPts val="500"/>
              </a:spcBef>
              <a:spcAft>
                <a:spcPts val="0"/>
              </a:spcAft>
              <a:buSzPts val="1400"/>
              <a:buNone/>
              <a:defRPr/>
            </a:lvl6pPr>
            <a:lvl7pPr marL="3200400" lvl="6" indent="-228600" algn="l">
              <a:lnSpc>
                <a:spcPct val="100000"/>
              </a:lnSpc>
              <a:spcBef>
                <a:spcPts val="500"/>
              </a:spcBef>
              <a:spcAft>
                <a:spcPts val="0"/>
              </a:spcAft>
              <a:buSzPts val="1400"/>
              <a:buNone/>
              <a:defRPr/>
            </a:lvl7pPr>
            <a:lvl8pPr marL="3657600" lvl="7" indent="-228600" algn="l">
              <a:lnSpc>
                <a:spcPct val="100000"/>
              </a:lnSpc>
              <a:spcBef>
                <a:spcPts val="500"/>
              </a:spcBef>
              <a:spcAft>
                <a:spcPts val="0"/>
              </a:spcAft>
              <a:buSzPts val="1400"/>
              <a:buNone/>
              <a:defRPr/>
            </a:lvl8pPr>
            <a:lvl9pPr marL="4114800" lvl="8" indent="-228600" algn="l">
              <a:lnSpc>
                <a:spcPct val="100000"/>
              </a:lnSpc>
              <a:spcBef>
                <a:spcPts val="500"/>
              </a:spcBef>
              <a:spcAft>
                <a:spcPts val="0"/>
              </a:spcAft>
              <a:buSzPts val="1400"/>
              <a:buNone/>
              <a:defRPr/>
            </a:lvl9pPr>
          </a:lstStyle>
          <a:p>
            <a:endParaRPr/>
          </a:p>
        </p:txBody>
      </p:sp>
      <p:sp>
        <p:nvSpPr>
          <p:cNvPr id="35" name="Google Shape;35;p64"/>
          <p:cNvSpPr txBox="1">
            <a:spLocks noGrp="1"/>
          </p:cNvSpPr>
          <p:nvPr>
            <p:ph type="dt" idx="10"/>
          </p:nvPr>
        </p:nvSpPr>
        <p:spPr>
          <a:xfrm>
            <a:off x="457200" y="6243637"/>
            <a:ext cx="2132012" cy="455612"/>
          </a:xfrm>
          <a:prstGeom prst="rect">
            <a:avLst/>
          </a:prstGeom>
          <a:noFill/>
          <a:ln>
            <a:noFill/>
          </a:ln>
        </p:spPr>
        <p:txBody>
          <a:bodyPr spcFirstLastPara="1" wrap="square" lIns="90000" tIns="46800" rIns="90000" bIns="468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4"/>
          <p:cNvSpPr txBox="1">
            <a:spLocks noGrp="1"/>
          </p:cNvSpPr>
          <p:nvPr>
            <p:ph type="ftr" idx="11"/>
          </p:nvPr>
        </p:nvSpPr>
        <p:spPr>
          <a:xfrm>
            <a:off x="3124200" y="6248400"/>
            <a:ext cx="2894012" cy="455612"/>
          </a:xfrm>
          <a:prstGeom prst="rect">
            <a:avLst/>
          </a:prstGeom>
          <a:noFill/>
          <a:ln>
            <a:noFill/>
          </a:ln>
        </p:spPr>
        <p:txBody>
          <a:bodyPr spcFirstLastPara="1" wrap="square" lIns="90000" tIns="46800" rIns="90000" bIns="468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4"/>
          <p:cNvSpPr txBox="1">
            <a:spLocks noGrp="1"/>
          </p:cNvSpPr>
          <p:nvPr>
            <p:ph type="sldNum" idx="12"/>
          </p:nvPr>
        </p:nvSpPr>
        <p:spPr>
          <a:xfrm>
            <a:off x="6553200" y="6243637"/>
            <a:ext cx="2132012" cy="455612"/>
          </a:xfrm>
          <a:prstGeom prst="rect">
            <a:avLst/>
          </a:prstGeom>
          <a:noFill/>
          <a:ln>
            <a:noFill/>
          </a:ln>
        </p:spPr>
        <p:txBody>
          <a:bodyPr spcFirstLastPara="1" wrap="square" lIns="90000" tIns="46800" rIns="90000" bIns="46800" anchor="b" anchorCtr="0">
            <a:noAutofit/>
          </a:bodyPr>
          <a:lstStyle>
            <a:lvl1pPr marL="0" marR="0" lvl="0"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
        <p:cNvGrpSpPr/>
        <p:nvPr/>
      </p:nvGrpSpPr>
      <p:grpSpPr>
        <a:xfrm>
          <a:off x="0" y="0"/>
          <a:ext cx="0" cy="0"/>
          <a:chOff x="0" y="0"/>
          <a:chExt cx="0" cy="0"/>
        </a:xfrm>
      </p:grpSpPr>
      <p:sp>
        <p:nvSpPr>
          <p:cNvPr id="12" name="Google Shape;12;p61"/>
          <p:cNvSpPr txBox="1">
            <a:spLocks noGrp="1"/>
          </p:cNvSpPr>
          <p:nvPr>
            <p:ph type="title"/>
          </p:nvPr>
        </p:nvSpPr>
        <p:spPr>
          <a:xfrm>
            <a:off x="914400" y="1524000"/>
            <a:ext cx="7621587" cy="1751012"/>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Clr>
                <a:srgbClr val="000000"/>
              </a:buClr>
              <a:buSzPts val="1400"/>
              <a:buFont typeface="Arial"/>
              <a:buNone/>
              <a:defRPr sz="5000" b="0" i="0" u="none" strike="noStrike" cap="none">
                <a:solidFill>
                  <a:srgbClr val="006633"/>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5000" b="0" i="0" u="none" strike="noStrike" cap="none">
                <a:solidFill>
                  <a:srgbClr val="006633"/>
                </a:solidFill>
                <a:latin typeface="Garamond"/>
                <a:ea typeface="Garamond"/>
                <a:cs typeface="Garamond"/>
                <a:sym typeface="Garamond"/>
              </a:defRPr>
            </a:lvl2pPr>
            <a:lvl3pPr marR="0" lvl="2" algn="l" rtl="0">
              <a:lnSpc>
                <a:spcPct val="100000"/>
              </a:lnSpc>
              <a:spcBef>
                <a:spcPts val="0"/>
              </a:spcBef>
              <a:spcAft>
                <a:spcPts val="0"/>
              </a:spcAft>
              <a:buClr>
                <a:srgbClr val="000000"/>
              </a:buClr>
              <a:buSzPts val="1400"/>
              <a:buFont typeface="Arial"/>
              <a:buNone/>
              <a:defRPr sz="5000" b="0" i="0" u="none" strike="noStrike" cap="none">
                <a:solidFill>
                  <a:srgbClr val="006633"/>
                </a:solidFill>
                <a:latin typeface="Garamond"/>
                <a:ea typeface="Garamond"/>
                <a:cs typeface="Garamond"/>
                <a:sym typeface="Garamond"/>
              </a:defRPr>
            </a:lvl3pPr>
            <a:lvl4pPr marR="0" lvl="3" algn="l" rtl="0">
              <a:lnSpc>
                <a:spcPct val="100000"/>
              </a:lnSpc>
              <a:spcBef>
                <a:spcPts val="0"/>
              </a:spcBef>
              <a:spcAft>
                <a:spcPts val="0"/>
              </a:spcAft>
              <a:buClr>
                <a:srgbClr val="000000"/>
              </a:buClr>
              <a:buSzPts val="1400"/>
              <a:buFont typeface="Arial"/>
              <a:buNone/>
              <a:defRPr sz="5000" b="0" i="0" u="none" strike="noStrike" cap="none">
                <a:solidFill>
                  <a:srgbClr val="006633"/>
                </a:solidFill>
                <a:latin typeface="Garamond"/>
                <a:ea typeface="Garamond"/>
                <a:cs typeface="Garamond"/>
                <a:sym typeface="Garamond"/>
              </a:defRPr>
            </a:lvl4pPr>
            <a:lvl5pPr marR="0" lvl="4" algn="l" rtl="0">
              <a:lnSpc>
                <a:spcPct val="100000"/>
              </a:lnSpc>
              <a:spcBef>
                <a:spcPts val="0"/>
              </a:spcBef>
              <a:spcAft>
                <a:spcPts val="0"/>
              </a:spcAft>
              <a:buClr>
                <a:srgbClr val="000000"/>
              </a:buClr>
              <a:buSzPts val="1400"/>
              <a:buFont typeface="Arial"/>
              <a:buNone/>
              <a:defRPr sz="5000" b="0" i="0" u="none" strike="noStrike" cap="none">
                <a:solidFill>
                  <a:srgbClr val="006633"/>
                </a:solidFill>
                <a:latin typeface="Garamond"/>
                <a:ea typeface="Garamond"/>
                <a:cs typeface="Garamond"/>
                <a:sym typeface="Garamond"/>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rgbClr val="006633"/>
                </a:solidFill>
                <a:latin typeface="Garamond"/>
                <a:ea typeface="Garamond"/>
                <a:cs typeface="Garamond"/>
                <a:sym typeface="Garamond"/>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rgbClr val="006633"/>
                </a:solidFill>
                <a:latin typeface="Garamond"/>
                <a:ea typeface="Garamond"/>
                <a:cs typeface="Garamond"/>
                <a:sym typeface="Garamond"/>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rgbClr val="006633"/>
                </a:solidFill>
                <a:latin typeface="Garamond"/>
                <a:ea typeface="Garamond"/>
                <a:cs typeface="Garamond"/>
                <a:sym typeface="Garamond"/>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rgbClr val="006633"/>
                </a:solidFill>
                <a:latin typeface="Garamond"/>
                <a:ea typeface="Garamond"/>
                <a:cs typeface="Garamond"/>
                <a:sym typeface="Garamond"/>
              </a:defRPr>
            </a:lvl9pPr>
          </a:lstStyle>
          <a:p>
            <a:endParaRPr/>
          </a:p>
        </p:txBody>
      </p:sp>
      <p:sp>
        <p:nvSpPr>
          <p:cNvPr id="13" name="Google Shape;13;p61"/>
          <p:cNvSpPr txBox="1">
            <a:spLocks noGrp="1"/>
          </p:cNvSpPr>
          <p:nvPr>
            <p:ph type="dt" idx="10"/>
          </p:nvPr>
        </p:nvSpPr>
        <p:spPr>
          <a:xfrm>
            <a:off x="457200" y="6243637"/>
            <a:ext cx="2132012"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 name="Google Shape;14;p61"/>
          <p:cNvSpPr txBox="1">
            <a:spLocks noGrp="1"/>
          </p:cNvSpPr>
          <p:nvPr>
            <p:ph type="ftr" idx="11"/>
          </p:nvPr>
        </p:nvSpPr>
        <p:spPr>
          <a:xfrm>
            <a:off x="3124200" y="6243637"/>
            <a:ext cx="2894012" cy="455612"/>
          </a:xfrm>
          <a:prstGeom prst="rect">
            <a:avLst/>
          </a:prstGeom>
          <a:noFill/>
          <a:ln>
            <a:noFill/>
          </a:ln>
        </p:spPr>
        <p:txBody>
          <a:bodyPr spcFirstLastPara="1" wrap="square" lIns="90000" tIns="46800" rIns="90000" bIns="468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 name="Google Shape;15;p61"/>
          <p:cNvSpPr txBox="1">
            <a:spLocks noGrp="1"/>
          </p:cNvSpPr>
          <p:nvPr>
            <p:ph type="sldNum" idx="12"/>
          </p:nvPr>
        </p:nvSpPr>
        <p:spPr>
          <a:xfrm>
            <a:off x="6553200" y="6243637"/>
            <a:ext cx="2132012" cy="455612"/>
          </a:xfrm>
          <a:prstGeom prst="rect">
            <a:avLst/>
          </a:prstGeom>
          <a:noFill/>
          <a:ln>
            <a:noFill/>
          </a:ln>
        </p:spPr>
        <p:txBody>
          <a:bodyPr spcFirstLastPara="1" wrap="square" lIns="90000" tIns="46800" rIns="90000" bIns="46800" anchor="b" anchorCtr="0">
            <a:noAutofit/>
          </a:bodyPr>
          <a:lstStyle>
            <a:lvl1pPr marL="0" marR="0" lvl="0"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sz="1400">
              <a:latin typeface="Arial"/>
              <a:ea typeface="Arial"/>
              <a:cs typeface="Arial"/>
              <a:sym typeface="Arial"/>
            </a:endParaRPr>
          </a:p>
        </p:txBody>
      </p:sp>
      <p:sp>
        <p:nvSpPr>
          <p:cNvPr id="16" name="Google Shape;16;p61"/>
          <p:cNvSpPr/>
          <p:nvPr/>
        </p:nvSpPr>
        <p:spPr>
          <a:xfrm>
            <a:off x="609600" y="1219200"/>
            <a:ext cx="7924800" cy="914400"/>
          </a:xfrm>
          <a:custGeom>
            <a:avLst/>
            <a:gdLst/>
            <a:ahLst/>
            <a:cxnLst/>
            <a:rect l="l" t="t" r="r" b="b"/>
            <a:pathLst>
              <a:path w="1000" h="1000" extrusionOk="0">
                <a:moveTo>
                  <a:pt x="0" y="1000"/>
                </a:moveTo>
                <a:lnTo>
                  <a:pt x="0" y="0"/>
                </a:lnTo>
                <a:lnTo>
                  <a:pt x="1000" y="0"/>
                </a:lnTo>
              </a:path>
            </a:pathLst>
          </a:custGeom>
          <a:noFill/>
          <a:ln w="25550" cap="flat" cmpd="sng">
            <a:solidFill>
              <a:srgbClr val="CC99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7" name="Google Shape;17;p61"/>
          <p:cNvCxnSpPr/>
          <p:nvPr/>
        </p:nvCxnSpPr>
        <p:spPr>
          <a:xfrm>
            <a:off x="1981200" y="3962400"/>
            <a:ext cx="6511925" cy="1587"/>
          </a:xfrm>
          <a:prstGeom prst="straightConnector1">
            <a:avLst/>
          </a:prstGeom>
          <a:noFill/>
          <a:ln w="19075" cap="flat" cmpd="sng">
            <a:solidFill>
              <a:srgbClr val="CC990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
        <p:cNvGrpSpPr/>
        <p:nvPr/>
      </p:nvGrpSpPr>
      <p:grpSpPr>
        <a:xfrm>
          <a:off x="0" y="0"/>
          <a:ext cx="0" cy="0"/>
          <a:chOff x="0" y="0"/>
          <a:chExt cx="0" cy="0"/>
        </a:xfrm>
      </p:grpSpPr>
      <p:sp>
        <p:nvSpPr>
          <p:cNvPr id="25" name="Google Shape;25;p63"/>
          <p:cNvSpPr txBox="1">
            <a:spLocks noGrp="1"/>
          </p:cNvSpPr>
          <p:nvPr>
            <p:ph type="title"/>
          </p:nvPr>
        </p:nvSpPr>
        <p:spPr>
          <a:xfrm>
            <a:off x="457200" y="277812"/>
            <a:ext cx="8228012" cy="1138237"/>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Clr>
                <a:srgbClr val="000000"/>
              </a:buClr>
              <a:buSzPts val="1400"/>
              <a:buFont typeface="Arial"/>
              <a:buNone/>
              <a:defRPr sz="4200" b="0" i="0" u="none" strike="noStrike" cap="none">
                <a:solidFill>
                  <a:srgbClr val="006633"/>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4200" b="0" i="0" u="none" strike="noStrike" cap="none">
                <a:solidFill>
                  <a:srgbClr val="006633"/>
                </a:solidFill>
                <a:latin typeface="Garamond"/>
                <a:ea typeface="Garamond"/>
                <a:cs typeface="Garamond"/>
                <a:sym typeface="Garamond"/>
              </a:defRPr>
            </a:lvl2pPr>
            <a:lvl3pPr marR="0" lvl="2" algn="l" rtl="0">
              <a:lnSpc>
                <a:spcPct val="100000"/>
              </a:lnSpc>
              <a:spcBef>
                <a:spcPts val="0"/>
              </a:spcBef>
              <a:spcAft>
                <a:spcPts val="0"/>
              </a:spcAft>
              <a:buClr>
                <a:srgbClr val="000000"/>
              </a:buClr>
              <a:buSzPts val="1400"/>
              <a:buFont typeface="Arial"/>
              <a:buNone/>
              <a:defRPr sz="4200" b="0" i="0" u="none" strike="noStrike" cap="none">
                <a:solidFill>
                  <a:srgbClr val="006633"/>
                </a:solidFill>
                <a:latin typeface="Garamond"/>
                <a:ea typeface="Garamond"/>
                <a:cs typeface="Garamond"/>
                <a:sym typeface="Garamond"/>
              </a:defRPr>
            </a:lvl3pPr>
            <a:lvl4pPr marR="0" lvl="3" algn="l" rtl="0">
              <a:lnSpc>
                <a:spcPct val="100000"/>
              </a:lnSpc>
              <a:spcBef>
                <a:spcPts val="0"/>
              </a:spcBef>
              <a:spcAft>
                <a:spcPts val="0"/>
              </a:spcAft>
              <a:buClr>
                <a:srgbClr val="000000"/>
              </a:buClr>
              <a:buSzPts val="1400"/>
              <a:buFont typeface="Arial"/>
              <a:buNone/>
              <a:defRPr sz="4200" b="0" i="0" u="none" strike="noStrike" cap="none">
                <a:solidFill>
                  <a:srgbClr val="006633"/>
                </a:solidFill>
                <a:latin typeface="Garamond"/>
                <a:ea typeface="Garamond"/>
                <a:cs typeface="Garamond"/>
                <a:sym typeface="Garamond"/>
              </a:defRPr>
            </a:lvl4pPr>
            <a:lvl5pPr marR="0" lvl="4" algn="l" rtl="0">
              <a:lnSpc>
                <a:spcPct val="100000"/>
              </a:lnSpc>
              <a:spcBef>
                <a:spcPts val="0"/>
              </a:spcBef>
              <a:spcAft>
                <a:spcPts val="0"/>
              </a:spcAft>
              <a:buClr>
                <a:srgbClr val="000000"/>
              </a:buClr>
              <a:buSzPts val="1400"/>
              <a:buFont typeface="Arial"/>
              <a:buNone/>
              <a:defRPr sz="4200" b="0" i="0" u="none" strike="noStrike" cap="none">
                <a:solidFill>
                  <a:srgbClr val="006633"/>
                </a:solidFill>
                <a:latin typeface="Garamond"/>
                <a:ea typeface="Garamond"/>
                <a:cs typeface="Garamond"/>
                <a:sym typeface="Garamond"/>
              </a:defRPr>
            </a:lvl5pPr>
            <a:lvl6pPr marR="0" lvl="5" algn="l" rtl="0">
              <a:lnSpc>
                <a:spcPct val="100000"/>
              </a:lnSpc>
              <a:spcBef>
                <a:spcPts val="0"/>
              </a:spcBef>
              <a:spcAft>
                <a:spcPts val="0"/>
              </a:spcAft>
              <a:buClr>
                <a:srgbClr val="000000"/>
              </a:buClr>
              <a:buSzPts val="1400"/>
              <a:buFont typeface="Arial"/>
              <a:buNone/>
              <a:defRPr sz="4200" b="0" i="0" u="none" strike="noStrike" cap="none">
                <a:solidFill>
                  <a:srgbClr val="006633"/>
                </a:solidFill>
                <a:latin typeface="Garamond"/>
                <a:ea typeface="Garamond"/>
                <a:cs typeface="Garamond"/>
                <a:sym typeface="Garamond"/>
              </a:defRPr>
            </a:lvl6pPr>
            <a:lvl7pPr marR="0" lvl="6" algn="l" rtl="0">
              <a:lnSpc>
                <a:spcPct val="100000"/>
              </a:lnSpc>
              <a:spcBef>
                <a:spcPts val="0"/>
              </a:spcBef>
              <a:spcAft>
                <a:spcPts val="0"/>
              </a:spcAft>
              <a:buClr>
                <a:srgbClr val="000000"/>
              </a:buClr>
              <a:buSzPts val="1400"/>
              <a:buFont typeface="Arial"/>
              <a:buNone/>
              <a:defRPr sz="4200" b="0" i="0" u="none" strike="noStrike" cap="none">
                <a:solidFill>
                  <a:srgbClr val="006633"/>
                </a:solidFill>
                <a:latin typeface="Garamond"/>
                <a:ea typeface="Garamond"/>
                <a:cs typeface="Garamond"/>
                <a:sym typeface="Garamond"/>
              </a:defRPr>
            </a:lvl7pPr>
            <a:lvl8pPr marR="0" lvl="7" algn="l" rtl="0">
              <a:lnSpc>
                <a:spcPct val="100000"/>
              </a:lnSpc>
              <a:spcBef>
                <a:spcPts val="0"/>
              </a:spcBef>
              <a:spcAft>
                <a:spcPts val="0"/>
              </a:spcAft>
              <a:buClr>
                <a:srgbClr val="000000"/>
              </a:buClr>
              <a:buSzPts val="1400"/>
              <a:buFont typeface="Arial"/>
              <a:buNone/>
              <a:defRPr sz="4200" b="0" i="0" u="none" strike="noStrike" cap="none">
                <a:solidFill>
                  <a:srgbClr val="006633"/>
                </a:solidFill>
                <a:latin typeface="Garamond"/>
                <a:ea typeface="Garamond"/>
                <a:cs typeface="Garamond"/>
                <a:sym typeface="Garamond"/>
              </a:defRPr>
            </a:lvl8pPr>
            <a:lvl9pPr marR="0" lvl="8" algn="l" rtl="0">
              <a:lnSpc>
                <a:spcPct val="100000"/>
              </a:lnSpc>
              <a:spcBef>
                <a:spcPts val="0"/>
              </a:spcBef>
              <a:spcAft>
                <a:spcPts val="0"/>
              </a:spcAft>
              <a:buClr>
                <a:srgbClr val="000000"/>
              </a:buClr>
              <a:buSzPts val="1400"/>
              <a:buFont typeface="Arial"/>
              <a:buNone/>
              <a:defRPr sz="4200" b="0" i="0" u="none" strike="noStrike" cap="none">
                <a:solidFill>
                  <a:srgbClr val="006633"/>
                </a:solidFill>
                <a:latin typeface="Garamond"/>
                <a:ea typeface="Garamond"/>
                <a:cs typeface="Garamond"/>
                <a:sym typeface="Garamond"/>
              </a:defRPr>
            </a:lvl9pPr>
          </a:lstStyle>
          <a:p>
            <a:endParaRPr/>
          </a:p>
        </p:txBody>
      </p:sp>
      <p:sp>
        <p:nvSpPr>
          <p:cNvPr id="26" name="Google Shape;26;p63"/>
          <p:cNvSpPr txBox="1">
            <a:spLocks noGrp="1"/>
          </p:cNvSpPr>
          <p:nvPr>
            <p:ph type="body" idx="1"/>
          </p:nvPr>
        </p:nvSpPr>
        <p:spPr>
          <a:xfrm>
            <a:off x="457200" y="1600200"/>
            <a:ext cx="8228012" cy="4529137"/>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700"/>
              </a:spcBef>
              <a:spcAft>
                <a:spcPts val="0"/>
              </a:spcAft>
              <a:buClr>
                <a:srgbClr val="000000"/>
              </a:buClr>
              <a:buSzPts val="1400"/>
              <a:buFont typeface="Arial"/>
              <a:buNone/>
              <a:defRPr sz="3000" b="0" i="0" u="none" strike="noStrike" cap="none">
                <a:solidFill>
                  <a:srgbClr val="000000"/>
                </a:solidFill>
                <a:latin typeface="Arial"/>
                <a:ea typeface="Arial"/>
                <a:cs typeface="Arial"/>
                <a:sym typeface="Arial"/>
              </a:defRPr>
            </a:lvl1pPr>
            <a:lvl2pPr marL="914400" marR="0" lvl="1" indent="-228600" algn="l" rtl="0">
              <a:lnSpc>
                <a:spcPct val="100000"/>
              </a:lnSpc>
              <a:spcBef>
                <a:spcPts val="600"/>
              </a:spcBef>
              <a:spcAft>
                <a:spcPts val="0"/>
              </a:spcAft>
              <a:buClr>
                <a:srgbClr val="000000"/>
              </a:buClr>
              <a:buSzPts val="1400"/>
              <a:buFont typeface="Arial"/>
              <a:buNone/>
              <a:defRPr sz="2600" b="0" i="0" u="none" strike="noStrike" cap="none">
                <a:solidFill>
                  <a:srgbClr val="000000"/>
                </a:solidFill>
                <a:latin typeface="Arial"/>
                <a:ea typeface="Arial"/>
                <a:cs typeface="Arial"/>
                <a:sym typeface="Arial"/>
              </a:defRPr>
            </a:lvl2pPr>
            <a:lvl3pPr marL="1371600" marR="0" lvl="2" indent="-228600" algn="l" rtl="0">
              <a:lnSpc>
                <a:spcPct val="100000"/>
              </a:lnSpc>
              <a:spcBef>
                <a:spcPts val="500"/>
              </a:spcBef>
              <a:spcAft>
                <a:spcPts val="0"/>
              </a:spcAft>
              <a:buClr>
                <a:srgbClr val="000000"/>
              </a:buClr>
              <a:buSzPts val="1400"/>
              <a:buFont typeface="Arial"/>
              <a:buNone/>
              <a:defRPr sz="22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9pPr>
          </a:lstStyle>
          <a:p>
            <a:endParaRPr/>
          </a:p>
        </p:txBody>
      </p:sp>
      <p:sp>
        <p:nvSpPr>
          <p:cNvPr id="27" name="Google Shape;27;p63"/>
          <p:cNvSpPr txBox="1">
            <a:spLocks noGrp="1"/>
          </p:cNvSpPr>
          <p:nvPr>
            <p:ph type="dt" idx="10"/>
          </p:nvPr>
        </p:nvSpPr>
        <p:spPr>
          <a:xfrm>
            <a:off x="457200" y="6243637"/>
            <a:ext cx="2132012"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8" name="Google Shape;28;p63"/>
          <p:cNvSpPr txBox="1">
            <a:spLocks noGrp="1"/>
          </p:cNvSpPr>
          <p:nvPr>
            <p:ph type="ftr" idx="11"/>
          </p:nvPr>
        </p:nvSpPr>
        <p:spPr>
          <a:xfrm>
            <a:off x="3124200" y="6248400"/>
            <a:ext cx="2894012" cy="455612"/>
          </a:xfrm>
          <a:prstGeom prst="rect">
            <a:avLst/>
          </a:prstGeom>
          <a:noFill/>
          <a:ln>
            <a:noFill/>
          </a:ln>
        </p:spPr>
        <p:txBody>
          <a:bodyPr spcFirstLastPara="1" wrap="square" lIns="90000" tIns="46800" rIns="90000" bIns="468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9" name="Google Shape;29;p63"/>
          <p:cNvSpPr txBox="1">
            <a:spLocks noGrp="1"/>
          </p:cNvSpPr>
          <p:nvPr>
            <p:ph type="sldNum" idx="12"/>
          </p:nvPr>
        </p:nvSpPr>
        <p:spPr>
          <a:xfrm>
            <a:off x="6553200" y="6243637"/>
            <a:ext cx="2132012" cy="455612"/>
          </a:xfrm>
          <a:prstGeom prst="rect">
            <a:avLst/>
          </a:prstGeom>
          <a:noFill/>
          <a:ln>
            <a:noFill/>
          </a:ln>
        </p:spPr>
        <p:txBody>
          <a:bodyPr spcFirstLastPara="1" wrap="square" lIns="90000" tIns="46800" rIns="90000" bIns="46800" anchor="b" anchorCtr="0">
            <a:noAutofit/>
          </a:bodyPr>
          <a:lstStyle>
            <a:lvl1pPr marL="0" marR="0" lvl="0"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sz="1400">
              <a:latin typeface="Arial"/>
              <a:ea typeface="Arial"/>
              <a:cs typeface="Arial"/>
              <a:sym typeface="Arial"/>
            </a:endParaRPr>
          </a:p>
        </p:txBody>
      </p:sp>
      <p:sp>
        <p:nvSpPr>
          <p:cNvPr id="30" name="Google Shape;30;p63"/>
          <p:cNvSpPr/>
          <p:nvPr/>
        </p:nvSpPr>
        <p:spPr>
          <a:xfrm>
            <a:off x="381000" y="228600"/>
            <a:ext cx="8229600" cy="609600"/>
          </a:xfrm>
          <a:custGeom>
            <a:avLst/>
            <a:gdLst/>
            <a:ahLst/>
            <a:cxnLst/>
            <a:rect l="l" t="t" r="r" b="b"/>
            <a:pathLst>
              <a:path w="1000" h="1000" extrusionOk="0">
                <a:moveTo>
                  <a:pt x="0" y="1000"/>
                </a:moveTo>
                <a:lnTo>
                  <a:pt x="0" y="0"/>
                </a:lnTo>
                <a:lnTo>
                  <a:pt x="1000" y="0"/>
                </a:lnTo>
              </a:path>
            </a:pathLst>
          </a:custGeom>
          <a:noFill/>
          <a:ln w="19075" cap="flat" cmpd="sng">
            <a:solidFill>
              <a:srgbClr val="CC99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31" name="Google Shape;31;p63"/>
          <p:cNvCxnSpPr/>
          <p:nvPr/>
        </p:nvCxnSpPr>
        <p:spPr>
          <a:xfrm>
            <a:off x="457200" y="6172200"/>
            <a:ext cx="8229600" cy="1587"/>
          </a:xfrm>
          <a:prstGeom prst="straightConnector1">
            <a:avLst/>
          </a:prstGeom>
          <a:noFill/>
          <a:ln w="19075" cap="flat" cmpd="sng">
            <a:solidFill>
              <a:srgbClr val="CC990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
        <p:cNvGrpSpPr/>
        <p:nvPr/>
      </p:nvGrpSpPr>
      <p:grpSpPr>
        <a:xfrm>
          <a:off x="0" y="0"/>
          <a:ext cx="0" cy="0"/>
          <a:chOff x="0" y="0"/>
          <a:chExt cx="0" cy="0"/>
        </a:xfrm>
      </p:grpSpPr>
      <p:sp>
        <p:nvSpPr>
          <p:cNvPr id="42" name="Google Shape;42;g2d9cf19e6a7_0_0"/>
          <p:cNvSpPr/>
          <p:nvPr/>
        </p:nvSpPr>
        <p:spPr>
          <a:xfrm>
            <a:off x="0" y="-1"/>
            <a:ext cx="9143700" cy="6852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 name="Google Shape;43;g2d9cf19e6a7_0_0"/>
          <p:cNvSpPr/>
          <p:nvPr/>
        </p:nvSpPr>
        <p:spPr>
          <a:xfrm>
            <a:off x="228" y="0"/>
            <a:ext cx="9143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44" name="Google Shape;44;g2d9cf19e6a7_0_0" descr="A blue circle with white flame in the middle&#10;&#10;Description automatically generated"/>
          <p:cNvPicPr preferRelativeResize="0"/>
          <p:nvPr/>
        </p:nvPicPr>
        <p:blipFill rotWithShape="1">
          <a:blip r:embed="rId3">
            <a:alphaModFix/>
          </a:blip>
          <a:srcRect/>
          <a:stretch/>
        </p:blipFill>
        <p:spPr>
          <a:xfrm>
            <a:off x="255352" y="2371869"/>
            <a:ext cx="3106320" cy="3031658"/>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grpSp>
        <p:nvGrpSpPr>
          <p:cNvPr id="45" name="Google Shape;45;g2d9cf19e6a7_0_0"/>
          <p:cNvGrpSpPr/>
          <p:nvPr/>
        </p:nvGrpSpPr>
        <p:grpSpPr>
          <a:xfrm>
            <a:off x="-7315" y="-5977"/>
            <a:ext cx="4683132" cy="6863979"/>
            <a:chOff x="-5196" y="-5977"/>
            <a:chExt cx="6244176" cy="6863979"/>
          </a:xfrm>
        </p:grpSpPr>
        <p:sp>
          <p:nvSpPr>
            <p:cNvPr id="46" name="Google Shape;46;g2d9cf19e6a7_0_0"/>
            <p:cNvSpPr/>
            <p:nvPr/>
          </p:nvSpPr>
          <p:spPr>
            <a:xfrm flipH="1">
              <a:off x="305" y="34854"/>
              <a:ext cx="6028697" cy="6817170"/>
            </a:xfrm>
            <a:custGeom>
              <a:avLst/>
              <a:gdLst/>
              <a:ahLst/>
              <a:cxnLst/>
              <a:rect l="l" t="t" r="r" b="b"/>
              <a:pathLst>
                <a:path w="6028697" h="6817170" extrusionOk="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0">
                  <a:srgbClr val="FFFFFF">
                    <a:alpha val="9411"/>
                  </a:srgbClr>
                </a:gs>
                <a:gs pos="2000">
                  <a:srgbClr val="FFFFFF">
                    <a:alpha val="9411"/>
                  </a:srgbClr>
                </a:gs>
                <a:gs pos="16000">
                  <a:srgbClr val="35742A">
                    <a:alpha val="9411"/>
                  </a:srgbClr>
                </a:gs>
                <a:gs pos="85000">
                  <a:srgbClr val="CC9900">
                    <a:alpha val="9411"/>
                  </a:srgbClr>
                </a:gs>
                <a:gs pos="100000">
                  <a:srgbClr val="FFFFFF">
                    <a:alpha val="9411"/>
                  </a:srgbClr>
                </a:gs>
              </a:gsLst>
              <a:lin ang="1200014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7" name="Google Shape;47;g2d9cf19e6a7_0_0"/>
            <p:cNvSpPr/>
            <p:nvPr/>
          </p:nvSpPr>
          <p:spPr>
            <a:xfrm flipH="1">
              <a:off x="-5196" y="1"/>
              <a:ext cx="6170617"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411"/>
                  </a:srgbClr>
                </a:gs>
                <a:gs pos="2000">
                  <a:srgbClr val="FFFFFF">
                    <a:alpha val="9411"/>
                  </a:srgbClr>
                </a:gs>
                <a:gs pos="16000">
                  <a:srgbClr val="35742A">
                    <a:alpha val="9411"/>
                  </a:srgbClr>
                </a:gs>
                <a:gs pos="85000">
                  <a:srgbClr val="CC9900">
                    <a:alpha val="9411"/>
                  </a:srgbClr>
                </a:gs>
                <a:gs pos="100000">
                  <a:srgbClr val="FFFFFF">
                    <a:alpha val="9411"/>
                  </a:srgbClr>
                </a:gs>
              </a:gsLst>
              <a:lin ang="1200014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8" name="Google Shape;48;g2d9cf19e6a7_0_0"/>
            <p:cNvSpPr/>
            <p:nvPr/>
          </p:nvSpPr>
          <p:spPr>
            <a:xfrm flipH="1">
              <a:off x="5717" y="-5977"/>
              <a:ext cx="6233263"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411"/>
                  </a:srgbClr>
                </a:gs>
                <a:gs pos="2000">
                  <a:srgbClr val="FFFFFF">
                    <a:alpha val="9411"/>
                  </a:srgbClr>
                </a:gs>
                <a:gs pos="16000">
                  <a:srgbClr val="35742A">
                    <a:alpha val="9411"/>
                  </a:srgbClr>
                </a:gs>
                <a:gs pos="85000">
                  <a:srgbClr val="CC9900">
                    <a:alpha val="9411"/>
                  </a:srgbClr>
                </a:gs>
                <a:gs pos="100000">
                  <a:srgbClr val="FFFFFF">
                    <a:alpha val="9411"/>
                  </a:srgbClr>
                </a:gs>
              </a:gsLst>
              <a:lin ang="1200014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50" name="Google Shape;50;g2d9cf19e6a7_0_0"/>
          <p:cNvSpPr txBox="1"/>
          <p:nvPr/>
        </p:nvSpPr>
        <p:spPr>
          <a:xfrm>
            <a:off x="4943000" y="4267829"/>
            <a:ext cx="3604500" cy="554100"/>
          </a:xfrm>
          <a:prstGeom prst="rect">
            <a:avLst/>
          </a:prstGeom>
          <a:noFill/>
          <a:ln>
            <a:noFill/>
          </a:ln>
        </p:spPr>
        <p:txBody>
          <a:bodyPr spcFirstLastPara="1" wrap="square" lIns="91425" tIns="45700" rIns="91425" bIns="45700" anchor="t" anchorCtr="0">
            <a:normAutofit fontScale="62500" lnSpcReduction="20000"/>
          </a:bodyPr>
          <a:lstStyle/>
          <a:p>
            <a:pPr lvl="0">
              <a:buSzPct val="100000"/>
            </a:pPr>
            <a:r>
              <a:rPr lang="en-US" sz="3200" b="1" dirty="0">
                <a:solidFill>
                  <a:srgbClr val="006633"/>
                </a:solidFill>
              </a:rPr>
              <a:t>AGENTES INTELIGENTES</a:t>
            </a:r>
            <a:endParaRPr sz="5000" b="1" i="0" u="none" strike="noStrike" cap="none" dirty="0">
              <a:solidFill>
                <a:srgbClr val="006633"/>
              </a:solidFill>
              <a:latin typeface="Arial"/>
              <a:ea typeface="Arial"/>
              <a:cs typeface="Arial"/>
              <a:sym typeface="Arial"/>
            </a:endParaRPr>
          </a:p>
        </p:txBody>
      </p:sp>
      <p:sp>
        <p:nvSpPr>
          <p:cNvPr id="3" name="Google Shape;105;p1">
            <a:extLst>
              <a:ext uri="{FF2B5EF4-FFF2-40B4-BE49-F238E27FC236}">
                <a16:creationId xmlns:a16="http://schemas.microsoft.com/office/drawing/2014/main" id="{303C1E7A-C1FC-3B02-153C-437426350DCD}"/>
              </a:ext>
            </a:extLst>
          </p:cNvPr>
          <p:cNvSpPr txBox="1">
            <a:spLocks/>
          </p:cNvSpPr>
          <p:nvPr/>
        </p:nvSpPr>
        <p:spPr>
          <a:xfrm>
            <a:off x="3361675" y="302600"/>
            <a:ext cx="5782200" cy="3436200"/>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L="457200" marR="0" lvl="0" indent="-352425" algn="l" rtl="0">
              <a:lnSpc>
                <a:spcPct val="100000"/>
              </a:lnSpc>
              <a:spcBef>
                <a:spcPts val="560"/>
              </a:spcBef>
              <a:spcAft>
                <a:spcPts val="0"/>
              </a:spcAft>
              <a:buClr>
                <a:schemeClr val="accent1"/>
              </a:buClr>
              <a:buSzPts val="1820"/>
              <a:buFont typeface="Noto Sans Symbols"/>
              <a:buNone/>
              <a:defRPr sz="2800" b="0" i="0" u="none" strike="noStrike" cap="none">
                <a:solidFill>
                  <a:schemeClr val="dk1"/>
                </a:solidFill>
                <a:latin typeface="Arial"/>
                <a:ea typeface="Arial"/>
                <a:cs typeface="Arial"/>
                <a:sym typeface="Arial"/>
              </a:defRPr>
            </a:lvl1pPr>
            <a:lvl2pPr marL="914400" marR="0" lvl="1" indent="-327660" algn="l" rtl="0">
              <a:lnSpc>
                <a:spcPct val="100000"/>
              </a:lnSpc>
              <a:spcBef>
                <a:spcPts val="360"/>
              </a:spcBef>
              <a:spcAft>
                <a:spcPts val="0"/>
              </a:spcAft>
              <a:buClr>
                <a:schemeClr val="accent2"/>
              </a:buClr>
              <a:buSzPts val="108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lnSpc>
                <a:spcPct val="100000"/>
              </a:lnSpc>
              <a:spcBef>
                <a:spcPts val="360"/>
              </a:spcBef>
              <a:spcAft>
                <a:spcPts val="0"/>
              </a:spcAft>
              <a:buClr>
                <a:schemeClr val="accent1"/>
              </a:buClr>
              <a:buSzPts val="117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lnSpc>
                <a:spcPct val="100000"/>
              </a:lnSpc>
              <a:spcBef>
                <a:spcPts val="360"/>
              </a:spcBef>
              <a:spcAft>
                <a:spcPts val="0"/>
              </a:spcAft>
              <a:buClr>
                <a:schemeClr val="accent2"/>
              </a:buClr>
              <a:buSzPts val="126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lnSpc>
                <a:spcPct val="100000"/>
              </a:lnSpc>
              <a:spcBef>
                <a:spcPts val="360"/>
              </a:spcBef>
              <a:spcAft>
                <a:spcPts val="0"/>
              </a:spcAft>
              <a:buClr>
                <a:schemeClr val="accent1"/>
              </a:buClr>
              <a:buSzPts val="1350"/>
              <a:buFont typeface="Noto Sans Symbols"/>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90000"/>
              </a:lnSpc>
              <a:spcBef>
                <a:spcPts val="0"/>
              </a:spcBef>
              <a:spcAft>
                <a:spcPts val="0"/>
              </a:spcAft>
              <a:buClr>
                <a:srgbClr val="CC9900"/>
              </a:buClr>
              <a:buSzPts val="2600"/>
              <a:buFont typeface="Noto Sans Symbols"/>
              <a:buNone/>
              <a:tabLst/>
              <a:defRPr/>
            </a:pPr>
            <a:r>
              <a:rPr kumimoji="0" lang="es-MX" sz="3000" b="1" i="0" u="none" strike="noStrike" kern="0" cap="none" spc="0" normalizeH="0" baseline="0" noProof="0">
                <a:ln>
                  <a:noFill/>
                </a:ln>
                <a:solidFill>
                  <a:srgbClr val="006633"/>
                </a:solidFill>
                <a:effectLst/>
                <a:uLnTx/>
                <a:uFillTx/>
                <a:latin typeface="Arial"/>
                <a:cs typeface="Arial"/>
                <a:sym typeface="Arial"/>
              </a:rPr>
              <a:t>TC2008B Modelación de Sistemas Multiagentes con Gráficos</a:t>
            </a:r>
          </a:p>
          <a:p>
            <a:pPr marL="0" marR="0" lvl="0" indent="0" algn="ctr" defTabSz="914400" rtl="0" eaLnBrk="1" fontAlgn="auto" latinLnBrk="0" hangingPunct="1">
              <a:lnSpc>
                <a:spcPct val="90000"/>
              </a:lnSpc>
              <a:spcBef>
                <a:spcPts val="0"/>
              </a:spcBef>
              <a:spcAft>
                <a:spcPts val="0"/>
              </a:spcAft>
              <a:buClr>
                <a:srgbClr val="CC9900"/>
              </a:buClr>
              <a:buSzPts val="2600"/>
              <a:buFont typeface="Noto Sans Symbols"/>
              <a:buNone/>
              <a:tabLst/>
              <a:defRPr/>
            </a:pPr>
            <a:endParaRPr kumimoji="0" lang="es-MX" sz="3383" b="1" i="0" u="none" strike="noStrike" kern="0" cap="none" spc="0" normalizeH="0" baseline="0" noProof="0">
              <a:ln>
                <a:noFill/>
              </a:ln>
              <a:solidFill>
                <a:srgbClr val="006633"/>
              </a:solidFill>
              <a:effectLst/>
              <a:uLnTx/>
              <a:uFillTx/>
              <a:latin typeface="Arial"/>
              <a:cs typeface="Arial"/>
              <a:sym typeface="Arial"/>
            </a:endParaRPr>
          </a:p>
          <a:p>
            <a:pPr marL="0" marR="0" lvl="0" indent="0" algn="ctr" defTabSz="914400" rtl="0" eaLnBrk="1" fontAlgn="auto" latinLnBrk="0" hangingPunct="1">
              <a:lnSpc>
                <a:spcPct val="90000"/>
              </a:lnSpc>
              <a:spcBef>
                <a:spcPts val="0"/>
              </a:spcBef>
              <a:spcAft>
                <a:spcPts val="0"/>
              </a:spcAft>
              <a:buClr>
                <a:srgbClr val="CC9900"/>
              </a:buClr>
              <a:buSzPts val="2600"/>
              <a:buFont typeface="Noto Sans Symbols"/>
              <a:buNone/>
              <a:tabLst/>
              <a:defRPr/>
            </a:pPr>
            <a:r>
              <a:rPr kumimoji="0" lang="es-MX" sz="2000" b="1" i="0" u="none" strike="noStrike" kern="0" cap="none" spc="0" normalizeH="0" baseline="0" noProof="0">
                <a:ln>
                  <a:noFill/>
                </a:ln>
                <a:solidFill>
                  <a:srgbClr val="006633"/>
                </a:solidFill>
                <a:effectLst/>
                <a:uLnTx/>
                <a:uFillTx/>
                <a:latin typeface="Arial"/>
                <a:cs typeface="Arial"/>
                <a:sym typeface="Arial"/>
              </a:rPr>
              <a:t>Alan Flores Saldivar</a:t>
            </a:r>
          </a:p>
          <a:p>
            <a:pPr marL="0" marR="0" lvl="0" indent="0" algn="ctr" defTabSz="914400" rtl="0" eaLnBrk="1" fontAlgn="auto" latinLnBrk="0" hangingPunct="1">
              <a:lnSpc>
                <a:spcPct val="90000"/>
              </a:lnSpc>
              <a:spcBef>
                <a:spcPts val="0"/>
              </a:spcBef>
              <a:spcAft>
                <a:spcPts val="0"/>
              </a:spcAft>
              <a:buClr>
                <a:srgbClr val="000000"/>
              </a:buClr>
              <a:buSzPts val="1100"/>
              <a:buFont typeface="Noto Sans Symbols"/>
              <a:buNone/>
              <a:tabLst/>
              <a:defRPr/>
            </a:pPr>
            <a:r>
              <a:rPr kumimoji="0" lang="es-MX" sz="2000" b="0" i="0" u="none" strike="noStrike" kern="0" cap="none" spc="0" normalizeH="0" baseline="0" noProof="0">
                <a:ln>
                  <a:noFill/>
                </a:ln>
                <a:solidFill>
                  <a:srgbClr val="006633"/>
                </a:solidFill>
                <a:effectLst/>
                <a:uLnTx/>
                <a:uFillTx/>
                <a:latin typeface="Arial"/>
                <a:cs typeface="Arial"/>
                <a:sym typeface="Arial"/>
              </a:rPr>
              <a:t>Escuela de Ingeniería y Ciencias
Departamento de Ciencias de la Computación</a:t>
            </a:r>
          </a:p>
          <a:p>
            <a:pPr marL="0" marR="0" lvl="0" indent="0" algn="ctr" defTabSz="914400" rtl="0" eaLnBrk="1" fontAlgn="auto" latinLnBrk="0" hangingPunct="1">
              <a:lnSpc>
                <a:spcPct val="90000"/>
              </a:lnSpc>
              <a:spcBef>
                <a:spcPts val="0"/>
              </a:spcBef>
              <a:spcAft>
                <a:spcPts val="0"/>
              </a:spcAft>
              <a:buClr>
                <a:srgbClr val="000000"/>
              </a:buClr>
              <a:buSzPts val="1100"/>
              <a:buFont typeface="Noto Sans Symbols"/>
              <a:buNone/>
              <a:tabLst/>
              <a:defRPr/>
            </a:pPr>
            <a:r>
              <a:rPr kumimoji="0" lang="es-MX" sz="2000" b="1" i="0" u="none" strike="noStrike" kern="0" cap="none" spc="0" normalizeH="0" baseline="0" noProof="0">
                <a:ln>
                  <a:noFill/>
                </a:ln>
                <a:solidFill>
                  <a:srgbClr val="00B0F0"/>
                </a:solidFill>
                <a:effectLst/>
                <a:uLnTx/>
                <a:uFillTx/>
                <a:latin typeface="Arial"/>
                <a:cs typeface="Arial"/>
                <a:sym typeface="Arial"/>
              </a:rPr>
              <a:t>alan.flores_s@tec.mx</a:t>
            </a:r>
          </a:p>
          <a:p>
            <a:pPr marL="0" marR="0" lvl="0" indent="0" algn="ctr" defTabSz="914400" rtl="0" eaLnBrk="1" fontAlgn="auto" latinLnBrk="0" hangingPunct="1">
              <a:lnSpc>
                <a:spcPct val="90000"/>
              </a:lnSpc>
              <a:spcBef>
                <a:spcPts val="0"/>
              </a:spcBef>
              <a:spcAft>
                <a:spcPts val="0"/>
              </a:spcAft>
              <a:buClr>
                <a:srgbClr val="000000"/>
              </a:buClr>
              <a:buSzPts val="1100"/>
              <a:buFont typeface="Noto Sans Symbols"/>
              <a:buNone/>
              <a:tabLst/>
              <a:defRPr/>
            </a:pPr>
            <a:endParaRPr kumimoji="0" lang="es-MX" sz="900" b="0" i="0" u="none" strike="noStrike" kern="0" cap="none" spc="0" normalizeH="0" baseline="0" noProof="0" dirty="0">
              <a:ln>
                <a:noFill/>
              </a:ln>
              <a:solidFill>
                <a:srgbClr val="006633"/>
              </a:solidFill>
              <a:effectLst/>
              <a:uLnTx/>
              <a:uFillTx/>
              <a:latin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9"/>
        <p:cNvGrpSpPr/>
        <p:nvPr/>
      </p:nvGrpSpPr>
      <p:grpSpPr>
        <a:xfrm>
          <a:off x="0" y="0"/>
          <a:ext cx="0" cy="0"/>
          <a:chOff x="0" y="0"/>
          <a:chExt cx="0" cy="0"/>
        </a:xfrm>
      </p:grpSpPr>
      <p:sp>
        <p:nvSpPr>
          <p:cNvPr id="170" name="Google Shape;170;g2dbd91b8803_0_2"/>
          <p:cNvSpPr txBox="1">
            <a:spLocks noGrp="1"/>
          </p:cNvSpPr>
          <p:nvPr>
            <p:ph type="sldNum" idx="12"/>
          </p:nvPr>
        </p:nvSpPr>
        <p:spPr>
          <a:xfrm>
            <a:off x="6553200" y="6243637"/>
            <a:ext cx="2132100" cy="45570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SzPts val="1200"/>
              <a:buNone/>
            </a:pPr>
            <a:fld id="{00000000-1234-1234-1234-123412341234}" type="slidenum">
              <a:rPr lang="en-US" sz="4200" b="0" i="0" u="none" strike="noStrike" cap="none">
                <a:solidFill>
                  <a:srgbClr val="006633"/>
                </a:solidFill>
                <a:latin typeface="Garamond"/>
                <a:ea typeface="Garamond"/>
                <a:cs typeface="Garamond"/>
                <a:sym typeface="Garamond"/>
              </a:rPr>
              <a:t>10</a:t>
            </a:fld>
            <a:endParaRPr/>
          </a:p>
        </p:txBody>
      </p:sp>
      <p:sp>
        <p:nvSpPr>
          <p:cNvPr id="171" name="Google Shape;171;g2dbd91b8803_0_2"/>
          <p:cNvSpPr txBox="1">
            <a:spLocks noGrp="1"/>
          </p:cNvSpPr>
          <p:nvPr>
            <p:ph type="title"/>
          </p:nvPr>
        </p:nvSpPr>
        <p:spPr>
          <a:xfrm>
            <a:off x="457200" y="277812"/>
            <a:ext cx="8229600" cy="1139700"/>
          </a:xfrm>
          <a:prstGeom prst="rect">
            <a:avLst/>
          </a:prstGeom>
          <a:noFill/>
          <a:ln>
            <a:noFill/>
          </a:ln>
        </p:spPr>
        <p:txBody>
          <a:bodyPr spcFirstLastPara="1" wrap="square" lIns="90000" tIns="46800" rIns="90000" bIns="46800" anchor="t" anchorCtr="0">
            <a:noAutofit/>
          </a:bodyPr>
          <a:lstStyle/>
          <a:p>
            <a:pPr lvl="0">
              <a:buClr>
                <a:srgbClr val="CC3300"/>
              </a:buClr>
              <a:buSzPts val="4200"/>
            </a:pPr>
            <a:r>
              <a:rPr lang="en-US">
                <a:solidFill>
                  <a:srgbClr val="CC3300"/>
                </a:solidFill>
              </a:rPr>
              <a:t>Ejemplo</a:t>
            </a:r>
            <a:endParaRPr dirty="0"/>
          </a:p>
        </p:txBody>
      </p:sp>
      <p:sp>
        <p:nvSpPr>
          <p:cNvPr id="172" name="Google Shape;172;g2dbd91b8803_0_2"/>
          <p:cNvSpPr txBox="1">
            <a:spLocks noGrp="1"/>
          </p:cNvSpPr>
          <p:nvPr>
            <p:ph type="body" idx="1"/>
          </p:nvPr>
        </p:nvSpPr>
        <p:spPr>
          <a:xfrm>
            <a:off x="457199" y="978794"/>
            <a:ext cx="8493617" cy="5409127"/>
          </a:xfrm>
          <a:prstGeom prst="rect">
            <a:avLst/>
          </a:prstGeom>
          <a:noFill/>
          <a:ln>
            <a:noFill/>
          </a:ln>
        </p:spPr>
        <p:txBody>
          <a:bodyPr spcFirstLastPara="1" wrap="square" lIns="90000" tIns="46800" rIns="90000" bIns="46800" anchor="t" anchorCtr="0">
            <a:noAutofit/>
          </a:bodyPr>
          <a:lstStyle/>
          <a:p>
            <a:pPr marL="0" lvl="0" indent="0"/>
            <a:r>
              <a:rPr lang="es-MX" sz="2000" dirty="0"/>
              <a:t>Considere un robot aspirador con la tarea de mantener una sala limpia:</a:t>
            </a:r>
          </a:p>
          <a:p>
            <a:pPr lvl="0" indent="-355600">
              <a:buSzPts val="2000"/>
              <a:buAutoNum type="arabicPeriod"/>
            </a:pPr>
            <a:r>
              <a:rPr lang="es-MX" sz="2000" dirty="0"/>
              <a:t>Tiene una descripción de una habitación cuadrada completa. </a:t>
            </a:r>
          </a:p>
          <a:p>
            <a:pPr lvl="0" indent="-355600">
              <a:spcBef>
                <a:spcPts val="0"/>
              </a:spcBef>
              <a:buSzPts val="2000"/>
              <a:buAutoNum type="arabicPeriod"/>
            </a:pPr>
            <a:r>
              <a:rPr lang="es-MX" sz="2000" dirty="0"/>
              <a:t>Obtiene la información de la "celda" sucia con coordenadas.</a:t>
            </a:r>
          </a:p>
          <a:p>
            <a:pPr lvl="0" indent="-355600">
              <a:spcBef>
                <a:spcPts val="0"/>
              </a:spcBef>
              <a:buSzPts val="2000"/>
              <a:buAutoNum type="arabicPeriod"/>
            </a:pPr>
            <a:r>
              <a:rPr lang="es-MX" sz="2000" dirty="0"/>
              <a:t>En la detección, se mueve a la celda sucia y limpia. Puede mover 1 celda en cada paso (unidad de tiempo).</a:t>
            </a:r>
          </a:p>
          <a:p>
            <a:pPr lvl="0" indent="-355600">
              <a:spcBef>
                <a:spcPts val="0"/>
              </a:spcBef>
              <a:buSzPts val="2000"/>
              <a:buAutoNum type="arabicPeriod"/>
            </a:pPr>
            <a:r>
              <a:rPr lang="es-MX" sz="2000" dirty="0"/>
              <a:t>La habitación (entorno) puede ensuciarse en un lugar aleatorio después de n pasos.</a:t>
            </a:r>
          </a:p>
          <a:p>
            <a:pPr marL="0" marR="0" lvl="0" indent="0" algn="l" rtl="0">
              <a:lnSpc>
                <a:spcPct val="100000"/>
              </a:lnSpc>
              <a:spcBef>
                <a:spcPts val="700"/>
              </a:spcBef>
              <a:spcAft>
                <a:spcPts val="0"/>
              </a:spcAft>
              <a:buSzPts val="1400"/>
              <a:buNone/>
            </a:pPr>
            <a:endParaRPr sz="2000" dirty="0"/>
          </a:p>
          <a:p>
            <a:pPr marL="341312" marR="0" lvl="0" indent="-341312" algn="l" rtl="0">
              <a:lnSpc>
                <a:spcPct val="100000"/>
              </a:lnSpc>
              <a:spcBef>
                <a:spcPts val="700"/>
              </a:spcBef>
              <a:spcAft>
                <a:spcPts val="0"/>
              </a:spcAft>
              <a:buClr>
                <a:srgbClr val="000000"/>
              </a:buClr>
              <a:buSzPts val="3000"/>
              <a:buFont typeface="Arial"/>
              <a:buNone/>
            </a:pPr>
            <a:endParaRPr sz="2900" b="0" i="0" u="none" dirty="0">
              <a:solidFill>
                <a:srgbClr val="000000"/>
              </a:solidFill>
              <a:latin typeface="Arial"/>
              <a:ea typeface="Arial"/>
              <a:cs typeface="Arial"/>
              <a:sym typeface="Arial"/>
            </a:endParaRPr>
          </a:p>
          <a:p>
            <a:pPr marL="342900" marR="0" lvl="0" indent="-342900" algn="l" rtl="0">
              <a:lnSpc>
                <a:spcPct val="100000"/>
              </a:lnSpc>
              <a:spcBef>
                <a:spcPts val="700"/>
              </a:spcBef>
              <a:spcAft>
                <a:spcPts val="0"/>
              </a:spcAft>
              <a:buSzPts val="1400"/>
              <a:buNone/>
            </a:pPr>
            <a:endParaRPr sz="2900" b="0" i="0" u="none" dirty="0">
              <a:solidFill>
                <a:srgbClr val="000000"/>
              </a:solidFill>
              <a:latin typeface="Arial"/>
              <a:ea typeface="Arial"/>
              <a:cs typeface="Arial"/>
              <a:sym typeface="Arial"/>
            </a:endParaRPr>
          </a:p>
        </p:txBody>
      </p:sp>
      <p:graphicFrame>
        <p:nvGraphicFramePr>
          <p:cNvPr id="173" name="Google Shape;173;g2dbd91b8803_0_2"/>
          <p:cNvGraphicFramePr/>
          <p:nvPr>
            <p:extLst>
              <p:ext uri="{D42A27DB-BD31-4B8C-83A1-F6EECF244321}">
                <p14:modId xmlns:p14="http://schemas.microsoft.com/office/powerpoint/2010/main" val="196857962"/>
              </p:ext>
            </p:extLst>
          </p:nvPr>
        </p:nvGraphicFramePr>
        <p:xfrm>
          <a:off x="457198" y="3481716"/>
          <a:ext cx="1583600" cy="1584840"/>
        </p:xfrm>
        <a:graphic>
          <a:graphicData uri="http://schemas.openxmlformats.org/drawingml/2006/table">
            <a:tbl>
              <a:tblPr>
                <a:noFill/>
                <a:tableStyleId>{E8DF59E0-0455-4BE1-A95B-F4FC22F9AE48}</a:tableStyleId>
              </a:tblPr>
              <a:tblGrid>
                <a:gridCol w="395900">
                  <a:extLst>
                    <a:ext uri="{9D8B030D-6E8A-4147-A177-3AD203B41FA5}">
                      <a16:colId xmlns:a16="http://schemas.microsoft.com/office/drawing/2014/main" val="20000"/>
                    </a:ext>
                  </a:extLst>
                </a:gridCol>
                <a:gridCol w="395900">
                  <a:extLst>
                    <a:ext uri="{9D8B030D-6E8A-4147-A177-3AD203B41FA5}">
                      <a16:colId xmlns:a16="http://schemas.microsoft.com/office/drawing/2014/main" val="20001"/>
                    </a:ext>
                  </a:extLst>
                </a:gridCol>
                <a:gridCol w="395900">
                  <a:extLst>
                    <a:ext uri="{9D8B030D-6E8A-4147-A177-3AD203B41FA5}">
                      <a16:colId xmlns:a16="http://schemas.microsoft.com/office/drawing/2014/main" val="20002"/>
                    </a:ext>
                  </a:extLst>
                </a:gridCol>
                <a:gridCol w="395900">
                  <a:extLst>
                    <a:ext uri="{9D8B030D-6E8A-4147-A177-3AD203B41FA5}">
                      <a16:colId xmlns:a16="http://schemas.microsoft.com/office/drawing/2014/main" val="20003"/>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O</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B w="9525"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lnR w="9525" cap="flat" cmpd="sng">
                      <a:solidFill>
                        <a:srgbClr val="999999"/>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999999"/>
                      </a:solidFill>
                      <a:prstDash val="solid"/>
                      <a:round/>
                      <a:headEnd type="none" w="sm" len="sm"/>
                      <a:tailEnd type="none" w="sm" len="sm"/>
                    </a:lnL>
                    <a:solidFill>
                      <a:srgbClr val="CCCCCC"/>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T w="9525" cap="flat" cmpd="sng">
                      <a:solidFill>
                        <a:srgbClr val="999999"/>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174" name="Google Shape;174;g2dbd91b8803_0_2"/>
          <p:cNvGraphicFramePr/>
          <p:nvPr>
            <p:extLst>
              <p:ext uri="{D42A27DB-BD31-4B8C-83A1-F6EECF244321}">
                <p14:modId xmlns:p14="http://schemas.microsoft.com/office/powerpoint/2010/main" val="1692629587"/>
              </p:ext>
            </p:extLst>
          </p:nvPr>
        </p:nvGraphicFramePr>
        <p:xfrm>
          <a:off x="2570068" y="3481716"/>
          <a:ext cx="1583600" cy="1584840"/>
        </p:xfrm>
        <a:graphic>
          <a:graphicData uri="http://schemas.openxmlformats.org/drawingml/2006/table">
            <a:tbl>
              <a:tblPr>
                <a:noFill/>
                <a:tableStyleId>{E8DF59E0-0455-4BE1-A95B-F4FC22F9AE48}</a:tableStyleId>
              </a:tblPr>
              <a:tblGrid>
                <a:gridCol w="395900">
                  <a:extLst>
                    <a:ext uri="{9D8B030D-6E8A-4147-A177-3AD203B41FA5}">
                      <a16:colId xmlns:a16="http://schemas.microsoft.com/office/drawing/2014/main" val="20000"/>
                    </a:ext>
                  </a:extLst>
                </a:gridCol>
                <a:gridCol w="395900">
                  <a:extLst>
                    <a:ext uri="{9D8B030D-6E8A-4147-A177-3AD203B41FA5}">
                      <a16:colId xmlns:a16="http://schemas.microsoft.com/office/drawing/2014/main" val="20001"/>
                    </a:ext>
                  </a:extLst>
                </a:gridCol>
                <a:gridCol w="395900">
                  <a:extLst>
                    <a:ext uri="{9D8B030D-6E8A-4147-A177-3AD203B41FA5}">
                      <a16:colId xmlns:a16="http://schemas.microsoft.com/office/drawing/2014/main" val="20002"/>
                    </a:ext>
                  </a:extLst>
                </a:gridCol>
                <a:gridCol w="395900">
                  <a:extLst>
                    <a:ext uri="{9D8B030D-6E8A-4147-A177-3AD203B41FA5}">
                      <a16:colId xmlns:a16="http://schemas.microsoft.com/office/drawing/2014/main" val="20003"/>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O</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B w="9525"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R w="9525" cap="flat" cmpd="sng">
                      <a:solidFill>
                        <a:srgbClr val="999999"/>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999999"/>
                      </a:solidFill>
                      <a:prstDash val="solid"/>
                      <a:round/>
                      <a:headEnd type="none" w="sm" len="sm"/>
                      <a:tailEnd type="none" w="sm" len="sm"/>
                    </a:lnL>
                    <a:solidFill>
                      <a:srgbClr val="CCCCCC"/>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T w="9525" cap="flat" cmpd="sng">
                      <a:solidFill>
                        <a:srgbClr val="999999"/>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175" name="Google Shape;175;g2dbd91b8803_0_2"/>
          <p:cNvGraphicFramePr/>
          <p:nvPr>
            <p:extLst>
              <p:ext uri="{D42A27DB-BD31-4B8C-83A1-F6EECF244321}">
                <p14:modId xmlns:p14="http://schemas.microsoft.com/office/powerpoint/2010/main" val="1747843632"/>
              </p:ext>
            </p:extLst>
          </p:nvPr>
        </p:nvGraphicFramePr>
        <p:xfrm>
          <a:off x="4704007" y="3481716"/>
          <a:ext cx="1583600" cy="1584840"/>
        </p:xfrm>
        <a:graphic>
          <a:graphicData uri="http://schemas.openxmlformats.org/drawingml/2006/table">
            <a:tbl>
              <a:tblPr>
                <a:noFill/>
                <a:tableStyleId>{E8DF59E0-0455-4BE1-A95B-F4FC22F9AE48}</a:tableStyleId>
              </a:tblPr>
              <a:tblGrid>
                <a:gridCol w="395900">
                  <a:extLst>
                    <a:ext uri="{9D8B030D-6E8A-4147-A177-3AD203B41FA5}">
                      <a16:colId xmlns:a16="http://schemas.microsoft.com/office/drawing/2014/main" val="20000"/>
                    </a:ext>
                  </a:extLst>
                </a:gridCol>
                <a:gridCol w="395900">
                  <a:extLst>
                    <a:ext uri="{9D8B030D-6E8A-4147-A177-3AD203B41FA5}">
                      <a16:colId xmlns:a16="http://schemas.microsoft.com/office/drawing/2014/main" val="20001"/>
                    </a:ext>
                  </a:extLst>
                </a:gridCol>
                <a:gridCol w="395900">
                  <a:extLst>
                    <a:ext uri="{9D8B030D-6E8A-4147-A177-3AD203B41FA5}">
                      <a16:colId xmlns:a16="http://schemas.microsoft.com/office/drawing/2014/main" val="20002"/>
                    </a:ext>
                  </a:extLst>
                </a:gridCol>
                <a:gridCol w="395900">
                  <a:extLst>
                    <a:ext uri="{9D8B030D-6E8A-4147-A177-3AD203B41FA5}">
                      <a16:colId xmlns:a16="http://schemas.microsoft.com/office/drawing/2014/main" val="20003"/>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lnB w="9525"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O</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R w="9525" cap="flat" cmpd="sng">
                      <a:solidFill>
                        <a:srgbClr val="999999"/>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999999"/>
                      </a:solidFill>
                      <a:prstDash val="solid"/>
                      <a:round/>
                      <a:headEnd type="none" w="sm" len="sm"/>
                      <a:tailEnd type="none" w="sm" len="sm"/>
                    </a:lnL>
                    <a:solidFill>
                      <a:srgbClr val="CCCCCC"/>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T w="9525" cap="flat" cmpd="sng">
                      <a:solidFill>
                        <a:srgbClr val="999999"/>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extLst>
                  <a:ext uri="{0D108BD9-81ED-4DB2-BD59-A6C34878D82A}">
                    <a16:rowId xmlns:a16="http://schemas.microsoft.com/office/drawing/2014/main" val="10003"/>
                  </a:ext>
                </a:extLst>
              </a:tr>
            </a:tbl>
          </a:graphicData>
        </a:graphic>
      </p:graphicFrame>
      <p:sp>
        <p:nvSpPr>
          <p:cNvPr id="176" name="Google Shape;176;g2dbd91b8803_0_2"/>
          <p:cNvSpPr txBox="1"/>
          <p:nvPr/>
        </p:nvSpPr>
        <p:spPr>
          <a:xfrm>
            <a:off x="457200" y="4982375"/>
            <a:ext cx="8686800" cy="1197733"/>
          </a:xfrm>
          <a:prstGeom prst="rect">
            <a:avLst/>
          </a:prstGeom>
          <a:noFill/>
          <a:ln>
            <a:noFill/>
          </a:ln>
        </p:spPr>
        <p:txBody>
          <a:bodyPr spcFirstLastPara="1" wrap="square" lIns="91425" tIns="91425" rIns="91425" bIns="91425" anchor="t" anchorCtr="0">
            <a:spAutoFit/>
          </a:bodyPr>
          <a:lstStyle/>
          <a:p>
            <a:pPr lvl="0">
              <a:spcBef>
                <a:spcPts val="700"/>
              </a:spcBef>
              <a:buSzPts val="2000"/>
            </a:pPr>
            <a:r>
              <a:rPr lang="en-US" sz="2000" b="1" dirty="0" err="1">
                <a:solidFill>
                  <a:srgbClr val="CC3300"/>
                </a:solidFill>
              </a:rPr>
              <a:t>Ejercicio</a:t>
            </a:r>
            <a:r>
              <a:rPr lang="en-US" sz="2000" b="1" i="0" u="none" strike="noStrike" cap="none" dirty="0">
                <a:solidFill>
                  <a:srgbClr val="CC3300"/>
                </a:solidFill>
                <a:latin typeface="Arial"/>
                <a:ea typeface="Arial"/>
                <a:cs typeface="Arial"/>
                <a:sym typeface="Arial"/>
              </a:rPr>
              <a:t>: </a:t>
            </a:r>
            <a:r>
              <a:rPr lang="es-MX" sz="2000" dirty="0">
                <a:solidFill>
                  <a:schemeClr val="dk1"/>
                </a:solidFill>
              </a:rPr>
              <a:t>Proponer un modelo para el agente, el entorno y la acción. ¿Qué objetos, estructuras de datos son adecuados para este propósito? Proporcionar código en un archivo .</a:t>
            </a:r>
            <a:r>
              <a:rPr lang="es-MX" sz="2000" dirty="0" err="1">
                <a:solidFill>
                  <a:schemeClr val="dk1"/>
                </a:solidFill>
              </a:rPr>
              <a:t>py</a:t>
            </a:r>
            <a:r>
              <a:rPr lang="es-MX" sz="2000" dirty="0">
                <a:solidFill>
                  <a:schemeClr val="dk1"/>
                </a:solidFill>
              </a:rPr>
              <a:t> o un enlace de </a:t>
            </a:r>
            <a:r>
              <a:rPr lang="es-MX" sz="2000" dirty="0" err="1">
                <a:solidFill>
                  <a:schemeClr val="dk1"/>
                </a:solidFill>
              </a:rPr>
              <a:t>Colab</a:t>
            </a:r>
            <a:r>
              <a:rPr lang="en-US" sz="2000" b="0" i="0" u="none" strike="noStrike" cap="none" dirty="0">
                <a:solidFill>
                  <a:schemeClr val="dk1"/>
                </a:solidFill>
                <a:latin typeface="Arial"/>
                <a:ea typeface="Arial"/>
                <a:cs typeface="Arial"/>
                <a:sym typeface="Arial"/>
              </a:rPr>
              <a:t>.</a:t>
            </a:r>
            <a:endParaRPr sz="1300" b="0" i="0" u="none" strike="noStrike" cap="none" dirty="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0"/>
        <p:cNvGrpSpPr/>
        <p:nvPr/>
      </p:nvGrpSpPr>
      <p:grpSpPr>
        <a:xfrm>
          <a:off x="0" y="0"/>
          <a:ext cx="0" cy="0"/>
          <a:chOff x="0" y="0"/>
          <a:chExt cx="0" cy="0"/>
        </a:xfrm>
      </p:grpSpPr>
      <p:sp>
        <p:nvSpPr>
          <p:cNvPr id="181" name="Google Shape;181;g2dbd91b8803_0_22"/>
          <p:cNvSpPr txBox="1">
            <a:spLocks noGrp="1"/>
          </p:cNvSpPr>
          <p:nvPr>
            <p:ph type="sldNum" idx="12"/>
          </p:nvPr>
        </p:nvSpPr>
        <p:spPr>
          <a:xfrm>
            <a:off x="6553200" y="6243637"/>
            <a:ext cx="2132100" cy="45570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SzPts val="1200"/>
              <a:buNone/>
            </a:pPr>
            <a:fld id="{00000000-1234-1234-1234-123412341234}" type="slidenum">
              <a:rPr lang="en-US" sz="4200" b="0" i="0" u="none" strike="noStrike" cap="none">
                <a:solidFill>
                  <a:srgbClr val="006633"/>
                </a:solidFill>
                <a:latin typeface="Garamond"/>
                <a:ea typeface="Garamond"/>
                <a:cs typeface="Garamond"/>
                <a:sym typeface="Garamond"/>
              </a:rPr>
              <a:t>11</a:t>
            </a:fld>
            <a:endParaRPr/>
          </a:p>
        </p:txBody>
      </p:sp>
      <p:sp>
        <p:nvSpPr>
          <p:cNvPr id="182" name="Google Shape;182;g2dbd91b8803_0_22"/>
          <p:cNvSpPr txBox="1">
            <a:spLocks noGrp="1"/>
          </p:cNvSpPr>
          <p:nvPr>
            <p:ph type="title"/>
          </p:nvPr>
        </p:nvSpPr>
        <p:spPr>
          <a:xfrm>
            <a:off x="457200" y="277812"/>
            <a:ext cx="8229600" cy="1139700"/>
          </a:xfrm>
          <a:prstGeom prst="rect">
            <a:avLst/>
          </a:prstGeom>
          <a:noFill/>
          <a:ln>
            <a:noFill/>
          </a:ln>
        </p:spPr>
        <p:txBody>
          <a:bodyPr spcFirstLastPara="1" wrap="square" lIns="90000" tIns="46800" rIns="90000" bIns="46800" anchor="t" anchorCtr="0">
            <a:noAutofit/>
          </a:bodyPr>
          <a:lstStyle/>
          <a:p>
            <a:pPr lvl="0">
              <a:buClr>
                <a:srgbClr val="CC3300"/>
              </a:buClr>
              <a:buSzPts val="4200"/>
            </a:pPr>
            <a:r>
              <a:rPr lang="en-US">
                <a:solidFill>
                  <a:srgbClr val="CC3300"/>
                </a:solidFill>
              </a:rPr>
              <a:t>Ejemplo</a:t>
            </a:r>
            <a:endParaRPr dirty="0"/>
          </a:p>
        </p:txBody>
      </p:sp>
      <p:sp>
        <p:nvSpPr>
          <p:cNvPr id="183" name="Google Shape;183;g2dbd91b8803_0_22"/>
          <p:cNvSpPr txBox="1">
            <a:spLocks noGrp="1"/>
          </p:cNvSpPr>
          <p:nvPr>
            <p:ph type="body" idx="1"/>
          </p:nvPr>
        </p:nvSpPr>
        <p:spPr>
          <a:xfrm>
            <a:off x="457200" y="940158"/>
            <a:ext cx="8229600" cy="5190817"/>
          </a:xfrm>
          <a:prstGeom prst="rect">
            <a:avLst/>
          </a:prstGeom>
          <a:noFill/>
          <a:ln>
            <a:noFill/>
          </a:ln>
        </p:spPr>
        <p:txBody>
          <a:bodyPr spcFirstLastPara="1" wrap="square" lIns="90000" tIns="46800" rIns="90000" bIns="46800" anchor="t" anchorCtr="0">
            <a:noAutofit/>
          </a:bodyPr>
          <a:lstStyle/>
          <a:p>
            <a:pPr marL="0" lvl="0" indent="0"/>
            <a:r>
              <a:rPr lang="es-MX" sz="2000" dirty="0"/>
              <a:t>Considere un robot aspirador con la tarea de mantener una sala limpia:</a:t>
            </a:r>
          </a:p>
          <a:p>
            <a:pPr lvl="0" indent="-355600">
              <a:buSzPts val="2000"/>
              <a:buAutoNum type="arabicPeriod"/>
            </a:pPr>
            <a:r>
              <a:rPr lang="es-MX" sz="2000" dirty="0"/>
              <a:t>Tiene una descripción de una habitación cuadrada completa. </a:t>
            </a:r>
          </a:p>
          <a:p>
            <a:pPr lvl="0" indent="-355600">
              <a:spcBef>
                <a:spcPts val="0"/>
              </a:spcBef>
              <a:buSzPts val="2000"/>
              <a:buAutoNum type="arabicPeriod"/>
            </a:pPr>
            <a:r>
              <a:rPr lang="es-MX" sz="2000" dirty="0"/>
              <a:t>Obtiene la información de la "celda" sucia con coordenadas.</a:t>
            </a:r>
          </a:p>
          <a:p>
            <a:pPr lvl="0" indent="-355600">
              <a:spcBef>
                <a:spcPts val="0"/>
              </a:spcBef>
              <a:buSzPts val="2000"/>
              <a:buAutoNum type="arabicPeriod"/>
            </a:pPr>
            <a:r>
              <a:rPr lang="es-MX" sz="2000" dirty="0"/>
              <a:t>En la detección, se mueve a la celda sucia y limpia. Puede mover 1 celda en cada paso (unidad de tiempo).</a:t>
            </a:r>
          </a:p>
          <a:p>
            <a:pPr lvl="0" indent="-355600">
              <a:spcBef>
                <a:spcPts val="0"/>
              </a:spcBef>
              <a:buSzPts val="2000"/>
              <a:buAutoNum type="arabicPeriod"/>
            </a:pPr>
            <a:r>
              <a:rPr lang="es-MX" sz="2000" b="1" dirty="0">
                <a:solidFill>
                  <a:srgbClr val="FF0000"/>
                </a:solidFill>
              </a:rPr>
              <a:t>La habitación (entorno) puede ensuciarse en un lugar aleatorio después de n pasos</a:t>
            </a:r>
            <a:r>
              <a:rPr lang="en-US" sz="1900" b="1" dirty="0">
                <a:solidFill>
                  <a:srgbClr val="FF0000"/>
                </a:solidFill>
              </a:rPr>
              <a:t>.</a:t>
            </a:r>
            <a:endParaRPr sz="1900" b="1" dirty="0">
              <a:solidFill>
                <a:srgbClr val="FF0000"/>
              </a:solidFill>
            </a:endParaRPr>
          </a:p>
          <a:p>
            <a:pPr marL="0" marR="0" lvl="0" indent="0" algn="l" rtl="0">
              <a:lnSpc>
                <a:spcPct val="100000"/>
              </a:lnSpc>
              <a:spcBef>
                <a:spcPts val="700"/>
              </a:spcBef>
              <a:spcAft>
                <a:spcPts val="0"/>
              </a:spcAft>
              <a:buSzPts val="1400"/>
              <a:buNone/>
            </a:pPr>
            <a:endParaRPr sz="2000" dirty="0"/>
          </a:p>
          <a:p>
            <a:pPr marL="341312" marR="0" lvl="0" indent="-341312" algn="l" rtl="0">
              <a:lnSpc>
                <a:spcPct val="100000"/>
              </a:lnSpc>
              <a:spcBef>
                <a:spcPts val="700"/>
              </a:spcBef>
              <a:spcAft>
                <a:spcPts val="0"/>
              </a:spcAft>
              <a:buClr>
                <a:srgbClr val="000000"/>
              </a:buClr>
              <a:buSzPts val="3000"/>
              <a:buFont typeface="Arial"/>
              <a:buNone/>
            </a:pPr>
            <a:endParaRPr sz="2900" b="0" i="0" u="none" dirty="0">
              <a:solidFill>
                <a:srgbClr val="000000"/>
              </a:solidFill>
              <a:latin typeface="Arial"/>
              <a:ea typeface="Arial"/>
              <a:cs typeface="Arial"/>
              <a:sym typeface="Arial"/>
            </a:endParaRPr>
          </a:p>
          <a:p>
            <a:pPr marL="342900" marR="0" lvl="0" indent="-342900" algn="l" rtl="0">
              <a:lnSpc>
                <a:spcPct val="100000"/>
              </a:lnSpc>
              <a:spcBef>
                <a:spcPts val="700"/>
              </a:spcBef>
              <a:spcAft>
                <a:spcPts val="0"/>
              </a:spcAft>
              <a:buSzPts val="1400"/>
              <a:buNone/>
            </a:pPr>
            <a:endParaRPr sz="2900" b="0" i="0" u="none" dirty="0">
              <a:solidFill>
                <a:srgbClr val="000000"/>
              </a:solidFill>
              <a:latin typeface="Arial"/>
              <a:ea typeface="Arial"/>
              <a:cs typeface="Arial"/>
              <a:sym typeface="Arial"/>
            </a:endParaRPr>
          </a:p>
        </p:txBody>
      </p:sp>
      <p:graphicFrame>
        <p:nvGraphicFramePr>
          <p:cNvPr id="184" name="Google Shape;184;g2dbd91b8803_0_22"/>
          <p:cNvGraphicFramePr/>
          <p:nvPr>
            <p:extLst>
              <p:ext uri="{D42A27DB-BD31-4B8C-83A1-F6EECF244321}">
                <p14:modId xmlns:p14="http://schemas.microsoft.com/office/powerpoint/2010/main" val="3570062405"/>
              </p:ext>
            </p:extLst>
          </p:nvPr>
        </p:nvGraphicFramePr>
        <p:xfrm>
          <a:off x="457200" y="3535566"/>
          <a:ext cx="1583600" cy="1584840"/>
        </p:xfrm>
        <a:graphic>
          <a:graphicData uri="http://schemas.openxmlformats.org/drawingml/2006/table">
            <a:tbl>
              <a:tblPr>
                <a:noFill/>
                <a:tableStyleId>{E8DF59E0-0455-4BE1-A95B-F4FC22F9AE48}</a:tableStyleId>
              </a:tblPr>
              <a:tblGrid>
                <a:gridCol w="395900">
                  <a:extLst>
                    <a:ext uri="{9D8B030D-6E8A-4147-A177-3AD203B41FA5}">
                      <a16:colId xmlns:a16="http://schemas.microsoft.com/office/drawing/2014/main" val="20000"/>
                    </a:ext>
                  </a:extLst>
                </a:gridCol>
                <a:gridCol w="395900">
                  <a:extLst>
                    <a:ext uri="{9D8B030D-6E8A-4147-A177-3AD203B41FA5}">
                      <a16:colId xmlns:a16="http://schemas.microsoft.com/office/drawing/2014/main" val="20001"/>
                    </a:ext>
                  </a:extLst>
                </a:gridCol>
                <a:gridCol w="395900">
                  <a:extLst>
                    <a:ext uri="{9D8B030D-6E8A-4147-A177-3AD203B41FA5}">
                      <a16:colId xmlns:a16="http://schemas.microsoft.com/office/drawing/2014/main" val="20002"/>
                    </a:ext>
                  </a:extLst>
                </a:gridCol>
                <a:gridCol w="395900">
                  <a:extLst>
                    <a:ext uri="{9D8B030D-6E8A-4147-A177-3AD203B41FA5}">
                      <a16:colId xmlns:a16="http://schemas.microsoft.com/office/drawing/2014/main" val="20003"/>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O</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B w="9525"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R w="9525" cap="flat" cmpd="sng">
                      <a:solidFill>
                        <a:srgbClr val="999999"/>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999999"/>
                      </a:solidFill>
                      <a:prstDash val="solid"/>
                      <a:round/>
                      <a:headEnd type="none" w="sm" len="sm"/>
                      <a:tailEnd type="none" w="sm" len="sm"/>
                    </a:lnL>
                    <a:solidFill>
                      <a:srgbClr val="CCCCCC"/>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T w="9525" cap="flat" cmpd="sng">
                      <a:solidFill>
                        <a:srgbClr val="999999"/>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185" name="Google Shape;185;g2dbd91b8803_0_22"/>
          <p:cNvGraphicFramePr/>
          <p:nvPr>
            <p:extLst>
              <p:ext uri="{D42A27DB-BD31-4B8C-83A1-F6EECF244321}">
                <p14:modId xmlns:p14="http://schemas.microsoft.com/office/powerpoint/2010/main" val="3474364784"/>
              </p:ext>
            </p:extLst>
          </p:nvPr>
        </p:nvGraphicFramePr>
        <p:xfrm>
          <a:off x="2557125" y="3535566"/>
          <a:ext cx="1583600" cy="1584840"/>
        </p:xfrm>
        <a:graphic>
          <a:graphicData uri="http://schemas.openxmlformats.org/drawingml/2006/table">
            <a:tbl>
              <a:tblPr>
                <a:noFill/>
                <a:tableStyleId>{E8DF59E0-0455-4BE1-A95B-F4FC22F9AE48}</a:tableStyleId>
              </a:tblPr>
              <a:tblGrid>
                <a:gridCol w="395900">
                  <a:extLst>
                    <a:ext uri="{9D8B030D-6E8A-4147-A177-3AD203B41FA5}">
                      <a16:colId xmlns:a16="http://schemas.microsoft.com/office/drawing/2014/main" val="20000"/>
                    </a:ext>
                  </a:extLst>
                </a:gridCol>
                <a:gridCol w="395900">
                  <a:extLst>
                    <a:ext uri="{9D8B030D-6E8A-4147-A177-3AD203B41FA5}">
                      <a16:colId xmlns:a16="http://schemas.microsoft.com/office/drawing/2014/main" val="20001"/>
                    </a:ext>
                  </a:extLst>
                </a:gridCol>
                <a:gridCol w="395900">
                  <a:extLst>
                    <a:ext uri="{9D8B030D-6E8A-4147-A177-3AD203B41FA5}">
                      <a16:colId xmlns:a16="http://schemas.microsoft.com/office/drawing/2014/main" val="20002"/>
                    </a:ext>
                  </a:extLst>
                </a:gridCol>
                <a:gridCol w="395900">
                  <a:extLst>
                    <a:ext uri="{9D8B030D-6E8A-4147-A177-3AD203B41FA5}">
                      <a16:colId xmlns:a16="http://schemas.microsoft.com/office/drawing/2014/main" val="20003"/>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O</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B w="9525"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R w="9525" cap="flat" cmpd="sng">
                      <a:solidFill>
                        <a:srgbClr val="999999"/>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999999"/>
                      </a:solidFill>
                      <a:prstDash val="solid"/>
                      <a:round/>
                      <a:headEnd type="none" w="sm" len="sm"/>
                      <a:tailEnd type="none" w="sm" len="sm"/>
                    </a:lnL>
                    <a:solidFill>
                      <a:srgbClr val="CCCCCC"/>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T w="9525" cap="flat" cmpd="sng">
                      <a:solidFill>
                        <a:srgbClr val="999999"/>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186" name="Google Shape;186;g2dbd91b8803_0_22"/>
          <p:cNvGraphicFramePr/>
          <p:nvPr>
            <p:extLst>
              <p:ext uri="{D42A27DB-BD31-4B8C-83A1-F6EECF244321}">
                <p14:modId xmlns:p14="http://schemas.microsoft.com/office/powerpoint/2010/main" val="3684240013"/>
              </p:ext>
            </p:extLst>
          </p:nvPr>
        </p:nvGraphicFramePr>
        <p:xfrm>
          <a:off x="4725075" y="3535566"/>
          <a:ext cx="1583600" cy="1584840"/>
        </p:xfrm>
        <a:graphic>
          <a:graphicData uri="http://schemas.openxmlformats.org/drawingml/2006/table">
            <a:tbl>
              <a:tblPr>
                <a:noFill/>
                <a:tableStyleId>{E8DF59E0-0455-4BE1-A95B-F4FC22F9AE48}</a:tableStyleId>
              </a:tblPr>
              <a:tblGrid>
                <a:gridCol w="395900">
                  <a:extLst>
                    <a:ext uri="{9D8B030D-6E8A-4147-A177-3AD203B41FA5}">
                      <a16:colId xmlns:a16="http://schemas.microsoft.com/office/drawing/2014/main" val="20000"/>
                    </a:ext>
                  </a:extLst>
                </a:gridCol>
                <a:gridCol w="395900">
                  <a:extLst>
                    <a:ext uri="{9D8B030D-6E8A-4147-A177-3AD203B41FA5}">
                      <a16:colId xmlns:a16="http://schemas.microsoft.com/office/drawing/2014/main" val="20001"/>
                    </a:ext>
                  </a:extLst>
                </a:gridCol>
                <a:gridCol w="395900">
                  <a:extLst>
                    <a:ext uri="{9D8B030D-6E8A-4147-A177-3AD203B41FA5}">
                      <a16:colId xmlns:a16="http://schemas.microsoft.com/office/drawing/2014/main" val="20002"/>
                    </a:ext>
                  </a:extLst>
                </a:gridCol>
                <a:gridCol w="395900">
                  <a:extLst>
                    <a:ext uri="{9D8B030D-6E8A-4147-A177-3AD203B41FA5}">
                      <a16:colId xmlns:a16="http://schemas.microsoft.com/office/drawing/2014/main" val="20003"/>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B w="9525"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O</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R w="9525" cap="flat" cmpd="sng">
                      <a:solidFill>
                        <a:srgbClr val="999999"/>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999999"/>
                      </a:solidFill>
                      <a:prstDash val="solid"/>
                      <a:round/>
                      <a:headEnd type="none" w="sm" len="sm"/>
                      <a:tailEnd type="none" w="sm" len="sm"/>
                    </a:lnL>
                    <a:solidFill>
                      <a:srgbClr val="CCCCCC"/>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T w="9525" cap="flat" cmpd="sng">
                      <a:solidFill>
                        <a:srgbClr val="999999"/>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187" name="Google Shape;187;g2dbd91b8803_0_22"/>
          <p:cNvGraphicFramePr/>
          <p:nvPr>
            <p:extLst>
              <p:ext uri="{D42A27DB-BD31-4B8C-83A1-F6EECF244321}">
                <p14:modId xmlns:p14="http://schemas.microsoft.com/office/powerpoint/2010/main" val="4236055340"/>
              </p:ext>
            </p:extLst>
          </p:nvPr>
        </p:nvGraphicFramePr>
        <p:xfrm>
          <a:off x="6893025" y="3535566"/>
          <a:ext cx="1583600" cy="1584840"/>
        </p:xfrm>
        <a:graphic>
          <a:graphicData uri="http://schemas.openxmlformats.org/drawingml/2006/table">
            <a:tbl>
              <a:tblPr>
                <a:noFill/>
                <a:tableStyleId>{E8DF59E0-0455-4BE1-A95B-F4FC22F9AE48}</a:tableStyleId>
              </a:tblPr>
              <a:tblGrid>
                <a:gridCol w="395900">
                  <a:extLst>
                    <a:ext uri="{9D8B030D-6E8A-4147-A177-3AD203B41FA5}">
                      <a16:colId xmlns:a16="http://schemas.microsoft.com/office/drawing/2014/main" val="20000"/>
                    </a:ext>
                  </a:extLst>
                </a:gridCol>
                <a:gridCol w="395900">
                  <a:extLst>
                    <a:ext uri="{9D8B030D-6E8A-4147-A177-3AD203B41FA5}">
                      <a16:colId xmlns:a16="http://schemas.microsoft.com/office/drawing/2014/main" val="20001"/>
                    </a:ext>
                  </a:extLst>
                </a:gridCol>
                <a:gridCol w="395900">
                  <a:extLst>
                    <a:ext uri="{9D8B030D-6E8A-4147-A177-3AD203B41FA5}">
                      <a16:colId xmlns:a16="http://schemas.microsoft.com/office/drawing/2014/main" val="20002"/>
                    </a:ext>
                  </a:extLst>
                </a:gridCol>
                <a:gridCol w="395900">
                  <a:extLst>
                    <a:ext uri="{9D8B030D-6E8A-4147-A177-3AD203B41FA5}">
                      <a16:colId xmlns:a16="http://schemas.microsoft.com/office/drawing/2014/main" val="20003"/>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solidFill>
                      <a:srgbClr val="D9D9D9"/>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B w="9525"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O</a:t>
                      </a:r>
                      <a:endParaRPr sz="1400" b="1" u="none" strike="noStrike" cap="none"/>
                    </a:p>
                  </a:txBody>
                  <a:tcPr marL="91425" marR="91425" marT="91425" marB="91425">
                    <a:lnR w="9525" cap="flat" cmpd="sng">
                      <a:solidFill>
                        <a:srgbClr val="999999"/>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999999"/>
                      </a:solidFill>
                      <a:prstDash val="solid"/>
                      <a:round/>
                      <a:headEnd type="none" w="sm" len="sm"/>
                      <a:tailEnd type="none" w="sm" len="sm"/>
                    </a:lnL>
                    <a:solidFill>
                      <a:srgbClr val="D9D9D9"/>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T w="9525" cap="flat" cmpd="sng">
                      <a:solidFill>
                        <a:srgbClr val="999999"/>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3" name="Google Shape;203;p16"/>
          <p:cNvSpPr txBox="1">
            <a:spLocks noGrp="1"/>
          </p:cNvSpPr>
          <p:nvPr>
            <p:ph type="sldNum" idx="12"/>
          </p:nvPr>
        </p:nvSpPr>
        <p:spPr>
          <a:xfrm>
            <a:off x="6553200" y="6243637"/>
            <a:ext cx="2132012" cy="455612"/>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SzPts val="1200"/>
              <a:buNone/>
            </a:pPr>
            <a:fld id="{00000000-1234-1234-1234-123412341234}" type="slidenum">
              <a:rPr lang="en-US" sz="4200" b="0" i="0" u="none" strike="noStrike" cap="none">
                <a:solidFill>
                  <a:srgbClr val="006633"/>
                </a:solidFill>
                <a:latin typeface="Garamond"/>
                <a:ea typeface="Garamond"/>
                <a:cs typeface="Garamond"/>
                <a:sym typeface="Garamond"/>
              </a:rPr>
              <a:t>12</a:t>
            </a:fld>
            <a:endParaRPr/>
          </a:p>
        </p:txBody>
      </p:sp>
      <p:sp>
        <p:nvSpPr>
          <p:cNvPr id="204" name="Google Shape;204;p16"/>
          <p:cNvSpPr txBox="1">
            <a:spLocks noGrp="1"/>
          </p:cNvSpPr>
          <p:nvPr>
            <p:ph type="title"/>
          </p:nvPr>
        </p:nvSpPr>
        <p:spPr>
          <a:xfrm>
            <a:off x="457200" y="277812"/>
            <a:ext cx="8229600" cy="1139825"/>
          </a:xfrm>
          <a:prstGeom prst="rect">
            <a:avLst/>
          </a:prstGeom>
          <a:noFill/>
          <a:ln>
            <a:noFill/>
          </a:ln>
        </p:spPr>
        <p:txBody>
          <a:bodyPr spcFirstLastPara="1" wrap="square" lIns="90000" tIns="46800" rIns="90000" bIns="46800" anchor="t" anchorCtr="0">
            <a:noAutofit/>
          </a:bodyPr>
          <a:lstStyle/>
          <a:p>
            <a:pPr lvl="0">
              <a:buClr>
                <a:srgbClr val="CC3300"/>
              </a:buClr>
              <a:buSzPts val="4200"/>
            </a:pPr>
            <a:r>
              <a:rPr lang="en-US" dirty="0" err="1">
                <a:solidFill>
                  <a:srgbClr val="CC3300"/>
                </a:solidFill>
              </a:rPr>
              <a:t>Entornos</a:t>
            </a:r>
            <a:r>
              <a:rPr lang="en-US" sz="4200" b="0" i="0" u="none" dirty="0">
                <a:solidFill>
                  <a:srgbClr val="CC3300"/>
                </a:solidFill>
                <a:latin typeface="Garamond"/>
                <a:ea typeface="Garamond"/>
                <a:cs typeface="Garamond"/>
                <a:sym typeface="Garamond"/>
              </a:rPr>
              <a:t> – </a:t>
            </a:r>
            <a:r>
              <a:rPr lang="en-US" i="1" dirty="0" err="1">
                <a:solidFill>
                  <a:srgbClr val="003399"/>
                </a:solidFill>
              </a:rPr>
              <a:t>Accesible</a:t>
            </a:r>
            <a:r>
              <a:rPr lang="en-US" i="1" dirty="0">
                <a:solidFill>
                  <a:srgbClr val="003399"/>
                </a:solidFill>
              </a:rPr>
              <a:t> vs. </a:t>
            </a:r>
            <a:r>
              <a:rPr lang="en-US" i="1" dirty="0" err="1">
                <a:solidFill>
                  <a:srgbClr val="003399"/>
                </a:solidFill>
              </a:rPr>
              <a:t>inaccesible</a:t>
            </a:r>
            <a:endParaRPr dirty="0"/>
          </a:p>
        </p:txBody>
      </p:sp>
      <p:sp>
        <p:nvSpPr>
          <p:cNvPr id="205" name="Google Shape;205;p16"/>
          <p:cNvSpPr txBox="1">
            <a:spLocks noGrp="1"/>
          </p:cNvSpPr>
          <p:nvPr>
            <p:ph type="body" idx="1"/>
          </p:nvPr>
        </p:nvSpPr>
        <p:spPr>
          <a:xfrm>
            <a:off x="457200" y="1157037"/>
            <a:ext cx="8001000" cy="4671900"/>
          </a:xfrm>
          <a:prstGeom prst="rect">
            <a:avLst/>
          </a:prstGeom>
          <a:noFill/>
          <a:ln>
            <a:noFill/>
          </a:ln>
        </p:spPr>
        <p:txBody>
          <a:bodyPr spcFirstLastPara="1" wrap="square" lIns="90000" tIns="46800" rIns="90000" bIns="46800" anchor="t" anchorCtr="0">
            <a:noAutofit/>
          </a:bodyPr>
          <a:lstStyle/>
          <a:p>
            <a:pPr marL="341312" lvl="0" indent="-322262">
              <a:spcBef>
                <a:spcPts val="0"/>
              </a:spcBef>
              <a:buClr>
                <a:srgbClr val="CC9900"/>
              </a:buClr>
              <a:buSzPts val="1650"/>
              <a:buFont typeface="Noto Sans Symbols"/>
              <a:buChar char="■"/>
            </a:pPr>
            <a:r>
              <a:rPr lang="es-MX" sz="2700" dirty="0"/>
              <a:t>Un entorno </a:t>
            </a:r>
            <a:r>
              <a:rPr lang="es-MX" sz="2700" dirty="0">
                <a:solidFill>
                  <a:srgbClr val="003399"/>
                </a:solidFill>
              </a:rPr>
              <a:t>accesible</a:t>
            </a:r>
            <a:r>
              <a:rPr lang="es-MX" sz="2700" dirty="0"/>
              <a:t> es aquel en el que el agente puede obtener información completa, precisa y actualizada sobre el estado del entorno</a:t>
            </a:r>
            <a:r>
              <a:rPr lang="en-US" sz="2700" b="0" i="0" u="none" dirty="0">
                <a:solidFill>
                  <a:srgbClr val="000000"/>
                </a:solidFill>
                <a:latin typeface="Arial"/>
                <a:ea typeface="Arial"/>
                <a:cs typeface="Arial"/>
                <a:sym typeface="Arial"/>
              </a:rPr>
              <a:t>.</a:t>
            </a:r>
            <a:endParaRPr sz="2700" dirty="0"/>
          </a:p>
          <a:p>
            <a:pPr marL="341312" lvl="0" indent="-322262">
              <a:buClr>
                <a:srgbClr val="CC9900"/>
              </a:buClr>
              <a:buSzPts val="1650"/>
              <a:buFont typeface="Noto Sans Symbols"/>
              <a:buChar char="■"/>
            </a:pPr>
            <a:r>
              <a:rPr lang="es-MX" sz="2700" dirty="0"/>
              <a:t>La mayoría de los entornos moderadamente complejos (incluidos, por ejemplo, el mundo físico cotidiano e Internet) son inaccesibles</a:t>
            </a:r>
            <a:r>
              <a:rPr lang="en-US" sz="2700" b="0" i="0" u="none" dirty="0">
                <a:solidFill>
                  <a:srgbClr val="000000"/>
                </a:solidFill>
                <a:latin typeface="Arial"/>
                <a:ea typeface="Arial"/>
                <a:cs typeface="Arial"/>
                <a:sym typeface="Arial"/>
              </a:rPr>
              <a:t>.</a:t>
            </a:r>
            <a:endParaRPr sz="2700" dirty="0"/>
          </a:p>
          <a:p>
            <a:pPr marL="341312" lvl="0" indent="-322262">
              <a:buClr>
                <a:srgbClr val="CC9900"/>
              </a:buClr>
              <a:buSzPts val="1650"/>
              <a:buFont typeface="Noto Sans Symbols"/>
              <a:buChar char="■"/>
            </a:pPr>
            <a:r>
              <a:rPr lang="es-MX" sz="2700" dirty="0"/>
              <a:t>Cuanto más accesible es un entorno, más sencillo es crear agentes para operar en él.</a:t>
            </a:r>
            <a:endParaRPr sz="27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9"/>
        <p:cNvGrpSpPr/>
        <p:nvPr/>
      </p:nvGrpSpPr>
      <p:grpSpPr>
        <a:xfrm>
          <a:off x="0" y="0"/>
          <a:ext cx="0" cy="0"/>
          <a:chOff x="0" y="0"/>
          <a:chExt cx="0" cy="0"/>
        </a:xfrm>
      </p:grpSpPr>
      <p:sp>
        <p:nvSpPr>
          <p:cNvPr id="210" name="Google Shape;210;p17"/>
          <p:cNvSpPr txBox="1">
            <a:spLocks noGrp="1"/>
          </p:cNvSpPr>
          <p:nvPr>
            <p:ph type="sldNum" idx="12"/>
          </p:nvPr>
        </p:nvSpPr>
        <p:spPr>
          <a:xfrm>
            <a:off x="6553200" y="6243637"/>
            <a:ext cx="2132012" cy="455612"/>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SzPts val="1200"/>
              <a:buNone/>
            </a:pPr>
            <a:fld id="{00000000-1234-1234-1234-123412341234}" type="slidenum">
              <a:rPr lang="en-US" sz="4200" b="0" i="0" u="none" strike="noStrike" cap="none">
                <a:solidFill>
                  <a:srgbClr val="006633"/>
                </a:solidFill>
                <a:latin typeface="Garamond"/>
                <a:ea typeface="Garamond"/>
                <a:cs typeface="Garamond"/>
                <a:sym typeface="Garamond"/>
              </a:rPr>
              <a:t>13</a:t>
            </a:fld>
            <a:endParaRPr/>
          </a:p>
        </p:txBody>
      </p:sp>
      <p:sp>
        <p:nvSpPr>
          <p:cNvPr id="211" name="Google Shape;211;p17"/>
          <p:cNvSpPr txBox="1">
            <a:spLocks noGrp="1"/>
          </p:cNvSpPr>
          <p:nvPr>
            <p:ph type="title"/>
          </p:nvPr>
        </p:nvSpPr>
        <p:spPr>
          <a:xfrm>
            <a:off x="457200" y="277812"/>
            <a:ext cx="8229600" cy="1139825"/>
          </a:xfrm>
          <a:prstGeom prst="rect">
            <a:avLst/>
          </a:prstGeom>
          <a:noFill/>
          <a:ln>
            <a:noFill/>
          </a:ln>
        </p:spPr>
        <p:txBody>
          <a:bodyPr spcFirstLastPara="1" wrap="square" lIns="90000" tIns="46800" rIns="90000" bIns="46800" anchor="t" anchorCtr="0">
            <a:noAutofit/>
          </a:bodyPr>
          <a:lstStyle/>
          <a:p>
            <a:pPr lvl="0">
              <a:buClr>
                <a:srgbClr val="006633"/>
              </a:buClr>
              <a:buSzPts val="3800"/>
            </a:pPr>
            <a:r>
              <a:rPr lang="en-US" sz="3800" dirty="0" err="1"/>
              <a:t>Entornos</a:t>
            </a:r>
            <a:r>
              <a:rPr lang="en-US" sz="3800" b="0" i="0" u="none" dirty="0">
                <a:solidFill>
                  <a:srgbClr val="006633"/>
                </a:solidFill>
                <a:latin typeface="Garamond"/>
                <a:ea typeface="Garamond"/>
                <a:cs typeface="Garamond"/>
                <a:sym typeface="Garamond"/>
              </a:rPr>
              <a:t> –</a:t>
            </a:r>
            <a:br>
              <a:rPr lang="en-US" sz="3800" b="0" i="0" u="none" dirty="0">
                <a:solidFill>
                  <a:srgbClr val="006633"/>
                </a:solidFill>
                <a:latin typeface="Garamond"/>
                <a:ea typeface="Garamond"/>
                <a:cs typeface="Garamond"/>
                <a:sym typeface="Garamond"/>
              </a:rPr>
            </a:br>
            <a:r>
              <a:rPr lang="en-US" sz="3800" i="1" dirty="0" err="1">
                <a:solidFill>
                  <a:srgbClr val="003399"/>
                </a:solidFill>
              </a:rPr>
              <a:t>Determinista</a:t>
            </a:r>
            <a:r>
              <a:rPr lang="en-US" sz="3800" i="1" dirty="0">
                <a:solidFill>
                  <a:srgbClr val="003399"/>
                </a:solidFill>
              </a:rPr>
              <a:t> vs. no </a:t>
            </a:r>
            <a:r>
              <a:rPr lang="en-US" sz="3800" i="1" dirty="0" err="1">
                <a:solidFill>
                  <a:srgbClr val="003399"/>
                </a:solidFill>
              </a:rPr>
              <a:t>determinista</a:t>
            </a:r>
            <a:endParaRPr dirty="0"/>
          </a:p>
        </p:txBody>
      </p:sp>
      <p:sp>
        <p:nvSpPr>
          <p:cNvPr id="212" name="Google Shape;212;p17"/>
          <p:cNvSpPr txBox="1">
            <a:spLocks noGrp="1"/>
          </p:cNvSpPr>
          <p:nvPr>
            <p:ph type="body" idx="1"/>
          </p:nvPr>
        </p:nvSpPr>
        <p:spPr>
          <a:xfrm>
            <a:off x="457200" y="1782762"/>
            <a:ext cx="8229600" cy="4084500"/>
          </a:xfrm>
          <a:prstGeom prst="rect">
            <a:avLst/>
          </a:prstGeom>
          <a:noFill/>
          <a:ln>
            <a:noFill/>
          </a:ln>
        </p:spPr>
        <p:txBody>
          <a:bodyPr spcFirstLastPara="1" wrap="square" lIns="90000" tIns="46800" rIns="90000" bIns="46800" anchor="t" anchorCtr="0">
            <a:noAutofit/>
          </a:bodyPr>
          <a:lstStyle/>
          <a:p>
            <a:pPr marL="341312" lvl="0" indent="-322262">
              <a:spcBef>
                <a:spcPts val="0"/>
              </a:spcBef>
              <a:buClr>
                <a:srgbClr val="CC9900"/>
              </a:buClr>
              <a:buSzPts val="1650"/>
              <a:buFont typeface="Noto Sans Symbols"/>
              <a:buChar char="■"/>
            </a:pPr>
            <a:r>
              <a:rPr lang="es-MX" sz="2700" dirty="0"/>
              <a:t>Un entorno </a:t>
            </a:r>
            <a:r>
              <a:rPr lang="es-MX" sz="2700" dirty="0">
                <a:solidFill>
                  <a:srgbClr val="003399"/>
                </a:solidFill>
              </a:rPr>
              <a:t>determinista</a:t>
            </a:r>
            <a:r>
              <a:rPr lang="es-MX" sz="2700" dirty="0"/>
              <a:t> es aquel en el que cualquier acción tiene un único efecto garantizado: no hay incertidumbre sobre el estado que resultará de realizar una acción</a:t>
            </a:r>
            <a:r>
              <a:rPr lang="en-US" sz="2700" b="0" i="0" u="none" dirty="0">
                <a:solidFill>
                  <a:srgbClr val="000000"/>
                </a:solidFill>
                <a:latin typeface="Arial"/>
                <a:ea typeface="Arial"/>
                <a:cs typeface="Arial"/>
                <a:sym typeface="Arial"/>
              </a:rPr>
              <a:t>.</a:t>
            </a:r>
            <a:endParaRPr sz="2700" dirty="0"/>
          </a:p>
          <a:p>
            <a:pPr marL="341312" lvl="0" indent="-322262">
              <a:buClr>
                <a:srgbClr val="CC9900"/>
              </a:buClr>
              <a:buSzPts val="1650"/>
              <a:buFont typeface="Noto Sans Symbols"/>
              <a:buChar char="■"/>
            </a:pPr>
            <a:r>
              <a:rPr lang="es-MX" sz="2700" dirty="0"/>
              <a:t>El mundo físico puede considerarse a todos los efectos como no determinista</a:t>
            </a:r>
            <a:r>
              <a:rPr lang="en-US" sz="2700" b="0" i="0" u="none" dirty="0">
                <a:solidFill>
                  <a:srgbClr val="000000"/>
                </a:solidFill>
                <a:latin typeface="Arial"/>
                <a:ea typeface="Arial"/>
                <a:cs typeface="Arial"/>
                <a:sym typeface="Arial"/>
              </a:rPr>
              <a:t>.</a:t>
            </a:r>
            <a:endParaRPr sz="2700" dirty="0"/>
          </a:p>
          <a:p>
            <a:pPr marL="341312" lvl="0" indent="-322262">
              <a:buClr>
                <a:srgbClr val="CC9900"/>
              </a:buClr>
              <a:buSzPts val="1650"/>
              <a:buFont typeface="Noto Sans Symbols"/>
              <a:buChar char="■"/>
            </a:pPr>
            <a:r>
              <a:rPr lang="es-MX" sz="2700" dirty="0"/>
              <a:t>Los entornos no deterministas presentan mayores problemas para el diseñador de agentes</a:t>
            </a:r>
            <a:endParaRPr sz="27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6"/>
        <p:cNvGrpSpPr/>
        <p:nvPr/>
      </p:nvGrpSpPr>
      <p:grpSpPr>
        <a:xfrm>
          <a:off x="0" y="0"/>
          <a:ext cx="0" cy="0"/>
          <a:chOff x="0" y="0"/>
          <a:chExt cx="0" cy="0"/>
        </a:xfrm>
      </p:grpSpPr>
      <p:sp>
        <p:nvSpPr>
          <p:cNvPr id="217" name="Google Shape;217;p18"/>
          <p:cNvSpPr txBox="1">
            <a:spLocks noGrp="1"/>
          </p:cNvSpPr>
          <p:nvPr>
            <p:ph type="sldNum" idx="12"/>
          </p:nvPr>
        </p:nvSpPr>
        <p:spPr>
          <a:xfrm>
            <a:off x="6553200" y="6243637"/>
            <a:ext cx="2132012" cy="455612"/>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SzPts val="1200"/>
              <a:buNone/>
            </a:pPr>
            <a:fld id="{00000000-1234-1234-1234-123412341234}" type="slidenum">
              <a:rPr lang="en-US" sz="4200" b="0" i="0" u="none" strike="noStrike" cap="none">
                <a:solidFill>
                  <a:srgbClr val="006633"/>
                </a:solidFill>
                <a:latin typeface="Garamond"/>
                <a:ea typeface="Garamond"/>
                <a:cs typeface="Garamond"/>
                <a:sym typeface="Garamond"/>
              </a:rPr>
              <a:t>14</a:t>
            </a:fld>
            <a:endParaRPr/>
          </a:p>
        </p:txBody>
      </p:sp>
      <p:sp>
        <p:nvSpPr>
          <p:cNvPr id="218" name="Google Shape;218;p18"/>
          <p:cNvSpPr txBox="1">
            <a:spLocks noGrp="1"/>
          </p:cNvSpPr>
          <p:nvPr>
            <p:ph type="title"/>
          </p:nvPr>
        </p:nvSpPr>
        <p:spPr>
          <a:xfrm>
            <a:off x="457200" y="277812"/>
            <a:ext cx="8229600" cy="1139825"/>
          </a:xfrm>
          <a:prstGeom prst="rect">
            <a:avLst/>
          </a:prstGeom>
          <a:noFill/>
          <a:ln>
            <a:noFill/>
          </a:ln>
        </p:spPr>
        <p:txBody>
          <a:bodyPr spcFirstLastPara="1" wrap="square" lIns="90000" tIns="46800" rIns="90000" bIns="46800" anchor="t" anchorCtr="0">
            <a:noAutofit/>
          </a:bodyPr>
          <a:lstStyle/>
          <a:p>
            <a:pPr lvl="0">
              <a:buClr>
                <a:srgbClr val="006633"/>
              </a:buClr>
              <a:buSzPts val="4200"/>
            </a:pPr>
            <a:r>
              <a:rPr lang="en-US" dirty="0" err="1"/>
              <a:t>Entornos</a:t>
            </a:r>
            <a:r>
              <a:rPr lang="en-US" sz="4200" b="0" i="0" u="none" dirty="0">
                <a:solidFill>
                  <a:srgbClr val="006633"/>
                </a:solidFill>
                <a:latin typeface="Garamond"/>
                <a:ea typeface="Garamond"/>
                <a:cs typeface="Garamond"/>
                <a:sym typeface="Garamond"/>
              </a:rPr>
              <a:t> - </a:t>
            </a:r>
            <a:r>
              <a:rPr lang="en-US" i="1" dirty="0" err="1">
                <a:solidFill>
                  <a:srgbClr val="003399"/>
                </a:solidFill>
              </a:rPr>
              <a:t>Episódico</a:t>
            </a:r>
            <a:r>
              <a:rPr lang="en-US" i="1" dirty="0">
                <a:solidFill>
                  <a:srgbClr val="003399"/>
                </a:solidFill>
              </a:rPr>
              <a:t> vs. no </a:t>
            </a:r>
            <a:r>
              <a:rPr lang="en-US" i="1" dirty="0" err="1">
                <a:solidFill>
                  <a:srgbClr val="003399"/>
                </a:solidFill>
              </a:rPr>
              <a:t>episódico</a:t>
            </a:r>
            <a:endParaRPr dirty="0"/>
          </a:p>
        </p:txBody>
      </p:sp>
      <p:sp>
        <p:nvSpPr>
          <p:cNvPr id="219" name="Google Shape;219;p18"/>
          <p:cNvSpPr txBox="1">
            <a:spLocks noGrp="1"/>
          </p:cNvSpPr>
          <p:nvPr>
            <p:ph type="body" idx="1"/>
          </p:nvPr>
        </p:nvSpPr>
        <p:spPr>
          <a:xfrm>
            <a:off x="419100" y="1218000"/>
            <a:ext cx="8305800" cy="4664100"/>
          </a:xfrm>
          <a:prstGeom prst="rect">
            <a:avLst/>
          </a:prstGeom>
          <a:noFill/>
          <a:ln>
            <a:noFill/>
          </a:ln>
        </p:spPr>
        <p:txBody>
          <a:bodyPr spcFirstLastPara="1" wrap="square" lIns="90000" tIns="46800" rIns="90000" bIns="46800" anchor="t" anchorCtr="0">
            <a:noAutofit/>
          </a:bodyPr>
          <a:lstStyle/>
          <a:p>
            <a:pPr marL="341312" lvl="0" indent="-315912">
              <a:spcBef>
                <a:spcPts val="0"/>
              </a:spcBef>
              <a:buClr>
                <a:srgbClr val="CC9900"/>
              </a:buClr>
              <a:buSzPts val="1550"/>
              <a:buFont typeface="Noto Sans Symbols"/>
              <a:buChar char="■"/>
            </a:pPr>
            <a:r>
              <a:rPr lang="es-MX" sz="2600" dirty="0"/>
              <a:t>En un </a:t>
            </a:r>
            <a:r>
              <a:rPr lang="es-MX" sz="2600" dirty="0">
                <a:solidFill>
                  <a:srgbClr val="003399"/>
                </a:solidFill>
              </a:rPr>
              <a:t>entorno episódico (no secuencial)</a:t>
            </a:r>
            <a:r>
              <a:rPr lang="es-MX" sz="2600" dirty="0"/>
              <a:t>, la acción actual del agente no afectará a una acción futura, mientras que en un entorno no episódico, la acción actual de un agente afectará a una acción futura y también se denomina entorno secuencial</a:t>
            </a:r>
            <a:r>
              <a:rPr lang="en-US" sz="2600" dirty="0"/>
              <a:t>.</a:t>
            </a:r>
            <a:endParaRPr sz="2600" dirty="0"/>
          </a:p>
          <a:p>
            <a:pPr marL="341312" lvl="0" indent="-315912">
              <a:buClr>
                <a:srgbClr val="CC9900"/>
              </a:buClr>
              <a:buSzPts val="1550"/>
              <a:buFont typeface="Noto Sans Symbols"/>
              <a:buChar char="■"/>
            </a:pPr>
            <a:r>
              <a:rPr lang="es-MX" sz="2600" dirty="0"/>
              <a:t>Los entornos episódicos son más simples desde la perspectiva del desarrollador del agente porque el agente puede decidir qué acción realizar basándose solo en el episodio actual, no necesita razonar sobre las interacciones entre este y futuros episodios</a:t>
            </a:r>
            <a:endParaRPr sz="2600" b="0" i="0" u="none" dirty="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3"/>
        <p:cNvGrpSpPr/>
        <p:nvPr/>
      </p:nvGrpSpPr>
      <p:grpSpPr>
        <a:xfrm>
          <a:off x="0" y="0"/>
          <a:ext cx="0" cy="0"/>
          <a:chOff x="0" y="0"/>
          <a:chExt cx="0" cy="0"/>
        </a:xfrm>
      </p:grpSpPr>
      <p:sp>
        <p:nvSpPr>
          <p:cNvPr id="224" name="Google Shape;224;p19"/>
          <p:cNvSpPr txBox="1">
            <a:spLocks noGrp="1"/>
          </p:cNvSpPr>
          <p:nvPr>
            <p:ph type="sldNum" idx="12"/>
          </p:nvPr>
        </p:nvSpPr>
        <p:spPr>
          <a:xfrm>
            <a:off x="6553200" y="6243637"/>
            <a:ext cx="2132012" cy="455612"/>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SzPts val="1200"/>
              <a:buNone/>
            </a:pPr>
            <a:fld id="{00000000-1234-1234-1234-123412341234}" type="slidenum">
              <a:rPr lang="en-US" sz="4200" b="0" i="0" u="none" strike="noStrike" cap="none">
                <a:solidFill>
                  <a:srgbClr val="006633"/>
                </a:solidFill>
                <a:latin typeface="Garamond"/>
                <a:ea typeface="Garamond"/>
                <a:cs typeface="Garamond"/>
                <a:sym typeface="Garamond"/>
              </a:rPr>
              <a:t>15</a:t>
            </a:fld>
            <a:endParaRPr/>
          </a:p>
        </p:txBody>
      </p:sp>
      <p:sp>
        <p:nvSpPr>
          <p:cNvPr id="225" name="Google Shape;225;p19"/>
          <p:cNvSpPr txBox="1">
            <a:spLocks noGrp="1"/>
          </p:cNvSpPr>
          <p:nvPr>
            <p:ph type="title"/>
          </p:nvPr>
        </p:nvSpPr>
        <p:spPr>
          <a:xfrm>
            <a:off x="457200" y="277812"/>
            <a:ext cx="8229600" cy="1139825"/>
          </a:xfrm>
          <a:prstGeom prst="rect">
            <a:avLst/>
          </a:prstGeom>
          <a:noFill/>
          <a:ln>
            <a:noFill/>
          </a:ln>
        </p:spPr>
        <p:txBody>
          <a:bodyPr spcFirstLastPara="1" wrap="square" lIns="90000" tIns="46800" rIns="90000" bIns="46800" anchor="t" anchorCtr="0">
            <a:noAutofit/>
          </a:bodyPr>
          <a:lstStyle/>
          <a:p>
            <a:pPr lvl="0">
              <a:buClr>
                <a:srgbClr val="006633"/>
              </a:buClr>
              <a:buSzPts val="4200"/>
            </a:pPr>
            <a:r>
              <a:rPr lang="en-US" dirty="0" err="1"/>
              <a:t>Entornos</a:t>
            </a:r>
            <a:r>
              <a:rPr lang="en-US" sz="4200" b="0" i="0" u="none" dirty="0">
                <a:solidFill>
                  <a:srgbClr val="006633"/>
                </a:solidFill>
                <a:latin typeface="Garamond"/>
                <a:ea typeface="Garamond"/>
                <a:cs typeface="Garamond"/>
                <a:sym typeface="Garamond"/>
              </a:rPr>
              <a:t> - </a:t>
            </a:r>
            <a:r>
              <a:rPr lang="en-US" i="1" dirty="0" err="1">
                <a:solidFill>
                  <a:srgbClr val="003399"/>
                </a:solidFill>
              </a:rPr>
              <a:t>Estático</a:t>
            </a:r>
            <a:r>
              <a:rPr lang="en-US" i="1" dirty="0">
                <a:solidFill>
                  <a:srgbClr val="003399"/>
                </a:solidFill>
              </a:rPr>
              <a:t> vs. </a:t>
            </a:r>
            <a:r>
              <a:rPr lang="en-US" i="1" dirty="0" err="1">
                <a:solidFill>
                  <a:srgbClr val="003399"/>
                </a:solidFill>
              </a:rPr>
              <a:t>dinámico</a:t>
            </a:r>
            <a:endParaRPr dirty="0"/>
          </a:p>
        </p:txBody>
      </p:sp>
      <p:sp>
        <p:nvSpPr>
          <p:cNvPr id="226" name="Google Shape;226;p19"/>
          <p:cNvSpPr txBox="1">
            <a:spLocks noGrp="1"/>
          </p:cNvSpPr>
          <p:nvPr>
            <p:ph type="body" idx="1"/>
          </p:nvPr>
        </p:nvSpPr>
        <p:spPr>
          <a:xfrm>
            <a:off x="231819" y="1155750"/>
            <a:ext cx="8912181" cy="4546500"/>
          </a:xfrm>
          <a:prstGeom prst="rect">
            <a:avLst/>
          </a:prstGeom>
          <a:noFill/>
          <a:ln>
            <a:noFill/>
          </a:ln>
        </p:spPr>
        <p:txBody>
          <a:bodyPr spcFirstLastPara="1" wrap="square" lIns="90000" tIns="46800" rIns="90000" bIns="46800" anchor="t" anchorCtr="0">
            <a:noAutofit/>
          </a:bodyPr>
          <a:lstStyle/>
          <a:p>
            <a:pPr marL="341312" lvl="0" indent="-341312">
              <a:spcBef>
                <a:spcPts val="0"/>
              </a:spcBef>
              <a:buClr>
                <a:srgbClr val="CC9900"/>
              </a:buClr>
              <a:buSzPts val="1950"/>
              <a:buFont typeface="Noto Sans Symbols"/>
              <a:buChar char="■"/>
            </a:pPr>
            <a:r>
              <a:rPr lang="es-MX" sz="2800" dirty="0"/>
              <a:t>Un entorno estático es aquel que se puede suponer que permanece sin cambios, excepto por la realización de acciones por parte del agente</a:t>
            </a:r>
            <a:r>
              <a:rPr lang="en-US" sz="2800" b="0" i="0" u="none" dirty="0">
                <a:solidFill>
                  <a:srgbClr val="000000"/>
                </a:solidFill>
                <a:latin typeface="Arial"/>
                <a:ea typeface="Arial"/>
                <a:cs typeface="Arial"/>
                <a:sym typeface="Arial"/>
              </a:rPr>
              <a:t>.</a:t>
            </a:r>
            <a:endParaRPr sz="2800" dirty="0"/>
          </a:p>
          <a:p>
            <a:pPr marL="341312" lvl="0" indent="-341312">
              <a:buClr>
                <a:srgbClr val="CC9900"/>
              </a:buClr>
              <a:buSzPts val="1950"/>
              <a:buFont typeface="Noto Sans Symbols"/>
              <a:buChar char="■"/>
            </a:pPr>
            <a:r>
              <a:rPr lang="es-MX" sz="2800" dirty="0"/>
              <a:t>Un entorno dinámico es aquel que tiene otros procesos que operan en él y que, por lo tanto, cambia de manera que escapa al control del agente
Otros procesos pueden interferir con las acciones del agente (como en la teoría de sistemas concurrentes)</a:t>
            </a:r>
            <a:r>
              <a:rPr lang="en-US" sz="2800" b="0" i="0" u="none" dirty="0">
                <a:solidFill>
                  <a:srgbClr val="000000"/>
                </a:solidFill>
                <a:latin typeface="Arial"/>
                <a:ea typeface="Arial"/>
                <a:cs typeface="Arial"/>
                <a:sym typeface="Arial"/>
              </a:rPr>
              <a:t>.</a:t>
            </a:r>
            <a:endParaRPr sz="2800" dirty="0"/>
          </a:p>
          <a:p>
            <a:pPr marL="341312" lvl="0" indent="-341312">
              <a:buClr>
                <a:srgbClr val="CC9900"/>
              </a:buClr>
              <a:buSzPts val="1950"/>
              <a:buFont typeface="Noto Sans Symbols"/>
              <a:buChar char="■"/>
            </a:pPr>
            <a:r>
              <a:rPr lang="es-MX" sz="2800" dirty="0"/>
              <a:t>El mundo físico es un entorno altamente dinámico</a:t>
            </a:r>
            <a:endParaRPr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0"/>
        <p:cNvGrpSpPr/>
        <p:nvPr/>
      </p:nvGrpSpPr>
      <p:grpSpPr>
        <a:xfrm>
          <a:off x="0" y="0"/>
          <a:ext cx="0" cy="0"/>
          <a:chOff x="0" y="0"/>
          <a:chExt cx="0" cy="0"/>
        </a:xfrm>
      </p:grpSpPr>
      <p:sp>
        <p:nvSpPr>
          <p:cNvPr id="231" name="Google Shape;231;p20"/>
          <p:cNvSpPr txBox="1">
            <a:spLocks noGrp="1"/>
          </p:cNvSpPr>
          <p:nvPr>
            <p:ph type="sldNum" idx="12"/>
          </p:nvPr>
        </p:nvSpPr>
        <p:spPr>
          <a:xfrm>
            <a:off x="6553200" y="6243637"/>
            <a:ext cx="2132012" cy="455612"/>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SzPts val="1200"/>
              <a:buNone/>
            </a:pPr>
            <a:fld id="{00000000-1234-1234-1234-123412341234}" type="slidenum">
              <a:rPr lang="en-US" sz="4200" b="0" i="0" u="none" strike="noStrike" cap="none">
                <a:solidFill>
                  <a:srgbClr val="006633"/>
                </a:solidFill>
                <a:latin typeface="Garamond"/>
                <a:ea typeface="Garamond"/>
                <a:cs typeface="Garamond"/>
                <a:sym typeface="Garamond"/>
              </a:rPr>
              <a:t>16</a:t>
            </a:fld>
            <a:endParaRPr/>
          </a:p>
        </p:txBody>
      </p:sp>
      <p:sp>
        <p:nvSpPr>
          <p:cNvPr id="232" name="Google Shape;232;p20"/>
          <p:cNvSpPr txBox="1">
            <a:spLocks noGrp="1"/>
          </p:cNvSpPr>
          <p:nvPr>
            <p:ph type="title"/>
          </p:nvPr>
        </p:nvSpPr>
        <p:spPr>
          <a:xfrm>
            <a:off x="457200" y="277812"/>
            <a:ext cx="8229600" cy="1139825"/>
          </a:xfrm>
          <a:prstGeom prst="rect">
            <a:avLst/>
          </a:prstGeom>
          <a:noFill/>
          <a:ln>
            <a:noFill/>
          </a:ln>
        </p:spPr>
        <p:txBody>
          <a:bodyPr spcFirstLastPara="1" wrap="square" lIns="90000" tIns="46800" rIns="90000" bIns="46800" anchor="t" anchorCtr="0">
            <a:noAutofit/>
          </a:bodyPr>
          <a:lstStyle/>
          <a:p>
            <a:pPr lvl="0">
              <a:buClr>
                <a:srgbClr val="006633"/>
              </a:buClr>
              <a:buSzPts val="4200"/>
            </a:pPr>
            <a:r>
              <a:rPr lang="en-US" dirty="0" err="1"/>
              <a:t>Entornos</a:t>
            </a:r>
            <a:r>
              <a:rPr lang="en-US" sz="4200" b="0" i="0" u="none" dirty="0">
                <a:solidFill>
                  <a:srgbClr val="006633"/>
                </a:solidFill>
                <a:latin typeface="Garamond"/>
                <a:ea typeface="Garamond"/>
                <a:cs typeface="Garamond"/>
                <a:sym typeface="Garamond"/>
              </a:rPr>
              <a:t> – </a:t>
            </a:r>
            <a:r>
              <a:rPr lang="en-US" i="1" dirty="0" err="1">
                <a:solidFill>
                  <a:srgbClr val="003399"/>
                </a:solidFill>
              </a:rPr>
              <a:t>Discreto</a:t>
            </a:r>
            <a:r>
              <a:rPr lang="en-US" i="1" dirty="0">
                <a:solidFill>
                  <a:srgbClr val="003399"/>
                </a:solidFill>
              </a:rPr>
              <a:t> vs. continuo</a:t>
            </a:r>
            <a:endParaRPr dirty="0"/>
          </a:p>
        </p:txBody>
      </p:sp>
      <p:sp>
        <p:nvSpPr>
          <p:cNvPr id="233" name="Google Shape;233;p20"/>
          <p:cNvSpPr txBox="1">
            <a:spLocks noGrp="1"/>
          </p:cNvSpPr>
          <p:nvPr>
            <p:ph type="body" idx="1"/>
          </p:nvPr>
        </p:nvSpPr>
        <p:spPr>
          <a:xfrm>
            <a:off x="685800" y="1584325"/>
            <a:ext cx="8153400" cy="4740275"/>
          </a:xfrm>
          <a:prstGeom prst="rect">
            <a:avLst/>
          </a:prstGeom>
          <a:noFill/>
          <a:ln>
            <a:noFill/>
          </a:ln>
        </p:spPr>
        <p:txBody>
          <a:bodyPr spcFirstLastPara="1" wrap="square" lIns="90000" tIns="46800" rIns="90000" bIns="46800" anchor="t" anchorCtr="0">
            <a:noAutofit/>
          </a:bodyPr>
          <a:lstStyle/>
          <a:p>
            <a:pPr marL="341312" lvl="0" indent="-322262">
              <a:spcBef>
                <a:spcPts val="0"/>
              </a:spcBef>
              <a:buClr>
                <a:srgbClr val="CC9900"/>
              </a:buClr>
              <a:buSzPts val="1650"/>
              <a:buFont typeface="Noto Sans Symbols"/>
              <a:buChar char="■"/>
            </a:pPr>
            <a:r>
              <a:rPr lang="es-MX" sz="2700" dirty="0"/>
              <a:t>Un entorno es </a:t>
            </a:r>
            <a:r>
              <a:rPr lang="es-MX" sz="2700" dirty="0">
                <a:solidFill>
                  <a:srgbClr val="003399"/>
                </a:solidFill>
              </a:rPr>
              <a:t>discreto</a:t>
            </a:r>
            <a:r>
              <a:rPr lang="es-MX" sz="2700" dirty="0"/>
              <a:t> si hay un número fijo y finito de acciones y percepciones en él</a:t>
            </a:r>
            <a:r>
              <a:rPr lang="en-US" sz="2700" b="0" i="0" u="none" dirty="0">
                <a:solidFill>
                  <a:srgbClr val="000000"/>
                </a:solidFill>
                <a:latin typeface="Arial"/>
                <a:ea typeface="Arial"/>
                <a:cs typeface="Arial"/>
                <a:sym typeface="Arial"/>
              </a:rPr>
              <a:t>.</a:t>
            </a:r>
            <a:endParaRPr sz="2700" dirty="0"/>
          </a:p>
          <a:p>
            <a:pPr marL="341312" lvl="0" indent="-322262">
              <a:buClr>
                <a:srgbClr val="CC9900"/>
              </a:buClr>
              <a:buSzPts val="1650"/>
              <a:buFont typeface="Noto Sans Symbols"/>
              <a:buChar char="■"/>
            </a:pPr>
            <a:r>
              <a:rPr lang="es-MX" sz="2700" dirty="0"/>
              <a:t>El juego de ajedrez es un ejemplo de un entorno discreto, mientras que el espacio donde un brazo robótico puede moverse puede ser continuo</a:t>
            </a:r>
            <a:r>
              <a:rPr lang="en-US" sz="2700" b="0" i="0" u="none" dirty="0">
                <a:solidFill>
                  <a:srgbClr val="000000"/>
                </a:solidFill>
                <a:latin typeface="Arial"/>
                <a:ea typeface="Arial"/>
                <a:cs typeface="Arial"/>
                <a:sym typeface="Arial"/>
              </a:rPr>
              <a:t>.</a:t>
            </a:r>
            <a:endParaRPr sz="2700" dirty="0"/>
          </a:p>
          <a:p>
            <a:pPr marL="341312" lvl="0" indent="-322262">
              <a:buClr>
                <a:srgbClr val="CC9900"/>
              </a:buClr>
              <a:buSzPts val="1650"/>
              <a:buFont typeface="Noto Sans Symbols"/>
              <a:buChar char="■"/>
            </a:pPr>
            <a:r>
              <a:rPr lang="es-MX" sz="2700" dirty="0"/>
              <a:t>Los entornos continuos tienen un cierto nivel de desajuste con los sistemas informáticos</a:t>
            </a:r>
            <a:r>
              <a:rPr lang="en-US" sz="2700" b="0" i="0" u="none" dirty="0">
                <a:solidFill>
                  <a:srgbClr val="000000"/>
                </a:solidFill>
                <a:latin typeface="Arial"/>
                <a:ea typeface="Arial"/>
                <a:cs typeface="Arial"/>
                <a:sym typeface="Arial"/>
              </a:rPr>
              <a:t>.</a:t>
            </a:r>
            <a:endParaRPr sz="2700" dirty="0"/>
          </a:p>
          <a:p>
            <a:pPr marL="341312" lvl="0" indent="-322262">
              <a:buClr>
                <a:srgbClr val="CC9900"/>
              </a:buClr>
              <a:buSzPts val="1650"/>
              <a:buFont typeface="Noto Sans Symbols"/>
              <a:buChar char="■"/>
            </a:pPr>
            <a:r>
              <a:rPr lang="es-MX" sz="2700" dirty="0"/>
              <a:t>Los entornos discretos podrían, en principio, ser manejados por una especie de "tabla de búsqueda"</a:t>
            </a:r>
            <a:endParaRPr sz="2700" b="0" i="0" u="none" dirty="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2dbd91b8803_0_55"/>
          <p:cNvSpPr txBox="1">
            <a:spLocks noGrp="1"/>
          </p:cNvSpPr>
          <p:nvPr>
            <p:ph type="title"/>
          </p:nvPr>
        </p:nvSpPr>
        <p:spPr>
          <a:xfrm>
            <a:off x="457200" y="277751"/>
            <a:ext cx="8218170" cy="57516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a:p>
            <a:pPr lvl="0"/>
            <a:r>
              <a:rPr lang="en-US" b="1" dirty="0" err="1"/>
              <a:t>Actividad</a:t>
            </a:r>
            <a:r>
              <a:rPr lang="en-US" b="1" dirty="0"/>
              <a:t> 1: </a:t>
            </a:r>
            <a:br>
              <a:rPr lang="en-US" b="1" dirty="0"/>
            </a:br>
            <a:r>
              <a:rPr lang="en-US" b="1" dirty="0"/>
              <a:t>Que </a:t>
            </a:r>
            <a:r>
              <a:rPr lang="en-US" b="1" dirty="0" err="1"/>
              <a:t>otras</a:t>
            </a:r>
            <a:r>
              <a:rPr lang="en-US" b="1" dirty="0"/>
              <a:t> </a:t>
            </a:r>
            <a:r>
              <a:rPr lang="en-US" b="1" dirty="0" err="1"/>
              <a:t>librerias</a:t>
            </a:r>
            <a:r>
              <a:rPr lang="en-US" b="1" dirty="0"/>
              <a:t>/frameworks </a:t>
            </a:r>
            <a:r>
              <a:rPr lang="en-US" b="1" dirty="0" err="1"/>
              <a:t>dentro</a:t>
            </a:r>
            <a:r>
              <a:rPr lang="en-US" b="1" dirty="0"/>
              <a:t> de python </a:t>
            </a:r>
            <a:r>
              <a:rPr lang="en-US" b="1" dirty="0" err="1"/>
              <a:t>existen</a:t>
            </a:r>
            <a:r>
              <a:rPr lang="en-US" b="1" dirty="0"/>
              <a:t> para </a:t>
            </a:r>
            <a:r>
              <a:rPr lang="en-US" b="1" dirty="0" err="1"/>
              <a:t>multiagentes</a:t>
            </a:r>
            <a:r>
              <a:rPr lang="en-US" b="1" dirty="0"/>
              <a:t>…..?</a:t>
            </a:r>
            <a:endParaRPr b="1" dirty="0"/>
          </a:p>
          <a:p>
            <a:pPr lvl="0"/>
            <a:r>
              <a:rPr lang="en-US" dirty="0"/>
              <a:t>Sistema de </a:t>
            </a:r>
            <a:r>
              <a:rPr lang="en-US" dirty="0" err="1"/>
              <a:t>agente</a:t>
            </a:r>
            <a:r>
              <a:rPr lang="en-US" dirty="0"/>
              <a:t> </a:t>
            </a:r>
            <a:r>
              <a:rPr lang="en-US" dirty="0" err="1"/>
              <a:t>único</a:t>
            </a:r>
            <a:r>
              <a:rPr lang="en-US" dirty="0"/>
              <a:t> (Canvas)</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1ED67FFB-673B-AD94-3EEC-8ED5562BBE9A}"/>
            </a:ext>
          </a:extLst>
        </p:cNvPr>
        <p:cNvGrpSpPr/>
        <p:nvPr/>
      </p:nvGrpSpPr>
      <p:grpSpPr>
        <a:xfrm>
          <a:off x="0" y="0"/>
          <a:ext cx="0" cy="0"/>
          <a:chOff x="0" y="0"/>
          <a:chExt cx="0" cy="0"/>
        </a:xfrm>
      </p:grpSpPr>
      <p:sp>
        <p:nvSpPr>
          <p:cNvPr id="240" name="Google Shape;240;g2dbd91b8803_0_55">
            <a:extLst>
              <a:ext uri="{FF2B5EF4-FFF2-40B4-BE49-F238E27FC236}">
                <a16:creationId xmlns:a16="http://schemas.microsoft.com/office/drawing/2014/main" id="{ED306253-AFCB-005C-B571-B5AF8583A0E1}"/>
              </a:ext>
            </a:extLst>
          </p:cNvPr>
          <p:cNvSpPr txBox="1">
            <a:spLocks noGrp="1"/>
          </p:cNvSpPr>
          <p:nvPr>
            <p:ph type="title"/>
          </p:nvPr>
        </p:nvSpPr>
        <p:spPr>
          <a:xfrm>
            <a:off x="457200" y="277751"/>
            <a:ext cx="3657600" cy="57516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a:p>
            <a:pPr lvl="0"/>
            <a:r>
              <a:rPr lang="en-US" b="1" dirty="0" err="1"/>
              <a:t>Actividad</a:t>
            </a:r>
            <a:r>
              <a:rPr lang="en-US" b="1" dirty="0"/>
              <a:t> 1: </a:t>
            </a:r>
            <a:endParaRPr b="1" dirty="0"/>
          </a:p>
          <a:p>
            <a:pPr lvl="0"/>
            <a:r>
              <a:rPr lang="en-US" dirty="0"/>
              <a:t>Sistema de </a:t>
            </a:r>
            <a:r>
              <a:rPr lang="en-US" dirty="0" err="1"/>
              <a:t>agente</a:t>
            </a:r>
            <a:r>
              <a:rPr lang="en-US" dirty="0"/>
              <a:t> </a:t>
            </a:r>
            <a:r>
              <a:rPr lang="en-US" dirty="0" err="1"/>
              <a:t>único</a:t>
            </a:r>
            <a:r>
              <a:rPr lang="en-US" dirty="0"/>
              <a:t> (Canvas)</a:t>
            </a:r>
            <a:endParaRPr dirty="0"/>
          </a:p>
        </p:txBody>
      </p:sp>
      <p:pic>
        <p:nvPicPr>
          <p:cNvPr id="3" name="Picture 2">
            <a:extLst>
              <a:ext uri="{FF2B5EF4-FFF2-40B4-BE49-F238E27FC236}">
                <a16:creationId xmlns:a16="http://schemas.microsoft.com/office/drawing/2014/main" id="{0764FFD9-F08F-7BF7-42B3-8D88C73FA474}"/>
              </a:ext>
            </a:extLst>
          </p:cNvPr>
          <p:cNvPicPr>
            <a:picLocks noChangeAspect="1"/>
          </p:cNvPicPr>
          <p:nvPr/>
        </p:nvPicPr>
        <p:blipFill>
          <a:blip r:embed="rId3"/>
          <a:stretch>
            <a:fillRect/>
          </a:stretch>
        </p:blipFill>
        <p:spPr>
          <a:xfrm>
            <a:off x="457200" y="824866"/>
            <a:ext cx="5440680" cy="5313044"/>
          </a:xfrm>
          <a:prstGeom prst="rect">
            <a:avLst/>
          </a:prstGeom>
        </p:spPr>
      </p:pic>
      <p:sp>
        <p:nvSpPr>
          <p:cNvPr id="5" name="TextBox 4">
            <a:extLst>
              <a:ext uri="{FF2B5EF4-FFF2-40B4-BE49-F238E27FC236}">
                <a16:creationId xmlns:a16="http://schemas.microsoft.com/office/drawing/2014/main" id="{5C572108-BCED-5098-2511-1B296CC04E46}"/>
              </a:ext>
            </a:extLst>
          </p:cNvPr>
          <p:cNvSpPr txBox="1"/>
          <p:nvPr/>
        </p:nvSpPr>
        <p:spPr>
          <a:xfrm>
            <a:off x="651510" y="277751"/>
            <a:ext cx="8035290" cy="830997"/>
          </a:xfrm>
          <a:prstGeom prst="rect">
            <a:avLst/>
          </a:prstGeom>
          <a:noFill/>
        </p:spPr>
        <p:txBody>
          <a:bodyPr wrap="square">
            <a:spAutoFit/>
          </a:bodyPr>
          <a:lstStyle/>
          <a:p>
            <a:r>
              <a:rPr lang="en-US" sz="2400" dirty="0"/>
              <a:t>https://drive.google.com/drive/folders/1K81LB7k4a4Jo5nkD1WUBfP-bXdzxgqN6?usp=drive_link</a:t>
            </a:r>
          </a:p>
        </p:txBody>
      </p:sp>
    </p:spTree>
    <p:extLst>
      <p:ext uri="{BB962C8B-B14F-4D97-AF65-F5344CB8AC3E}">
        <p14:creationId xmlns:p14="http://schemas.microsoft.com/office/powerpoint/2010/main" val="47867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
        <p:cNvGrpSpPr/>
        <p:nvPr/>
      </p:nvGrpSpPr>
      <p:grpSpPr>
        <a:xfrm>
          <a:off x="0" y="0"/>
          <a:ext cx="0" cy="0"/>
          <a:chOff x="0" y="0"/>
          <a:chExt cx="0" cy="0"/>
        </a:xfrm>
      </p:grpSpPr>
      <p:sp>
        <p:nvSpPr>
          <p:cNvPr id="55" name="Google Shape;55;p2"/>
          <p:cNvSpPr txBox="1">
            <a:spLocks noGrp="1"/>
          </p:cNvSpPr>
          <p:nvPr>
            <p:ph type="sldNum" idx="12"/>
          </p:nvPr>
        </p:nvSpPr>
        <p:spPr>
          <a:xfrm>
            <a:off x="6553200" y="6243637"/>
            <a:ext cx="2132100" cy="45570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SzPts val="1200"/>
              <a:buNone/>
            </a:pPr>
            <a:fld id="{00000000-1234-1234-1234-123412341234}" type="slidenum">
              <a:rPr lang="en-US" sz="4200" b="0" i="0" u="none" strike="noStrike" cap="none">
                <a:solidFill>
                  <a:srgbClr val="006633"/>
                </a:solidFill>
                <a:latin typeface="Garamond"/>
                <a:ea typeface="Garamond"/>
                <a:cs typeface="Garamond"/>
                <a:sym typeface="Garamond"/>
              </a:rPr>
              <a:t>2</a:t>
            </a:fld>
            <a:endParaRPr/>
          </a:p>
        </p:txBody>
      </p:sp>
      <p:sp>
        <p:nvSpPr>
          <p:cNvPr id="56" name="Google Shape;56;p2"/>
          <p:cNvSpPr txBox="1">
            <a:spLocks noGrp="1"/>
          </p:cNvSpPr>
          <p:nvPr>
            <p:ph type="title"/>
          </p:nvPr>
        </p:nvSpPr>
        <p:spPr>
          <a:xfrm>
            <a:off x="457200" y="277812"/>
            <a:ext cx="8229600" cy="1139825"/>
          </a:xfrm>
          <a:prstGeom prst="rect">
            <a:avLst/>
          </a:prstGeom>
          <a:noFill/>
          <a:ln>
            <a:noFill/>
          </a:ln>
        </p:spPr>
        <p:txBody>
          <a:bodyPr spcFirstLastPara="1" wrap="square" lIns="90000" tIns="46800" rIns="90000" bIns="46800" anchor="t" anchorCtr="0">
            <a:noAutofit/>
          </a:bodyPr>
          <a:lstStyle/>
          <a:p>
            <a:pPr lvl="0">
              <a:buClr>
                <a:srgbClr val="CC3300"/>
              </a:buClr>
              <a:buSzPts val="4200"/>
            </a:pPr>
            <a:r>
              <a:rPr lang="en-US">
                <a:solidFill>
                  <a:srgbClr val="CC3300"/>
                </a:solidFill>
              </a:rPr>
              <a:t>¿Qué es un agente?</a:t>
            </a:r>
            <a:endParaRPr dirty="0"/>
          </a:p>
        </p:txBody>
      </p:sp>
      <p:sp>
        <p:nvSpPr>
          <p:cNvPr id="57" name="Google Shape;57;p2"/>
          <p:cNvSpPr txBox="1">
            <a:spLocks noGrp="1"/>
          </p:cNvSpPr>
          <p:nvPr>
            <p:ph type="body" idx="1"/>
          </p:nvPr>
        </p:nvSpPr>
        <p:spPr>
          <a:xfrm>
            <a:off x="457200" y="990600"/>
            <a:ext cx="8458200" cy="2971800"/>
          </a:xfrm>
          <a:prstGeom prst="rect">
            <a:avLst/>
          </a:prstGeom>
          <a:noFill/>
          <a:ln>
            <a:noFill/>
          </a:ln>
        </p:spPr>
        <p:txBody>
          <a:bodyPr spcFirstLastPara="1" wrap="square" lIns="90000" tIns="46800" rIns="90000" bIns="46800" anchor="t" anchorCtr="0">
            <a:noAutofit/>
          </a:bodyPr>
          <a:lstStyle/>
          <a:p>
            <a:pPr marL="342900" lvl="0" indent="-342900">
              <a:buClr>
                <a:srgbClr val="CC9900"/>
              </a:buClr>
              <a:buSzPts val="1350"/>
              <a:buFont typeface="Noto Sans Symbols"/>
              <a:buChar char="■"/>
            </a:pPr>
            <a:r>
              <a:rPr lang="es-MX" sz="2400" dirty="0"/>
              <a:t>Desafortunadamente, no existe una definición universalmente aceptada.
Hay mucho debate y controversia sobre este tema. 
Existe un consenso general de que la autonomía es fundamental para la noción del agente, pero se puede argumentar poco con respecto a esto.</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
        <p:cNvGrpSpPr/>
        <p:nvPr/>
      </p:nvGrpSpPr>
      <p:grpSpPr>
        <a:xfrm>
          <a:off x="0" y="0"/>
          <a:ext cx="0" cy="0"/>
          <a:chOff x="0" y="0"/>
          <a:chExt cx="0" cy="0"/>
        </a:xfrm>
      </p:grpSpPr>
      <p:sp>
        <p:nvSpPr>
          <p:cNvPr id="62" name="Google Shape;62;g2da5f25c2ad_0_0"/>
          <p:cNvSpPr txBox="1">
            <a:spLocks noGrp="1"/>
          </p:cNvSpPr>
          <p:nvPr>
            <p:ph type="sldNum" idx="12"/>
          </p:nvPr>
        </p:nvSpPr>
        <p:spPr>
          <a:xfrm>
            <a:off x="6553200" y="6243637"/>
            <a:ext cx="2132100" cy="45570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SzPts val="1200"/>
              <a:buNone/>
            </a:pPr>
            <a:fld id="{00000000-1234-1234-1234-123412341234}" type="slidenum">
              <a:rPr lang="en-US" sz="4200" b="0" i="0" u="none" strike="noStrike" cap="none">
                <a:solidFill>
                  <a:srgbClr val="006633"/>
                </a:solidFill>
                <a:latin typeface="Garamond"/>
                <a:ea typeface="Garamond"/>
                <a:cs typeface="Garamond"/>
                <a:sym typeface="Garamond"/>
              </a:rPr>
              <a:t>3</a:t>
            </a:fld>
            <a:endParaRPr/>
          </a:p>
        </p:txBody>
      </p:sp>
      <p:sp>
        <p:nvSpPr>
          <p:cNvPr id="63" name="Google Shape;63;g2da5f25c2ad_0_0"/>
          <p:cNvSpPr txBox="1">
            <a:spLocks noGrp="1"/>
          </p:cNvSpPr>
          <p:nvPr>
            <p:ph type="title"/>
          </p:nvPr>
        </p:nvSpPr>
        <p:spPr>
          <a:xfrm>
            <a:off x="457200" y="277812"/>
            <a:ext cx="8229600" cy="1139700"/>
          </a:xfrm>
          <a:prstGeom prst="rect">
            <a:avLst/>
          </a:prstGeom>
          <a:noFill/>
          <a:ln>
            <a:noFill/>
          </a:ln>
        </p:spPr>
        <p:txBody>
          <a:bodyPr spcFirstLastPara="1" wrap="square" lIns="90000" tIns="46800" rIns="90000" bIns="46800" anchor="t" anchorCtr="0">
            <a:noAutofit/>
          </a:bodyPr>
          <a:lstStyle/>
          <a:p>
            <a:pPr lvl="0">
              <a:buClr>
                <a:srgbClr val="CC3300"/>
              </a:buClr>
              <a:buSzPts val="4200"/>
            </a:pPr>
            <a:r>
              <a:rPr lang="en-US">
                <a:solidFill>
                  <a:srgbClr val="CC3300"/>
                </a:solidFill>
              </a:rPr>
              <a:t>¿Qué es un agente?</a:t>
            </a:r>
            <a:endParaRPr dirty="0"/>
          </a:p>
        </p:txBody>
      </p:sp>
      <p:sp>
        <p:nvSpPr>
          <p:cNvPr id="64" name="Google Shape;64;g2da5f25c2ad_0_0"/>
          <p:cNvSpPr txBox="1">
            <a:spLocks noGrp="1"/>
          </p:cNvSpPr>
          <p:nvPr>
            <p:ph type="body" idx="1"/>
          </p:nvPr>
        </p:nvSpPr>
        <p:spPr>
          <a:xfrm>
            <a:off x="457200" y="990600"/>
            <a:ext cx="8458200" cy="2971800"/>
          </a:xfrm>
          <a:prstGeom prst="rect">
            <a:avLst/>
          </a:prstGeom>
          <a:noFill/>
          <a:ln>
            <a:noFill/>
          </a:ln>
        </p:spPr>
        <p:txBody>
          <a:bodyPr spcFirstLastPara="1" wrap="square" lIns="90000" tIns="46800" rIns="90000" bIns="46800" anchor="t" anchorCtr="0">
            <a:noAutofit/>
          </a:bodyPr>
          <a:lstStyle/>
          <a:p>
            <a:pPr marL="341312" lvl="0" indent="-309562">
              <a:spcBef>
                <a:spcPts val="0"/>
              </a:spcBef>
              <a:buClr>
                <a:srgbClr val="CC9900"/>
              </a:buClr>
              <a:buSzPts val="1450"/>
              <a:buFont typeface="Noto Sans Symbols"/>
              <a:buChar char="■"/>
            </a:pPr>
            <a:r>
              <a:rPr lang="es-MX" sz="2500" dirty="0"/>
              <a:t>El punto principal sobre los agentes es que son </a:t>
            </a:r>
            <a:r>
              <a:rPr lang="es-MX" sz="2500" dirty="0">
                <a:solidFill>
                  <a:srgbClr val="003399"/>
                </a:solidFill>
              </a:rPr>
              <a:t>autónomos</a:t>
            </a:r>
            <a:r>
              <a:rPr lang="es-MX" sz="2500" dirty="0"/>
              <a:t>: capaces de actuar de forma independiente, exhibiendo control sobre su estado interno</a:t>
            </a:r>
            <a:r>
              <a:rPr lang="en-US" sz="2500" dirty="0"/>
              <a:t>.</a:t>
            </a:r>
            <a:endParaRPr sz="2500" dirty="0"/>
          </a:p>
          <a:p>
            <a:pPr marL="341312" lvl="0" indent="-309562">
              <a:buClr>
                <a:srgbClr val="CC9900"/>
              </a:buClr>
              <a:buSzPts val="1450"/>
              <a:buFont typeface="Noto Sans Symbols"/>
              <a:buChar char="■"/>
            </a:pPr>
            <a:r>
              <a:rPr lang="es-MX" sz="2500" dirty="0"/>
              <a:t>Así: </a:t>
            </a:r>
            <a:r>
              <a:rPr lang="es-MX" sz="2500" dirty="0">
                <a:solidFill>
                  <a:srgbClr val="003399"/>
                </a:solidFill>
              </a:rPr>
              <a:t>un agente es un sistema informático capaz de actuar de forma autónoma en algún entorno para cumplir sus objetivos de diseño</a:t>
            </a:r>
            <a:r>
              <a:rPr lang="en-US" sz="2500" b="0" i="0" u="none" strike="noStrike" cap="none" dirty="0">
                <a:solidFill>
                  <a:srgbClr val="003399"/>
                </a:solidFill>
                <a:latin typeface="Arial"/>
                <a:ea typeface="Arial"/>
                <a:cs typeface="Arial"/>
                <a:sym typeface="Arial"/>
              </a:rPr>
              <a:t>.</a:t>
            </a:r>
            <a:endParaRPr sz="2500" dirty="0"/>
          </a:p>
        </p:txBody>
      </p:sp>
      <p:sp>
        <p:nvSpPr>
          <p:cNvPr id="65" name="Google Shape;65;g2da5f25c2ad_0_0"/>
          <p:cNvSpPr/>
          <p:nvPr/>
        </p:nvSpPr>
        <p:spPr>
          <a:xfrm>
            <a:off x="3124200" y="4038600"/>
            <a:ext cx="2590800" cy="76200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6" name="Google Shape;66;g2da5f25c2ad_0_0"/>
          <p:cNvSpPr/>
          <p:nvPr/>
        </p:nvSpPr>
        <p:spPr>
          <a:xfrm>
            <a:off x="3124200" y="5334000"/>
            <a:ext cx="2590800" cy="76200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7" name="Google Shape;67;g2da5f25c2ad_0_0"/>
          <p:cNvSpPr txBox="1"/>
          <p:nvPr/>
        </p:nvSpPr>
        <p:spPr>
          <a:xfrm>
            <a:off x="3886199" y="4267200"/>
            <a:ext cx="1291107" cy="371513"/>
          </a:xfrm>
          <a:prstGeom prst="rect">
            <a:avLst/>
          </a:prstGeom>
          <a:noFill/>
          <a:ln>
            <a:noFill/>
          </a:ln>
        </p:spPr>
        <p:txBody>
          <a:bodyPr spcFirstLastPara="1" wrap="square" lIns="90000" tIns="46800" rIns="90000" bIns="46800" anchor="t" anchorCtr="0">
            <a:spAutoFit/>
          </a:bodyPr>
          <a:lstStyle/>
          <a:p>
            <a:pPr lvl="0">
              <a:buSzPts val="1800"/>
            </a:pPr>
            <a:r>
              <a:rPr lang="en-US" sz="1800"/>
              <a:t>SISTEMA</a:t>
            </a:r>
            <a:endParaRPr sz="1400" b="0" i="0" u="none" strike="noStrike" cap="none" dirty="0">
              <a:solidFill>
                <a:srgbClr val="000000"/>
              </a:solidFill>
              <a:latin typeface="Arial"/>
              <a:ea typeface="Arial"/>
              <a:cs typeface="Arial"/>
              <a:sym typeface="Arial"/>
            </a:endParaRPr>
          </a:p>
        </p:txBody>
      </p:sp>
      <p:sp>
        <p:nvSpPr>
          <p:cNvPr id="68" name="Google Shape;68;g2da5f25c2ad_0_0"/>
          <p:cNvSpPr txBox="1"/>
          <p:nvPr/>
        </p:nvSpPr>
        <p:spPr>
          <a:xfrm>
            <a:off x="3433669" y="5515354"/>
            <a:ext cx="2196165" cy="371513"/>
          </a:xfrm>
          <a:prstGeom prst="rect">
            <a:avLst/>
          </a:prstGeom>
          <a:noFill/>
          <a:ln>
            <a:noFill/>
          </a:ln>
        </p:spPr>
        <p:txBody>
          <a:bodyPr spcFirstLastPara="1" wrap="square" lIns="90000" tIns="46800" rIns="90000" bIns="46800" anchor="t" anchorCtr="0">
            <a:spAutoFit/>
          </a:bodyPr>
          <a:lstStyle/>
          <a:p>
            <a:pPr lvl="0">
              <a:buSzPts val="1800"/>
            </a:pPr>
            <a:r>
              <a:rPr lang="en-US" sz="1800"/>
              <a:t>MEDIO AMBIENTE</a:t>
            </a:r>
            <a:endParaRPr sz="1400" b="0" i="0" u="none" strike="noStrike" cap="none" dirty="0">
              <a:solidFill>
                <a:srgbClr val="000000"/>
              </a:solidFill>
              <a:latin typeface="Arial"/>
              <a:ea typeface="Arial"/>
              <a:cs typeface="Arial"/>
              <a:sym typeface="Arial"/>
            </a:endParaRPr>
          </a:p>
        </p:txBody>
      </p:sp>
      <p:sp>
        <p:nvSpPr>
          <p:cNvPr id="69" name="Google Shape;69;g2da5f25c2ad_0_0"/>
          <p:cNvSpPr/>
          <p:nvPr/>
        </p:nvSpPr>
        <p:spPr>
          <a:xfrm rot="-10679980" flipH="1">
            <a:off x="1981177" y="4267131"/>
            <a:ext cx="1143097" cy="1600273"/>
          </a:xfrm>
          <a:prstGeom prst="curvedRightArrow">
            <a:avLst>
              <a:gd name="adj1" fmla="val 12960"/>
              <a:gd name="adj2" fmla="val 19440"/>
              <a:gd name="adj3" fmla="val 14400"/>
            </a:avLst>
          </a:prstGeom>
          <a:solidFill>
            <a:srgbClr val="CC99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0" name="Google Shape;70;g2da5f25c2ad_0_0"/>
          <p:cNvSpPr txBox="1"/>
          <p:nvPr/>
        </p:nvSpPr>
        <p:spPr>
          <a:xfrm>
            <a:off x="2197099" y="4913300"/>
            <a:ext cx="954755" cy="371513"/>
          </a:xfrm>
          <a:prstGeom prst="rect">
            <a:avLst/>
          </a:prstGeom>
          <a:noFill/>
          <a:ln>
            <a:noFill/>
          </a:ln>
        </p:spPr>
        <p:txBody>
          <a:bodyPr spcFirstLastPara="1" wrap="square" lIns="90000" tIns="46800" rIns="90000" bIns="46800" anchor="t" anchorCtr="0">
            <a:spAutoFit/>
          </a:bodyPr>
          <a:lstStyle/>
          <a:p>
            <a:pPr lvl="0">
              <a:buSzPts val="1800"/>
            </a:pPr>
            <a:r>
              <a:rPr lang="en-US" sz="1800"/>
              <a:t>entrada</a:t>
            </a:r>
            <a:endParaRPr sz="1400" b="0" i="0" u="none" strike="noStrike" cap="none" dirty="0">
              <a:solidFill>
                <a:srgbClr val="000000"/>
              </a:solidFill>
              <a:latin typeface="Arial"/>
              <a:ea typeface="Arial"/>
              <a:cs typeface="Arial"/>
              <a:sym typeface="Arial"/>
            </a:endParaRPr>
          </a:p>
        </p:txBody>
      </p:sp>
      <p:sp>
        <p:nvSpPr>
          <p:cNvPr id="71" name="Google Shape;71;g2da5f25c2ad_0_0"/>
          <p:cNvSpPr/>
          <p:nvPr/>
        </p:nvSpPr>
        <p:spPr>
          <a:xfrm rot="59561" flipH="1">
            <a:off x="5715141" y="4345061"/>
            <a:ext cx="1142872" cy="1600143"/>
          </a:xfrm>
          <a:prstGeom prst="curvedRightArrow">
            <a:avLst>
              <a:gd name="adj1" fmla="val 12960"/>
              <a:gd name="adj2" fmla="val 19440"/>
              <a:gd name="adj3" fmla="val 14400"/>
            </a:avLst>
          </a:prstGeom>
          <a:solidFill>
            <a:srgbClr val="CC99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2" name="Google Shape;72;g2da5f25c2ad_0_0"/>
          <p:cNvSpPr txBox="1"/>
          <p:nvPr/>
        </p:nvSpPr>
        <p:spPr>
          <a:xfrm>
            <a:off x="5792773" y="4876800"/>
            <a:ext cx="980100" cy="371700"/>
          </a:xfrm>
          <a:prstGeom prst="rect">
            <a:avLst/>
          </a:prstGeom>
          <a:noFill/>
          <a:ln>
            <a:noFill/>
          </a:ln>
        </p:spPr>
        <p:txBody>
          <a:bodyPr spcFirstLastPara="1" wrap="square" lIns="90000" tIns="46800" rIns="90000" bIns="46800" anchor="t" anchorCtr="0">
            <a:spAutoFit/>
          </a:bodyPr>
          <a:lstStyle/>
          <a:p>
            <a:pPr lvl="0">
              <a:buSzPts val="1800"/>
            </a:pPr>
            <a:r>
              <a:rPr lang="en-US" sz="1800"/>
              <a:t>salida</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1"/>
        <p:cNvGrpSpPr/>
        <p:nvPr/>
      </p:nvGrpSpPr>
      <p:grpSpPr>
        <a:xfrm>
          <a:off x="0" y="0"/>
          <a:ext cx="0" cy="0"/>
          <a:chOff x="0" y="0"/>
          <a:chExt cx="0" cy="0"/>
        </a:xfrm>
      </p:grpSpPr>
      <p:sp>
        <p:nvSpPr>
          <p:cNvPr id="112" name="Google Shape;112;g2da5f25c2ad_0_66"/>
          <p:cNvSpPr txBox="1">
            <a:spLocks noGrp="1"/>
          </p:cNvSpPr>
          <p:nvPr>
            <p:ph type="sldNum" idx="12"/>
          </p:nvPr>
        </p:nvSpPr>
        <p:spPr>
          <a:xfrm>
            <a:off x="6553200" y="6243637"/>
            <a:ext cx="2132100" cy="45570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SzPts val="1200"/>
              <a:buNone/>
            </a:pPr>
            <a:fld id="{00000000-1234-1234-1234-123412341234}" type="slidenum">
              <a:rPr lang="en-US" sz="4200" b="0" i="0" u="none" strike="noStrike" cap="none">
                <a:solidFill>
                  <a:srgbClr val="006633"/>
                </a:solidFill>
                <a:latin typeface="Garamond"/>
                <a:ea typeface="Garamond"/>
                <a:cs typeface="Garamond"/>
                <a:sym typeface="Garamond"/>
              </a:rPr>
              <a:t>4</a:t>
            </a:fld>
            <a:endParaRPr/>
          </a:p>
        </p:txBody>
      </p:sp>
      <p:sp>
        <p:nvSpPr>
          <p:cNvPr id="113" name="Google Shape;113;g2da5f25c2ad_0_66"/>
          <p:cNvSpPr txBox="1">
            <a:spLocks noGrp="1"/>
          </p:cNvSpPr>
          <p:nvPr>
            <p:ph type="title"/>
          </p:nvPr>
        </p:nvSpPr>
        <p:spPr>
          <a:xfrm>
            <a:off x="457200" y="277812"/>
            <a:ext cx="8229600" cy="1139700"/>
          </a:xfrm>
          <a:prstGeom prst="rect">
            <a:avLst/>
          </a:prstGeom>
          <a:noFill/>
          <a:ln>
            <a:noFill/>
          </a:ln>
        </p:spPr>
        <p:txBody>
          <a:bodyPr spcFirstLastPara="1" wrap="square" lIns="90000" tIns="46800" rIns="90000" bIns="46800" anchor="t" anchorCtr="0">
            <a:noAutofit/>
          </a:bodyPr>
          <a:lstStyle/>
          <a:p>
            <a:pPr lvl="0">
              <a:buClr>
                <a:srgbClr val="006633"/>
              </a:buClr>
              <a:buSzPts val="4200"/>
            </a:pPr>
            <a:r>
              <a:rPr lang="es-MX"/>
              <a:t>¿Qué es un agente inteligente?</a:t>
            </a:r>
            <a:endParaRPr dirty="0"/>
          </a:p>
        </p:txBody>
      </p:sp>
      <p:sp>
        <p:nvSpPr>
          <p:cNvPr id="114" name="Google Shape;114;g2da5f25c2ad_0_66"/>
          <p:cNvSpPr txBox="1">
            <a:spLocks noGrp="1"/>
          </p:cNvSpPr>
          <p:nvPr>
            <p:ph type="body" idx="1"/>
          </p:nvPr>
        </p:nvSpPr>
        <p:spPr>
          <a:xfrm>
            <a:off x="457201" y="1219200"/>
            <a:ext cx="8326192" cy="4759200"/>
          </a:xfrm>
          <a:prstGeom prst="rect">
            <a:avLst/>
          </a:prstGeom>
          <a:noFill/>
          <a:ln>
            <a:noFill/>
          </a:ln>
        </p:spPr>
        <p:txBody>
          <a:bodyPr spcFirstLastPara="1" wrap="square" lIns="90000" tIns="46800" rIns="90000" bIns="46800" anchor="t" anchorCtr="0">
            <a:noAutofit/>
          </a:bodyPr>
          <a:lstStyle/>
          <a:p>
            <a:pPr marL="341312" lvl="0" indent="-322262">
              <a:spcBef>
                <a:spcPts val="0"/>
              </a:spcBef>
              <a:buClr>
                <a:srgbClr val="CC9900"/>
              </a:buClr>
              <a:buSzPts val="1390"/>
              <a:buFont typeface="Noto Sans Symbols"/>
              <a:buChar char="■"/>
            </a:pPr>
            <a:r>
              <a:rPr lang="en-US" sz="2300" dirty="0" err="1"/>
              <a:t>Agentes</a:t>
            </a:r>
            <a:r>
              <a:rPr lang="en-US" sz="2300" dirty="0"/>
              <a:t> </a:t>
            </a:r>
            <a:r>
              <a:rPr lang="en-US" sz="2300" dirty="0" err="1"/>
              <a:t>triviales</a:t>
            </a:r>
            <a:r>
              <a:rPr lang="en-US" sz="2300" dirty="0"/>
              <a:t> (no </a:t>
            </a:r>
            <a:r>
              <a:rPr lang="en-US" sz="2300" dirty="0" err="1"/>
              <a:t>interesantes</a:t>
            </a:r>
            <a:r>
              <a:rPr lang="en-US" sz="2300" dirty="0"/>
              <a:t>)</a:t>
            </a:r>
            <a:r>
              <a:rPr lang="en-US" sz="2300" b="0" i="0" u="none" strike="noStrike" cap="none" dirty="0">
                <a:solidFill>
                  <a:srgbClr val="000000"/>
                </a:solidFill>
                <a:latin typeface="Arial"/>
                <a:ea typeface="Arial"/>
                <a:cs typeface="Arial"/>
                <a:sym typeface="Arial"/>
              </a:rPr>
              <a:t>:</a:t>
            </a:r>
            <a:endParaRPr sz="2700" dirty="0"/>
          </a:p>
          <a:p>
            <a:pPr marL="668337" lvl="1" indent="-306387">
              <a:spcBef>
                <a:spcPts val="500"/>
              </a:spcBef>
              <a:buClr>
                <a:srgbClr val="3B812F"/>
              </a:buClr>
              <a:buSzPts val="1020"/>
              <a:buFont typeface="Noto Sans Symbols"/>
              <a:buChar char="❑"/>
            </a:pPr>
            <a:r>
              <a:rPr lang="en-US" sz="1900" dirty="0" err="1"/>
              <a:t>Termostato</a:t>
            </a:r>
            <a:r>
              <a:rPr lang="en-US" sz="1900" dirty="0"/>
              <a:t> </a:t>
            </a:r>
          </a:p>
          <a:p>
            <a:pPr marL="668337" lvl="1" indent="-306387">
              <a:spcBef>
                <a:spcPts val="500"/>
              </a:spcBef>
              <a:buClr>
                <a:srgbClr val="3B812F"/>
              </a:buClr>
              <a:buSzPts val="1020"/>
              <a:buFont typeface="Noto Sans Symbols"/>
              <a:buChar char="❑"/>
            </a:pPr>
            <a:r>
              <a:rPr lang="en-US" sz="1900" b="0" i="0" u="none" strike="noStrike" cap="none" dirty="0">
                <a:solidFill>
                  <a:srgbClr val="000000"/>
                </a:solidFill>
                <a:latin typeface="Arial"/>
                <a:ea typeface="Arial"/>
                <a:cs typeface="Arial"/>
                <a:sym typeface="Arial"/>
              </a:rPr>
              <a:t>UNIX daemon (e.g., biff)</a:t>
            </a:r>
            <a:endParaRPr sz="2300" dirty="0"/>
          </a:p>
          <a:p>
            <a:pPr marL="341312" lvl="0" indent="-322262">
              <a:spcBef>
                <a:spcPts val="600"/>
              </a:spcBef>
              <a:buClr>
                <a:schemeClr val="dk1"/>
              </a:buClr>
              <a:buSzPts val="1390"/>
              <a:buFont typeface="Noto Sans Symbols"/>
              <a:buChar char="■"/>
            </a:pPr>
            <a:r>
              <a:rPr lang="es-MX" sz="2400" dirty="0">
                <a:solidFill>
                  <a:schemeClr val="dk1"/>
                </a:solidFill>
              </a:rPr>
              <a:t>Un </a:t>
            </a:r>
            <a:r>
              <a:rPr lang="es-MX" sz="2400" dirty="0">
                <a:solidFill>
                  <a:srgbClr val="003399"/>
                </a:solidFill>
              </a:rPr>
              <a:t>agente inteligente</a:t>
            </a:r>
            <a:r>
              <a:rPr lang="es-MX" sz="2400" dirty="0">
                <a:solidFill>
                  <a:schemeClr val="dk1"/>
                </a:solidFill>
              </a:rPr>
              <a:t> es un sistema informático capaz de realizar una acción autónoma flexible en algún entorno</a:t>
            </a:r>
            <a:r>
              <a:rPr lang="en-US" sz="2300" b="0" u="none" strike="noStrike" cap="none" dirty="0">
                <a:solidFill>
                  <a:schemeClr val="dk1"/>
                </a:solidFill>
                <a:latin typeface="Arial"/>
                <a:ea typeface="Arial"/>
                <a:cs typeface="Arial"/>
                <a:sym typeface="Arial"/>
              </a:rPr>
              <a:t>.</a:t>
            </a:r>
            <a:endParaRPr sz="2700" dirty="0">
              <a:solidFill>
                <a:schemeClr val="dk1"/>
              </a:solidFill>
            </a:endParaRPr>
          </a:p>
          <a:p>
            <a:pPr marL="341312" lvl="0" indent="-322262">
              <a:spcBef>
                <a:spcPts val="600"/>
              </a:spcBef>
              <a:buClr>
                <a:srgbClr val="CC9900"/>
              </a:buClr>
              <a:buSzPts val="1390"/>
              <a:buFont typeface="Noto Sans Symbols"/>
              <a:buChar char="■"/>
            </a:pPr>
            <a:r>
              <a:rPr lang="en-US" sz="2300" dirty="0">
                <a:solidFill>
                  <a:srgbClr val="003399"/>
                </a:solidFill>
              </a:rPr>
              <a:t>Flexible</a:t>
            </a:r>
            <a:r>
              <a:rPr lang="en-US" sz="2300" dirty="0"/>
              <a:t>, se </a:t>
            </a:r>
            <a:r>
              <a:rPr lang="en-US" sz="2300" dirty="0" err="1"/>
              <a:t>refiere</a:t>
            </a:r>
            <a:r>
              <a:rPr lang="en-US" sz="2300" dirty="0"/>
              <a:t> a</a:t>
            </a:r>
            <a:r>
              <a:rPr lang="en-US" sz="2300" b="0" i="0" u="none" strike="noStrike" cap="none" dirty="0">
                <a:solidFill>
                  <a:srgbClr val="000000"/>
                </a:solidFill>
                <a:latin typeface="Arial"/>
                <a:ea typeface="Arial"/>
                <a:cs typeface="Arial"/>
                <a:sym typeface="Arial"/>
              </a:rPr>
              <a:t>:</a:t>
            </a:r>
            <a:endParaRPr sz="2700" dirty="0"/>
          </a:p>
          <a:p>
            <a:pPr marL="668337" lvl="1" indent="-306387">
              <a:spcBef>
                <a:spcPts val="500"/>
              </a:spcBef>
              <a:buClr>
                <a:srgbClr val="3B812F"/>
              </a:buClr>
              <a:buSzPts val="1020"/>
              <a:buFont typeface="Noto Sans Symbols"/>
              <a:buChar char="❑"/>
            </a:pPr>
            <a:r>
              <a:rPr lang="en-US" sz="1900" b="1" i="1" dirty="0" err="1">
                <a:solidFill>
                  <a:srgbClr val="003399"/>
                </a:solidFill>
              </a:rPr>
              <a:t>reactivo</a:t>
            </a:r>
            <a:r>
              <a:rPr lang="en-US" sz="1900" b="1" i="1" u="none" strike="noStrike" cap="none" dirty="0">
                <a:solidFill>
                  <a:srgbClr val="003399"/>
                </a:solidFill>
              </a:rPr>
              <a:t>:</a:t>
            </a:r>
            <a:r>
              <a:rPr lang="en-US" sz="1900" b="0" i="1" u="none" strike="noStrike" cap="none" dirty="0">
                <a:solidFill>
                  <a:srgbClr val="003399"/>
                </a:solidFill>
                <a:latin typeface="Arial"/>
                <a:ea typeface="Arial"/>
                <a:cs typeface="Arial"/>
                <a:sym typeface="Arial"/>
              </a:rPr>
              <a:t> </a:t>
            </a:r>
            <a:r>
              <a:rPr lang="es-MX" sz="1900" dirty="0">
                <a:solidFill>
                  <a:schemeClr val="dk1"/>
                </a:solidFill>
              </a:rPr>
              <a:t>mantiene la interacción con su entorno y responde a los cambios que ocurren en él</a:t>
            </a:r>
            <a:r>
              <a:rPr lang="en-US" sz="1900" b="0" u="none" strike="noStrike" cap="none" dirty="0">
                <a:solidFill>
                  <a:schemeClr val="dk1"/>
                </a:solidFill>
                <a:latin typeface="Arial"/>
                <a:ea typeface="Arial"/>
                <a:cs typeface="Arial"/>
                <a:sym typeface="Arial"/>
              </a:rPr>
              <a:t>.</a:t>
            </a:r>
            <a:endParaRPr sz="2300" dirty="0">
              <a:solidFill>
                <a:schemeClr val="dk1"/>
              </a:solidFill>
            </a:endParaRPr>
          </a:p>
          <a:p>
            <a:pPr marL="668337" lvl="1" indent="-306387">
              <a:spcBef>
                <a:spcPts val="500"/>
              </a:spcBef>
              <a:buClr>
                <a:srgbClr val="3B812F"/>
              </a:buClr>
              <a:buSzPts val="1020"/>
              <a:buFont typeface="Noto Sans Symbols"/>
              <a:buChar char="❑"/>
            </a:pPr>
            <a:r>
              <a:rPr lang="en-US" sz="1900" b="1" i="1" dirty="0" err="1">
                <a:solidFill>
                  <a:srgbClr val="003399"/>
                </a:solidFill>
              </a:rPr>
              <a:t>Proactivo</a:t>
            </a:r>
            <a:r>
              <a:rPr lang="en-US" sz="1900" b="1" i="1" u="none" strike="noStrike" cap="none" dirty="0">
                <a:solidFill>
                  <a:srgbClr val="003399"/>
                </a:solidFill>
              </a:rPr>
              <a:t>:</a:t>
            </a:r>
            <a:r>
              <a:rPr lang="en-US" sz="1900" b="0" i="1" u="none" strike="noStrike" cap="none" dirty="0">
                <a:solidFill>
                  <a:srgbClr val="003399"/>
                </a:solidFill>
                <a:latin typeface="Arial"/>
                <a:ea typeface="Arial"/>
                <a:cs typeface="Arial"/>
                <a:sym typeface="Arial"/>
              </a:rPr>
              <a:t> </a:t>
            </a:r>
            <a:r>
              <a:rPr lang="es-MX" sz="1900" dirty="0">
                <a:solidFill>
                  <a:schemeClr val="dk1"/>
                </a:solidFill>
              </a:rPr>
              <a:t>generar e intentar alcanzar metas; no impulsado únicamente por los acontecimientos; tomar la iniciativa y reconocer las oportunidades</a:t>
            </a:r>
            <a:r>
              <a:rPr lang="en-US" sz="1900" dirty="0">
                <a:solidFill>
                  <a:schemeClr val="dk1"/>
                </a:solidFill>
              </a:rPr>
              <a:t>.</a:t>
            </a:r>
            <a:endParaRPr sz="1900" dirty="0">
              <a:solidFill>
                <a:schemeClr val="dk1"/>
              </a:solidFill>
            </a:endParaRPr>
          </a:p>
          <a:p>
            <a:pPr marL="668337" lvl="1" indent="-306387">
              <a:spcBef>
                <a:spcPts val="500"/>
              </a:spcBef>
              <a:buClr>
                <a:srgbClr val="3B812F"/>
              </a:buClr>
              <a:buSzPts val="1020"/>
              <a:buFont typeface="Noto Sans Symbols"/>
              <a:buChar char="❑"/>
            </a:pPr>
            <a:r>
              <a:rPr lang="en-US" sz="1900" b="1" i="1" u="none" strike="noStrike" cap="none" dirty="0">
                <a:solidFill>
                  <a:srgbClr val="003399"/>
                </a:solidFill>
              </a:rPr>
              <a:t>social:</a:t>
            </a:r>
            <a:r>
              <a:rPr lang="en-US" sz="1900" b="0" i="1" u="none" strike="noStrike" cap="none" dirty="0">
                <a:solidFill>
                  <a:srgbClr val="003399"/>
                </a:solidFill>
                <a:latin typeface="Arial"/>
                <a:ea typeface="Arial"/>
                <a:cs typeface="Arial"/>
                <a:sym typeface="Arial"/>
              </a:rPr>
              <a:t> </a:t>
            </a:r>
            <a:r>
              <a:rPr lang="es-MX" sz="1900" dirty="0">
                <a:solidFill>
                  <a:schemeClr val="dk1"/>
                </a:solidFill>
              </a:rPr>
              <a:t>interactuar con otros agentes (y posiblemente con humanos) a través de algún tipo de lenguaje de comunicación de agentes</a:t>
            </a:r>
            <a:r>
              <a:rPr lang="en-US" sz="1900" dirty="0">
                <a:solidFill>
                  <a:schemeClr val="dk1"/>
                </a:solidFill>
              </a:rPr>
              <a:t>.</a:t>
            </a:r>
            <a:endParaRPr sz="2300"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8"/>
        <p:cNvGrpSpPr/>
        <p:nvPr/>
      </p:nvGrpSpPr>
      <p:grpSpPr>
        <a:xfrm>
          <a:off x="0" y="0"/>
          <a:ext cx="0" cy="0"/>
          <a:chOff x="0" y="0"/>
          <a:chExt cx="0" cy="0"/>
        </a:xfrm>
      </p:grpSpPr>
      <p:sp>
        <p:nvSpPr>
          <p:cNvPr id="119" name="Google Shape;119;g2da5f25c2ad_0_85"/>
          <p:cNvSpPr txBox="1">
            <a:spLocks noGrp="1"/>
          </p:cNvSpPr>
          <p:nvPr>
            <p:ph type="sldNum" idx="12"/>
          </p:nvPr>
        </p:nvSpPr>
        <p:spPr>
          <a:xfrm>
            <a:off x="6553200" y="6243637"/>
            <a:ext cx="2132100" cy="45570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SzPts val="1200"/>
              <a:buNone/>
            </a:pPr>
            <a:fld id="{00000000-1234-1234-1234-123412341234}" type="slidenum">
              <a:rPr lang="en-US" sz="4200" b="0" i="0" u="none" strike="noStrike" cap="none">
                <a:solidFill>
                  <a:srgbClr val="006633"/>
                </a:solidFill>
                <a:latin typeface="Garamond"/>
                <a:ea typeface="Garamond"/>
                <a:cs typeface="Garamond"/>
                <a:sym typeface="Garamond"/>
              </a:rPr>
              <a:t>5</a:t>
            </a:fld>
            <a:endParaRPr/>
          </a:p>
        </p:txBody>
      </p:sp>
      <p:sp>
        <p:nvSpPr>
          <p:cNvPr id="120" name="Google Shape;120;g2da5f25c2ad_0_85"/>
          <p:cNvSpPr txBox="1">
            <a:spLocks noGrp="1"/>
          </p:cNvSpPr>
          <p:nvPr>
            <p:ph type="title"/>
          </p:nvPr>
        </p:nvSpPr>
        <p:spPr>
          <a:xfrm>
            <a:off x="457200" y="277812"/>
            <a:ext cx="8229600" cy="1139700"/>
          </a:xfrm>
          <a:prstGeom prst="rect">
            <a:avLst/>
          </a:prstGeom>
          <a:noFill/>
          <a:ln>
            <a:noFill/>
          </a:ln>
        </p:spPr>
        <p:txBody>
          <a:bodyPr spcFirstLastPara="1" wrap="square" lIns="90000" tIns="46800" rIns="90000" bIns="46800" anchor="t" anchorCtr="0">
            <a:noAutofit/>
          </a:bodyPr>
          <a:lstStyle/>
          <a:p>
            <a:pPr lvl="0">
              <a:buClr>
                <a:srgbClr val="CC3300"/>
              </a:buClr>
              <a:buSzPts val="4200"/>
            </a:pPr>
            <a:r>
              <a:rPr lang="en-US">
                <a:solidFill>
                  <a:srgbClr val="CC3300"/>
                </a:solidFill>
              </a:rPr>
              <a:t>¿Qué es un agente?</a:t>
            </a:r>
            <a:endParaRPr dirty="0"/>
          </a:p>
        </p:txBody>
      </p:sp>
      <p:sp>
        <p:nvSpPr>
          <p:cNvPr id="122" name="Google Shape;122;g2da5f25c2ad_0_85"/>
          <p:cNvSpPr/>
          <p:nvPr/>
        </p:nvSpPr>
        <p:spPr>
          <a:xfrm>
            <a:off x="3124200" y="4038600"/>
            <a:ext cx="2590800" cy="76200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3" name="Google Shape;123;g2da5f25c2ad_0_85"/>
          <p:cNvSpPr/>
          <p:nvPr/>
        </p:nvSpPr>
        <p:spPr>
          <a:xfrm>
            <a:off x="3124200" y="5334000"/>
            <a:ext cx="2590800" cy="76200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4" name="Google Shape;124;g2da5f25c2ad_0_85"/>
          <p:cNvSpPr txBox="1"/>
          <p:nvPr/>
        </p:nvSpPr>
        <p:spPr>
          <a:xfrm>
            <a:off x="3886200" y="4267200"/>
            <a:ext cx="1143000" cy="371700"/>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SYSTEM</a:t>
            </a:r>
            <a:endParaRPr sz="1400" b="0" i="0" u="none" strike="noStrike" cap="none">
              <a:solidFill>
                <a:srgbClr val="000000"/>
              </a:solidFill>
              <a:latin typeface="Arial"/>
              <a:ea typeface="Arial"/>
              <a:cs typeface="Arial"/>
              <a:sym typeface="Arial"/>
            </a:endParaRPr>
          </a:p>
        </p:txBody>
      </p:sp>
      <p:sp>
        <p:nvSpPr>
          <p:cNvPr id="125" name="Google Shape;125;g2da5f25c2ad_0_85"/>
          <p:cNvSpPr txBox="1"/>
          <p:nvPr/>
        </p:nvSpPr>
        <p:spPr>
          <a:xfrm>
            <a:off x="3505200" y="5562600"/>
            <a:ext cx="1905000" cy="371700"/>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ENVIRONMENT</a:t>
            </a:r>
            <a:endParaRPr sz="1400" b="0" i="0" u="none" strike="noStrike" cap="none">
              <a:solidFill>
                <a:srgbClr val="000000"/>
              </a:solidFill>
              <a:latin typeface="Arial"/>
              <a:ea typeface="Arial"/>
              <a:cs typeface="Arial"/>
              <a:sym typeface="Arial"/>
            </a:endParaRPr>
          </a:p>
        </p:txBody>
      </p:sp>
      <p:sp>
        <p:nvSpPr>
          <p:cNvPr id="126" name="Google Shape;126;g2da5f25c2ad_0_85"/>
          <p:cNvSpPr/>
          <p:nvPr/>
        </p:nvSpPr>
        <p:spPr>
          <a:xfrm rot="-10679980" flipH="1">
            <a:off x="1981177" y="4267131"/>
            <a:ext cx="1143097" cy="1600273"/>
          </a:xfrm>
          <a:prstGeom prst="curvedRightArrow">
            <a:avLst>
              <a:gd name="adj1" fmla="val 12960"/>
              <a:gd name="adj2" fmla="val 19440"/>
              <a:gd name="adj3" fmla="val 14400"/>
            </a:avLst>
          </a:prstGeom>
          <a:solidFill>
            <a:srgbClr val="CC99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7" name="Google Shape;127;g2da5f25c2ad_0_85"/>
          <p:cNvSpPr txBox="1"/>
          <p:nvPr/>
        </p:nvSpPr>
        <p:spPr>
          <a:xfrm>
            <a:off x="2197100" y="4913300"/>
            <a:ext cx="767700" cy="371700"/>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input</a:t>
            </a:r>
            <a:endParaRPr sz="1400" b="0" i="0" u="none" strike="noStrike" cap="none">
              <a:solidFill>
                <a:srgbClr val="000000"/>
              </a:solidFill>
              <a:latin typeface="Arial"/>
              <a:ea typeface="Arial"/>
              <a:cs typeface="Arial"/>
              <a:sym typeface="Arial"/>
            </a:endParaRPr>
          </a:p>
        </p:txBody>
      </p:sp>
      <p:sp>
        <p:nvSpPr>
          <p:cNvPr id="128" name="Google Shape;128;g2da5f25c2ad_0_85"/>
          <p:cNvSpPr/>
          <p:nvPr/>
        </p:nvSpPr>
        <p:spPr>
          <a:xfrm rot="59561" flipH="1">
            <a:off x="5715141" y="4345061"/>
            <a:ext cx="1142872" cy="1600143"/>
          </a:xfrm>
          <a:prstGeom prst="curvedRightArrow">
            <a:avLst>
              <a:gd name="adj1" fmla="val 12960"/>
              <a:gd name="adj2" fmla="val 19440"/>
              <a:gd name="adj3" fmla="val 14400"/>
            </a:avLst>
          </a:prstGeom>
          <a:solidFill>
            <a:srgbClr val="CC99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9" name="Google Shape;129;g2da5f25c2ad_0_85"/>
          <p:cNvSpPr txBox="1"/>
          <p:nvPr/>
        </p:nvSpPr>
        <p:spPr>
          <a:xfrm>
            <a:off x="5792773" y="4876800"/>
            <a:ext cx="980100" cy="371700"/>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output</a:t>
            </a:r>
            <a:endParaRPr sz="1400" b="0" i="0" u="none" strike="noStrike" cap="none">
              <a:solidFill>
                <a:srgbClr val="000000"/>
              </a:solidFill>
              <a:latin typeface="Arial"/>
              <a:ea typeface="Arial"/>
              <a:cs typeface="Arial"/>
              <a:sym typeface="Arial"/>
            </a:endParaRPr>
          </a:p>
        </p:txBody>
      </p:sp>
      <p:sp>
        <p:nvSpPr>
          <p:cNvPr id="4" name="Google Shape;64;g2da5f25c2ad_0_0">
            <a:extLst>
              <a:ext uri="{FF2B5EF4-FFF2-40B4-BE49-F238E27FC236}">
                <a16:creationId xmlns:a16="http://schemas.microsoft.com/office/drawing/2014/main" id="{0EC2D51D-65DE-CCCF-8941-DF7519B2FF78}"/>
              </a:ext>
            </a:extLst>
          </p:cNvPr>
          <p:cNvSpPr txBox="1">
            <a:spLocks noGrp="1"/>
          </p:cNvSpPr>
          <p:nvPr>
            <p:ph type="body" idx="1"/>
          </p:nvPr>
        </p:nvSpPr>
        <p:spPr>
          <a:xfrm>
            <a:off x="457200" y="990600"/>
            <a:ext cx="8458200" cy="2971800"/>
          </a:xfrm>
          <a:prstGeom prst="rect">
            <a:avLst/>
          </a:prstGeom>
          <a:noFill/>
          <a:ln>
            <a:noFill/>
          </a:ln>
        </p:spPr>
        <p:txBody>
          <a:bodyPr spcFirstLastPara="1" wrap="square" lIns="90000" tIns="46800" rIns="90000" bIns="46800" anchor="t" anchorCtr="0">
            <a:noAutofit/>
          </a:bodyPr>
          <a:lstStyle/>
          <a:p>
            <a:pPr marL="341312" lvl="0" indent="-309562">
              <a:spcBef>
                <a:spcPts val="0"/>
              </a:spcBef>
              <a:buClr>
                <a:srgbClr val="CC9900"/>
              </a:buClr>
              <a:buSzPts val="1450"/>
              <a:buFont typeface="Noto Sans Symbols"/>
              <a:buChar char="■"/>
            </a:pPr>
            <a:r>
              <a:rPr lang="es-MX" sz="2500" dirty="0"/>
              <a:t>El punto principal sobre los agentes es que son </a:t>
            </a:r>
            <a:r>
              <a:rPr lang="es-MX" sz="2500" dirty="0">
                <a:solidFill>
                  <a:srgbClr val="003399"/>
                </a:solidFill>
              </a:rPr>
              <a:t>autónomos</a:t>
            </a:r>
            <a:r>
              <a:rPr lang="es-MX" sz="2500" dirty="0"/>
              <a:t>: capaces de actuar de forma independiente, exhibiendo control sobre su estado interno</a:t>
            </a:r>
            <a:r>
              <a:rPr lang="en-US" sz="2500" dirty="0"/>
              <a:t>.</a:t>
            </a:r>
            <a:endParaRPr sz="2500" dirty="0"/>
          </a:p>
          <a:p>
            <a:pPr marL="341312" lvl="0" indent="-309562">
              <a:buClr>
                <a:srgbClr val="CC9900"/>
              </a:buClr>
              <a:buSzPts val="1450"/>
              <a:buFont typeface="Noto Sans Symbols"/>
              <a:buChar char="■"/>
            </a:pPr>
            <a:r>
              <a:rPr lang="es-MX" sz="2500" dirty="0"/>
              <a:t>Así: </a:t>
            </a:r>
            <a:r>
              <a:rPr lang="es-MX" sz="2500" dirty="0">
                <a:solidFill>
                  <a:srgbClr val="003399"/>
                </a:solidFill>
              </a:rPr>
              <a:t>un agente es un sistema informático capaz de actuar de forma autónoma en algún entorno para cumplir sus objetivos de diseño</a:t>
            </a:r>
            <a:r>
              <a:rPr lang="en-US" sz="2500" b="0" i="0" u="none" strike="noStrike" cap="none" dirty="0">
                <a:solidFill>
                  <a:srgbClr val="003399"/>
                </a:solidFill>
                <a:latin typeface="Arial"/>
                <a:ea typeface="Arial"/>
                <a:cs typeface="Arial"/>
                <a:sym typeface="Arial"/>
              </a:rPr>
              <a:t>.</a:t>
            </a:r>
            <a:endParaRPr sz="2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3"/>
        <p:cNvGrpSpPr/>
        <p:nvPr/>
      </p:nvGrpSpPr>
      <p:grpSpPr>
        <a:xfrm>
          <a:off x="0" y="0"/>
          <a:ext cx="0" cy="0"/>
          <a:chOff x="0" y="0"/>
          <a:chExt cx="0" cy="0"/>
        </a:xfrm>
      </p:grpSpPr>
      <p:sp>
        <p:nvSpPr>
          <p:cNvPr id="134" name="Google Shape;134;p32"/>
          <p:cNvSpPr txBox="1">
            <a:spLocks noGrp="1"/>
          </p:cNvSpPr>
          <p:nvPr>
            <p:ph type="sldNum" idx="12"/>
          </p:nvPr>
        </p:nvSpPr>
        <p:spPr>
          <a:xfrm>
            <a:off x="6553200" y="6243637"/>
            <a:ext cx="2132012" cy="455612"/>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SzPts val="1200"/>
              <a:buNone/>
            </a:pPr>
            <a:fld id="{00000000-1234-1234-1234-123412341234}" type="slidenum">
              <a:rPr lang="en-US" sz="4200" b="0" i="0" u="none" strike="noStrike" cap="none">
                <a:solidFill>
                  <a:srgbClr val="006633"/>
                </a:solidFill>
                <a:latin typeface="Garamond"/>
                <a:ea typeface="Garamond"/>
                <a:cs typeface="Garamond"/>
                <a:sym typeface="Garamond"/>
              </a:rPr>
              <a:t>6</a:t>
            </a:fld>
            <a:endParaRPr/>
          </a:p>
        </p:txBody>
      </p:sp>
      <p:sp>
        <p:nvSpPr>
          <p:cNvPr id="135" name="Google Shape;135;p32"/>
          <p:cNvSpPr txBox="1">
            <a:spLocks noGrp="1"/>
          </p:cNvSpPr>
          <p:nvPr>
            <p:ph type="title"/>
          </p:nvPr>
        </p:nvSpPr>
        <p:spPr>
          <a:xfrm>
            <a:off x="457200" y="277812"/>
            <a:ext cx="8229600" cy="1139825"/>
          </a:xfrm>
          <a:prstGeom prst="rect">
            <a:avLst/>
          </a:prstGeom>
          <a:noFill/>
          <a:ln>
            <a:noFill/>
          </a:ln>
        </p:spPr>
        <p:txBody>
          <a:bodyPr spcFirstLastPara="1" wrap="square" lIns="90000" tIns="46800" rIns="90000" bIns="46800" anchor="t" anchorCtr="0">
            <a:noAutofit/>
          </a:bodyPr>
          <a:lstStyle/>
          <a:p>
            <a:pPr lvl="0">
              <a:buClr>
                <a:srgbClr val="CC3300"/>
              </a:buClr>
              <a:buSzPts val="4200"/>
            </a:pPr>
            <a:r>
              <a:rPr lang="en-US">
                <a:solidFill>
                  <a:srgbClr val="CC3300"/>
                </a:solidFill>
              </a:rPr>
              <a:t>Arquitectura abstracta para agentes</a:t>
            </a:r>
            <a:endParaRPr dirty="0"/>
          </a:p>
        </p:txBody>
      </p:sp>
      <p:sp>
        <p:nvSpPr>
          <p:cNvPr id="136" name="Google Shape;136;p32"/>
          <p:cNvSpPr txBox="1">
            <a:spLocks noGrp="1"/>
          </p:cNvSpPr>
          <p:nvPr>
            <p:ph type="body" idx="1"/>
          </p:nvPr>
        </p:nvSpPr>
        <p:spPr>
          <a:xfrm>
            <a:off x="457200" y="1260475"/>
            <a:ext cx="8153400" cy="4530725"/>
          </a:xfrm>
          <a:prstGeom prst="rect">
            <a:avLst/>
          </a:prstGeom>
          <a:noFill/>
          <a:ln>
            <a:noFill/>
          </a:ln>
        </p:spPr>
        <p:txBody>
          <a:bodyPr spcFirstLastPara="1" wrap="square" lIns="90000" tIns="46800" rIns="90000" bIns="46800" anchor="t" anchorCtr="0">
            <a:noAutofit/>
          </a:bodyPr>
          <a:lstStyle/>
          <a:p>
            <a:pPr marL="341312" lvl="0" indent="-322262">
              <a:spcBef>
                <a:spcPts val="0"/>
              </a:spcBef>
              <a:buClr>
                <a:srgbClr val="CC9900"/>
              </a:buClr>
              <a:buSzPts val="1390"/>
              <a:buFont typeface="Noto Sans Symbols"/>
              <a:buChar char="■"/>
            </a:pPr>
            <a:r>
              <a:rPr lang="en-US" sz="2300" b="1" dirty="0">
                <a:solidFill>
                  <a:srgbClr val="003399"/>
                </a:solidFill>
              </a:rPr>
              <a:t>Medio </a:t>
            </a:r>
            <a:r>
              <a:rPr lang="en-US" sz="2300" b="1" dirty="0" err="1">
                <a:solidFill>
                  <a:srgbClr val="003399"/>
                </a:solidFill>
              </a:rPr>
              <a:t>ambiente</a:t>
            </a:r>
            <a:r>
              <a:rPr lang="en-US" sz="2300" b="1" i="0" u="none" dirty="0">
                <a:solidFill>
                  <a:srgbClr val="003399"/>
                </a:solidFill>
              </a:rPr>
              <a:t>:</a:t>
            </a:r>
            <a:r>
              <a:rPr lang="en-US" sz="2300" b="0" i="0" u="none" dirty="0">
                <a:solidFill>
                  <a:srgbClr val="000000"/>
                </a:solidFill>
                <a:latin typeface="Arial"/>
                <a:ea typeface="Arial"/>
                <a:cs typeface="Arial"/>
                <a:sym typeface="Arial"/>
              </a:rPr>
              <a:t> </a:t>
            </a:r>
            <a:r>
              <a:rPr lang="es-MX" sz="2300" dirty="0"/>
              <a:t>puede estar en cualquiera de un conjunto finito </a:t>
            </a:r>
            <a:r>
              <a:rPr lang="es-MX" sz="2300" i="1" dirty="0"/>
              <a:t>E</a:t>
            </a:r>
            <a:r>
              <a:rPr lang="es-MX" sz="2300" dirty="0"/>
              <a:t> de estados discretos e instantáneos:</a:t>
            </a:r>
            <a:endParaRPr sz="2300" b="0" i="0" u="none" dirty="0">
              <a:solidFill>
                <a:srgbClr val="000000"/>
              </a:solidFill>
              <a:latin typeface="Arial"/>
              <a:ea typeface="Arial"/>
              <a:cs typeface="Arial"/>
              <a:sym typeface="Arial"/>
            </a:endParaRPr>
          </a:p>
          <a:p>
            <a:pPr marL="342900" marR="0" lvl="0" indent="0" algn="l" rtl="0">
              <a:lnSpc>
                <a:spcPct val="100000"/>
              </a:lnSpc>
              <a:spcBef>
                <a:spcPts val="0"/>
              </a:spcBef>
              <a:spcAft>
                <a:spcPts val="0"/>
              </a:spcAft>
              <a:buSzPts val="1400"/>
              <a:buNone/>
            </a:pPr>
            <a:br>
              <a:rPr lang="en-US" sz="2300" b="0" i="0" u="none" dirty="0">
                <a:solidFill>
                  <a:srgbClr val="000000"/>
                </a:solidFill>
                <a:latin typeface="Arial"/>
                <a:ea typeface="Arial"/>
                <a:cs typeface="Arial"/>
                <a:sym typeface="Arial"/>
              </a:rPr>
            </a:br>
            <a:endParaRPr sz="2300" b="0" i="0" u="none" dirty="0">
              <a:solidFill>
                <a:srgbClr val="000000"/>
              </a:solidFill>
              <a:latin typeface="Arial"/>
              <a:ea typeface="Arial"/>
              <a:cs typeface="Arial"/>
              <a:sym typeface="Arial"/>
            </a:endParaRPr>
          </a:p>
          <a:p>
            <a:pPr marL="341312" lvl="0" indent="-322262">
              <a:spcBef>
                <a:spcPts val="600"/>
              </a:spcBef>
              <a:buClr>
                <a:srgbClr val="CC9900"/>
              </a:buClr>
              <a:buSzPts val="1390"/>
              <a:buFont typeface="Noto Sans Symbols"/>
              <a:buChar char="■"/>
            </a:pPr>
            <a:r>
              <a:rPr lang="en-US" sz="2300" b="1" dirty="0" err="1">
                <a:solidFill>
                  <a:srgbClr val="003399"/>
                </a:solidFill>
              </a:rPr>
              <a:t>Acciones</a:t>
            </a:r>
            <a:r>
              <a:rPr lang="en-US" sz="2300" b="1" dirty="0">
                <a:solidFill>
                  <a:srgbClr val="003399"/>
                </a:solidFill>
              </a:rPr>
              <a:t>:</a:t>
            </a:r>
            <a:r>
              <a:rPr lang="en-US" sz="2300" dirty="0"/>
              <a:t> </a:t>
            </a:r>
            <a:r>
              <a:rPr lang="es-MX" sz="2300" dirty="0"/>
              <a:t>Se supone que los agentes tienen a su disposición un repertorio de posibles acciones, que transforman el estado del entorno</a:t>
            </a:r>
            <a:r>
              <a:rPr lang="en-US" sz="2300" b="0" i="0" u="none" dirty="0">
                <a:solidFill>
                  <a:srgbClr val="000000"/>
                </a:solidFill>
                <a:latin typeface="Arial"/>
                <a:ea typeface="Arial"/>
                <a:cs typeface="Arial"/>
                <a:sym typeface="Arial"/>
              </a:rPr>
              <a:t>:</a:t>
            </a:r>
            <a:endParaRPr sz="2300" b="0" i="0" u="none" dirty="0">
              <a:solidFill>
                <a:srgbClr val="000000"/>
              </a:solidFill>
              <a:latin typeface="Arial"/>
              <a:ea typeface="Arial"/>
              <a:cs typeface="Arial"/>
              <a:sym typeface="Arial"/>
            </a:endParaRPr>
          </a:p>
          <a:p>
            <a:pPr marL="342900" marR="0" lvl="0" indent="0" algn="l" rtl="0">
              <a:lnSpc>
                <a:spcPct val="100000"/>
              </a:lnSpc>
              <a:spcBef>
                <a:spcPts val="600"/>
              </a:spcBef>
              <a:spcAft>
                <a:spcPts val="0"/>
              </a:spcAft>
              <a:buSzPts val="1400"/>
              <a:buNone/>
            </a:pPr>
            <a:br>
              <a:rPr lang="en-US" sz="2300" b="0" i="0" u="none" dirty="0">
                <a:solidFill>
                  <a:srgbClr val="000000"/>
                </a:solidFill>
                <a:latin typeface="Arial"/>
                <a:ea typeface="Arial"/>
                <a:cs typeface="Arial"/>
                <a:sym typeface="Arial"/>
              </a:rPr>
            </a:br>
            <a:endParaRPr sz="1100" b="0" i="0" u="none" dirty="0">
              <a:solidFill>
                <a:srgbClr val="000000"/>
              </a:solidFill>
              <a:latin typeface="Arial"/>
              <a:ea typeface="Arial"/>
              <a:cs typeface="Arial"/>
              <a:sym typeface="Arial"/>
            </a:endParaRPr>
          </a:p>
          <a:p>
            <a:pPr marL="341312" lvl="0" indent="-322262">
              <a:spcBef>
                <a:spcPts val="600"/>
              </a:spcBef>
              <a:buClr>
                <a:srgbClr val="CC9900"/>
              </a:buClr>
              <a:buSzPts val="1390"/>
              <a:buFont typeface="Noto Sans Symbols"/>
              <a:buChar char="■"/>
            </a:pPr>
            <a:r>
              <a:rPr lang="en-US" sz="2300" b="1" dirty="0" err="1">
                <a:solidFill>
                  <a:srgbClr val="003399"/>
                </a:solidFill>
              </a:rPr>
              <a:t>Correr</a:t>
            </a:r>
            <a:r>
              <a:rPr lang="en-US" sz="2300" b="1" dirty="0">
                <a:solidFill>
                  <a:srgbClr val="003399"/>
                </a:solidFill>
              </a:rPr>
              <a:t>:</a:t>
            </a:r>
            <a:r>
              <a:rPr lang="en-US" sz="2300" i="1" dirty="0">
                <a:solidFill>
                  <a:srgbClr val="003399"/>
                </a:solidFill>
              </a:rPr>
              <a:t> </a:t>
            </a:r>
            <a:r>
              <a:rPr lang="es-MX" sz="2300" i="1" dirty="0">
                <a:latin typeface="Times New Roman"/>
                <a:ea typeface="Times New Roman"/>
                <a:cs typeface="Times New Roman"/>
                <a:sym typeface="Times New Roman"/>
              </a:rPr>
              <a:t>r, </a:t>
            </a:r>
            <a:r>
              <a:rPr lang="es-MX" sz="2300" dirty="0">
                <a:latin typeface="Times New Roman"/>
                <a:ea typeface="Times New Roman"/>
                <a:cs typeface="Times New Roman"/>
                <a:sym typeface="Times New Roman"/>
              </a:rPr>
              <a:t>de un agente en un entorno es una secuencia de estados y acciones de entorno intercalados</a:t>
            </a:r>
            <a:r>
              <a:rPr lang="en-US" sz="2300" b="0" i="0" u="none" dirty="0">
                <a:solidFill>
                  <a:srgbClr val="000000"/>
                </a:solidFill>
                <a:latin typeface="Arial"/>
                <a:ea typeface="Arial"/>
                <a:cs typeface="Arial"/>
                <a:sym typeface="Arial"/>
              </a:rPr>
              <a:t>:</a:t>
            </a:r>
            <a:endParaRPr sz="2700" dirty="0"/>
          </a:p>
          <a:p>
            <a:pPr marL="341312" marR="0" lvl="0" indent="-341312" algn="l" rtl="0">
              <a:lnSpc>
                <a:spcPct val="100000"/>
              </a:lnSpc>
              <a:spcBef>
                <a:spcPts val="600"/>
              </a:spcBef>
              <a:spcAft>
                <a:spcPts val="0"/>
              </a:spcAft>
              <a:buClr>
                <a:srgbClr val="000000"/>
              </a:buClr>
              <a:buSzPts val="2600"/>
              <a:buFont typeface="Arial"/>
              <a:buNone/>
            </a:pPr>
            <a:endParaRPr sz="2300" b="0" i="0" u="none" dirty="0">
              <a:solidFill>
                <a:srgbClr val="000000"/>
              </a:solidFill>
              <a:latin typeface="Arial"/>
              <a:ea typeface="Arial"/>
              <a:cs typeface="Arial"/>
              <a:sym typeface="Arial"/>
            </a:endParaRPr>
          </a:p>
          <a:p>
            <a:pPr marL="342900" marR="0" lvl="0" indent="-342900" algn="l" rtl="0">
              <a:lnSpc>
                <a:spcPct val="100000"/>
              </a:lnSpc>
              <a:spcBef>
                <a:spcPts val="700"/>
              </a:spcBef>
              <a:spcAft>
                <a:spcPts val="0"/>
              </a:spcAft>
              <a:buSzPts val="1400"/>
              <a:buNone/>
            </a:pPr>
            <a:endParaRPr sz="2300" b="0" i="0" u="none" dirty="0">
              <a:solidFill>
                <a:srgbClr val="000000"/>
              </a:solidFill>
              <a:latin typeface="Arial"/>
              <a:ea typeface="Arial"/>
              <a:cs typeface="Arial"/>
              <a:sym typeface="Arial"/>
            </a:endParaRPr>
          </a:p>
        </p:txBody>
      </p:sp>
      <p:pic>
        <p:nvPicPr>
          <p:cNvPr id="137" name="Google Shape;137;p32"/>
          <p:cNvPicPr preferRelativeResize="0"/>
          <p:nvPr/>
        </p:nvPicPr>
        <p:blipFill rotWithShape="1">
          <a:blip r:embed="rId3">
            <a:alphaModFix/>
          </a:blip>
          <a:srcRect/>
          <a:stretch/>
        </p:blipFill>
        <p:spPr>
          <a:xfrm>
            <a:off x="3508588" y="2120750"/>
            <a:ext cx="2050627" cy="444500"/>
          </a:xfrm>
          <a:prstGeom prst="rect">
            <a:avLst/>
          </a:prstGeom>
          <a:noFill/>
          <a:ln>
            <a:noFill/>
          </a:ln>
        </p:spPr>
      </p:pic>
      <p:pic>
        <p:nvPicPr>
          <p:cNvPr id="138" name="Google Shape;138;p32"/>
          <p:cNvPicPr preferRelativeResize="0"/>
          <p:nvPr/>
        </p:nvPicPr>
        <p:blipFill rotWithShape="1">
          <a:blip r:embed="rId4">
            <a:alphaModFix/>
          </a:blip>
          <a:srcRect/>
          <a:stretch/>
        </p:blipFill>
        <p:spPr>
          <a:xfrm>
            <a:off x="3280375" y="3841675"/>
            <a:ext cx="2354649" cy="444500"/>
          </a:xfrm>
          <a:prstGeom prst="rect">
            <a:avLst/>
          </a:prstGeom>
          <a:noFill/>
          <a:ln>
            <a:noFill/>
          </a:ln>
        </p:spPr>
      </p:pic>
      <p:pic>
        <p:nvPicPr>
          <p:cNvPr id="139" name="Google Shape;139;p32"/>
          <p:cNvPicPr preferRelativeResize="0"/>
          <p:nvPr/>
        </p:nvPicPr>
        <p:blipFill rotWithShape="1">
          <a:blip r:embed="rId5">
            <a:alphaModFix/>
          </a:blip>
          <a:srcRect t="13973" b="14438"/>
          <a:stretch/>
        </p:blipFill>
        <p:spPr>
          <a:xfrm>
            <a:off x="1901463" y="5281950"/>
            <a:ext cx="5341069" cy="509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3"/>
        <p:cNvGrpSpPr/>
        <p:nvPr/>
      </p:nvGrpSpPr>
      <p:grpSpPr>
        <a:xfrm>
          <a:off x="0" y="0"/>
          <a:ext cx="0" cy="0"/>
          <a:chOff x="0" y="0"/>
          <a:chExt cx="0" cy="0"/>
        </a:xfrm>
      </p:grpSpPr>
      <p:sp>
        <p:nvSpPr>
          <p:cNvPr id="144" name="Google Shape;144;p38"/>
          <p:cNvSpPr txBox="1">
            <a:spLocks noGrp="1"/>
          </p:cNvSpPr>
          <p:nvPr>
            <p:ph type="sldNum" idx="12"/>
          </p:nvPr>
        </p:nvSpPr>
        <p:spPr>
          <a:xfrm>
            <a:off x="6553200" y="6243637"/>
            <a:ext cx="2132012" cy="455612"/>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SzPts val="1200"/>
              <a:buNone/>
            </a:pPr>
            <a:fld id="{00000000-1234-1234-1234-123412341234}" type="slidenum">
              <a:rPr lang="en-US" sz="4200" b="0" i="0" u="none" strike="noStrike" cap="none">
                <a:solidFill>
                  <a:srgbClr val="006633"/>
                </a:solidFill>
                <a:latin typeface="Garamond"/>
                <a:ea typeface="Garamond"/>
                <a:cs typeface="Garamond"/>
                <a:sym typeface="Garamond"/>
              </a:rPr>
              <a:t>7</a:t>
            </a:fld>
            <a:endParaRPr/>
          </a:p>
        </p:txBody>
      </p:sp>
      <p:sp>
        <p:nvSpPr>
          <p:cNvPr id="145" name="Google Shape;145;p38"/>
          <p:cNvSpPr txBox="1">
            <a:spLocks noGrp="1"/>
          </p:cNvSpPr>
          <p:nvPr>
            <p:ph type="title"/>
          </p:nvPr>
        </p:nvSpPr>
        <p:spPr>
          <a:xfrm>
            <a:off x="457200" y="277812"/>
            <a:ext cx="8229600" cy="1139825"/>
          </a:xfrm>
          <a:prstGeom prst="rect">
            <a:avLst/>
          </a:prstGeom>
          <a:noFill/>
          <a:ln>
            <a:noFill/>
          </a:ln>
        </p:spPr>
        <p:txBody>
          <a:bodyPr spcFirstLastPara="1" wrap="square" lIns="90000" tIns="46800" rIns="90000" bIns="46800" anchor="t" anchorCtr="0">
            <a:noAutofit/>
          </a:bodyPr>
          <a:lstStyle/>
          <a:p>
            <a:pPr lvl="0">
              <a:buClr>
                <a:srgbClr val="CC3300"/>
              </a:buClr>
              <a:buSzPts val="4200"/>
            </a:pPr>
            <a:r>
              <a:rPr lang="en-US">
                <a:solidFill>
                  <a:srgbClr val="CC3300"/>
                </a:solidFill>
              </a:rPr>
              <a:t>Agentes puramente reactivos</a:t>
            </a:r>
            <a:endParaRPr dirty="0"/>
          </a:p>
        </p:txBody>
      </p:sp>
      <p:sp>
        <p:nvSpPr>
          <p:cNvPr id="146" name="Google Shape;146;p38"/>
          <p:cNvSpPr txBox="1">
            <a:spLocks noGrp="1"/>
          </p:cNvSpPr>
          <p:nvPr>
            <p:ph type="body" idx="1"/>
          </p:nvPr>
        </p:nvSpPr>
        <p:spPr>
          <a:xfrm>
            <a:off x="457200" y="1163575"/>
            <a:ext cx="8229600" cy="4967400"/>
          </a:xfrm>
          <a:prstGeom prst="rect">
            <a:avLst/>
          </a:prstGeom>
          <a:noFill/>
          <a:ln>
            <a:noFill/>
          </a:ln>
        </p:spPr>
        <p:txBody>
          <a:bodyPr spcFirstLastPara="1" wrap="square" lIns="90000" tIns="46800" rIns="90000" bIns="46800" anchor="t" anchorCtr="0">
            <a:noAutofit/>
          </a:bodyPr>
          <a:lstStyle/>
          <a:p>
            <a:pPr marL="341312" lvl="0" indent="-309562">
              <a:spcBef>
                <a:spcPts val="0"/>
              </a:spcBef>
              <a:buClr>
                <a:srgbClr val="CC9900"/>
              </a:buClr>
              <a:buSzPts val="1450"/>
              <a:buFont typeface="Noto Sans Symbols"/>
              <a:buChar char="■"/>
            </a:pPr>
            <a:r>
              <a:rPr lang="es-MX" sz="2500" dirty="0"/>
              <a:t>Algunos agentes deciden qué hacer sin referencia a su historia: basan su toma de decisiones completamente en el presente, sin ninguna referencia al pasado</a:t>
            </a:r>
          </a:p>
          <a:p>
            <a:pPr marL="341312" lvl="0" indent="-309562">
              <a:spcBef>
                <a:spcPts val="0"/>
              </a:spcBef>
              <a:buClr>
                <a:srgbClr val="CC9900"/>
              </a:buClr>
              <a:buSzPts val="1450"/>
              <a:buFont typeface="Noto Sans Symbols"/>
              <a:buChar char="■"/>
            </a:pPr>
            <a:r>
              <a:rPr lang="es-MX" sz="2500" dirty="0"/>
              <a:t>Llamamos a estos agentes </a:t>
            </a:r>
            <a:r>
              <a:rPr lang="es-MX" sz="2500" dirty="0">
                <a:solidFill>
                  <a:srgbClr val="003399"/>
                </a:solidFill>
              </a:rPr>
              <a:t>puramente reactivos</a:t>
            </a:r>
            <a:r>
              <a:rPr lang="en-US" sz="2500" b="0" i="0" u="none" dirty="0">
                <a:solidFill>
                  <a:srgbClr val="000000"/>
                </a:solidFill>
                <a:latin typeface="Arial"/>
                <a:ea typeface="Arial"/>
                <a:cs typeface="Arial"/>
                <a:sym typeface="Arial"/>
              </a:rPr>
              <a:t>:</a:t>
            </a:r>
            <a:br>
              <a:rPr lang="en-US" sz="2500" b="0" i="0" u="none" dirty="0">
                <a:solidFill>
                  <a:srgbClr val="000000"/>
                </a:solidFill>
                <a:latin typeface="Arial"/>
                <a:ea typeface="Arial"/>
                <a:cs typeface="Arial"/>
                <a:sym typeface="Arial"/>
              </a:rPr>
            </a:br>
            <a:br>
              <a:rPr lang="en-US" sz="2500" b="0" i="0" u="none" dirty="0">
                <a:solidFill>
                  <a:srgbClr val="000000"/>
                </a:solidFill>
                <a:latin typeface="Arial"/>
                <a:ea typeface="Arial"/>
                <a:cs typeface="Arial"/>
                <a:sym typeface="Arial"/>
              </a:rPr>
            </a:br>
            <a:endParaRPr sz="2500" b="0" i="0" u="none" dirty="0">
              <a:solidFill>
                <a:srgbClr val="000000"/>
              </a:solidFill>
              <a:latin typeface="Arial"/>
              <a:ea typeface="Arial"/>
              <a:cs typeface="Arial"/>
              <a:sym typeface="Arial"/>
            </a:endParaRPr>
          </a:p>
          <a:p>
            <a:pPr marL="341312" lvl="0" indent="-309562">
              <a:buClr>
                <a:srgbClr val="CC9900"/>
              </a:buClr>
              <a:buSzPts val="1450"/>
              <a:buFont typeface="Noto Sans Symbols"/>
              <a:buChar char="■"/>
            </a:pPr>
            <a:r>
              <a:rPr lang="en-US" sz="2500" dirty="0"/>
              <a:t>Un </a:t>
            </a:r>
            <a:r>
              <a:rPr lang="en-US" sz="2500" dirty="0" err="1"/>
              <a:t>termostato</a:t>
            </a:r>
            <a:r>
              <a:rPr lang="en-US" sz="2500" dirty="0"/>
              <a:t> es un </a:t>
            </a:r>
            <a:r>
              <a:rPr lang="en-US" sz="2500" dirty="0" err="1"/>
              <a:t>agente</a:t>
            </a:r>
            <a:r>
              <a:rPr lang="en-US" sz="2500" dirty="0"/>
              <a:t> </a:t>
            </a:r>
            <a:r>
              <a:rPr lang="en-US" sz="2500" dirty="0" err="1"/>
              <a:t>puramente</a:t>
            </a:r>
            <a:r>
              <a:rPr lang="en-US" sz="2500" dirty="0"/>
              <a:t> </a:t>
            </a:r>
            <a:r>
              <a:rPr lang="en-US" sz="2500" dirty="0" err="1"/>
              <a:t>reactivo</a:t>
            </a:r>
            <a:endParaRPr sz="3000" b="0" i="0" u="none" dirty="0">
              <a:solidFill>
                <a:srgbClr val="000000"/>
              </a:solidFill>
              <a:latin typeface="Arial"/>
              <a:ea typeface="Arial"/>
              <a:cs typeface="Arial"/>
              <a:sym typeface="Arial"/>
            </a:endParaRPr>
          </a:p>
          <a:p>
            <a:pPr marL="342900" marR="0" lvl="0" indent="-342900" algn="l" rtl="0">
              <a:lnSpc>
                <a:spcPct val="100000"/>
              </a:lnSpc>
              <a:spcBef>
                <a:spcPts val="700"/>
              </a:spcBef>
              <a:spcAft>
                <a:spcPts val="0"/>
              </a:spcAft>
              <a:buSzPts val="1400"/>
              <a:buNone/>
            </a:pPr>
            <a:endParaRPr sz="3000" b="0" i="0" u="none" dirty="0">
              <a:solidFill>
                <a:srgbClr val="000000"/>
              </a:solidFill>
              <a:latin typeface="Arial"/>
              <a:ea typeface="Arial"/>
              <a:cs typeface="Arial"/>
              <a:sym typeface="Arial"/>
            </a:endParaRPr>
          </a:p>
        </p:txBody>
      </p:sp>
      <p:pic>
        <p:nvPicPr>
          <p:cNvPr id="147" name="Google Shape;147;p38"/>
          <p:cNvPicPr preferRelativeResize="0"/>
          <p:nvPr/>
        </p:nvPicPr>
        <p:blipFill rotWithShape="1">
          <a:blip r:embed="rId3">
            <a:alphaModFix/>
          </a:blip>
          <a:srcRect l="30893" t="9525" r="27124" b="69892"/>
          <a:stretch/>
        </p:blipFill>
        <p:spPr>
          <a:xfrm>
            <a:off x="3068362" y="3284183"/>
            <a:ext cx="3007276" cy="455625"/>
          </a:xfrm>
          <a:prstGeom prst="rect">
            <a:avLst/>
          </a:prstGeom>
          <a:noFill/>
          <a:ln>
            <a:noFill/>
          </a:ln>
        </p:spPr>
      </p:pic>
      <p:pic>
        <p:nvPicPr>
          <p:cNvPr id="148" name="Google Shape;148;p38"/>
          <p:cNvPicPr preferRelativeResize="0"/>
          <p:nvPr/>
        </p:nvPicPr>
        <p:blipFill rotWithShape="1">
          <a:blip r:embed="rId3">
            <a:alphaModFix/>
          </a:blip>
          <a:srcRect t="54011"/>
          <a:stretch/>
        </p:blipFill>
        <p:spPr>
          <a:xfrm>
            <a:off x="990300" y="4588304"/>
            <a:ext cx="7163400" cy="1018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2"/>
        <p:cNvGrpSpPr/>
        <p:nvPr/>
      </p:nvGrpSpPr>
      <p:grpSpPr>
        <a:xfrm>
          <a:off x="0" y="0"/>
          <a:ext cx="0" cy="0"/>
          <a:chOff x="0" y="0"/>
          <a:chExt cx="0" cy="0"/>
        </a:xfrm>
      </p:grpSpPr>
      <p:sp>
        <p:nvSpPr>
          <p:cNvPr id="153" name="Google Shape;153;g2da5f25c2ad_0_151"/>
          <p:cNvSpPr txBox="1">
            <a:spLocks noGrp="1"/>
          </p:cNvSpPr>
          <p:nvPr>
            <p:ph type="sldNum" idx="12"/>
          </p:nvPr>
        </p:nvSpPr>
        <p:spPr>
          <a:xfrm>
            <a:off x="6553200" y="6243637"/>
            <a:ext cx="2132100" cy="45570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SzPts val="1200"/>
              <a:buNone/>
            </a:pPr>
            <a:fld id="{00000000-1234-1234-1234-123412341234}" type="slidenum">
              <a:rPr lang="en-US" sz="4200" b="0" i="0" u="none" strike="noStrike" cap="none">
                <a:solidFill>
                  <a:srgbClr val="006633"/>
                </a:solidFill>
                <a:latin typeface="Garamond"/>
                <a:ea typeface="Garamond"/>
                <a:cs typeface="Garamond"/>
                <a:sym typeface="Garamond"/>
              </a:rPr>
              <a:t>8</a:t>
            </a:fld>
            <a:endParaRPr/>
          </a:p>
        </p:txBody>
      </p:sp>
      <p:sp>
        <p:nvSpPr>
          <p:cNvPr id="154" name="Google Shape;154;g2da5f25c2ad_0_151"/>
          <p:cNvSpPr txBox="1">
            <a:spLocks noGrp="1"/>
          </p:cNvSpPr>
          <p:nvPr>
            <p:ph type="title"/>
          </p:nvPr>
        </p:nvSpPr>
        <p:spPr>
          <a:xfrm>
            <a:off x="457200" y="277812"/>
            <a:ext cx="8229600" cy="1139700"/>
          </a:xfrm>
          <a:prstGeom prst="rect">
            <a:avLst/>
          </a:prstGeom>
          <a:noFill/>
          <a:ln>
            <a:noFill/>
          </a:ln>
        </p:spPr>
        <p:txBody>
          <a:bodyPr spcFirstLastPara="1" wrap="square" lIns="90000" tIns="46800" rIns="90000" bIns="46800" anchor="t" anchorCtr="0">
            <a:noAutofit/>
          </a:bodyPr>
          <a:lstStyle/>
          <a:p>
            <a:pPr lvl="0">
              <a:buClr>
                <a:srgbClr val="CC3300"/>
              </a:buClr>
              <a:buSzPts val="4200"/>
            </a:pPr>
            <a:r>
              <a:rPr lang="en-US">
                <a:solidFill>
                  <a:srgbClr val="CC3300"/>
                </a:solidFill>
              </a:rPr>
              <a:t>Ejemplo</a:t>
            </a:r>
            <a:endParaRPr dirty="0"/>
          </a:p>
        </p:txBody>
      </p:sp>
      <p:sp>
        <p:nvSpPr>
          <p:cNvPr id="155" name="Google Shape;155;g2da5f25c2ad_0_151"/>
          <p:cNvSpPr txBox="1">
            <a:spLocks noGrp="1"/>
          </p:cNvSpPr>
          <p:nvPr>
            <p:ph type="body" idx="1"/>
          </p:nvPr>
        </p:nvSpPr>
        <p:spPr>
          <a:xfrm>
            <a:off x="457200" y="1163575"/>
            <a:ext cx="8229600" cy="4967400"/>
          </a:xfrm>
          <a:prstGeom prst="rect">
            <a:avLst/>
          </a:prstGeom>
          <a:noFill/>
          <a:ln>
            <a:noFill/>
          </a:ln>
        </p:spPr>
        <p:txBody>
          <a:bodyPr spcFirstLastPara="1" wrap="square" lIns="90000" tIns="46800" rIns="90000" bIns="46800" anchor="t" anchorCtr="0">
            <a:noAutofit/>
          </a:bodyPr>
          <a:lstStyle/>
          <a:p>
            <a:pPr marL="0" lvl="0" indent="0"/>
            <a:r>
              <a:rPr lang="en-US" sz="2000" dirty="0" err="1"/>
              <a:t>Considere</a:t>
            </a:r>
            <a:r>
              <a:rPr lang="en-US" sz="2000" dirty="0"/>
              <a:t> un robot </a:t>
            </a:r>
            <a:r>
              <a:rPr lang="en-US" sz="2000" dirty="0" err="1"/>
              <a:t>aspirador</a:t>
            </a:r>
            <a:r>
              <a:rPr lang="en-US" sz="2000" dirty="0"/>
              <a:t> con la </a:t>
            </a:r>
            <a:r>
              <a:rPr lang="en-US" sz="2000" dirty="0" err="1"/>
              <a:t>tarea</a:t>
            </a:r>
            <a:r>
              <a:rPr lang="en-US" sz="2000" dirty="0"/>
              <a:t> de </a:t>
            </a:r>
            <a:r>
              <a:rPr lang="en-US" sz="2000" dirty="0" err="1"/>
              <a:t>mantener</a:t>
            </a:r>
            <a:r>
              <a:rPr lang="en-US" sz="2000" dirty="0"/>
              <a:t> </a:t>
            </a:r>
            <a:r>
              <a:rPr lang="en-US" sz="2000" dirty="0" err="1"/>
              <a:t>una</a:t>
            </a:r>
            <a:r>
              <a:rPr lang="en-US" sz="2000" dirty="0"/>
              <a:t> sala </a:t>
            </a:r>
            <a:r>
              <a:rPr lang="en-US" sz="2000" dirty="0" err="1"/>
              <a:t>limpia</a:t>
            </a:r>
            <a:r>
              <a:rPr lang="en-US" sz="2000" dirty="0"/>
              <a:t>:</a:t>
            </a:r>
            <a:endParaRPr sz="2000" dirty="0"/>
          </a:p>
          <a:p>
            <a:pPr lvl="0" indent="-355600">
              <a:buSzPts val="2000"/>
              <a:buAutoNum type="arabicPeriod"/>
            </a:pPr>
            <a:r>
              <a:rPr lang="es-MX" sz="2000" dirty="0"/>
              <a:t>Tiene una descripción de una habitación cuadrada completa</a:t>
            </a:r>
            <a:r>
              <a:rPr lang="en-US" sz="2000" dirty="0"/>
              <a:t>. </a:t>
            </a:r>
            <a:endParaRPr sz="2000" dirty="0"/>
          </a:p>
          <a:p>
            <a:pPr lvl="0" indent="-355600">
              <a:spcBef>
                <a:spcPts val="0"/>
              </a:spcBef>
              <a:buSzPts val="2000"/>
              <a:buAutoNum type="arabicPeriod"/>
            </a:pPr>
            <a:r>
              <a:rPr lang="es-MX" sz="2000" dirty="0"/>
              <a:t>Obtiene la información de la "celda" sucia con coordenadas</a:t>
            </a:r>
            <a:r>
              <a:rPr lang="en-US" sz="2000" dirty="0"/>
              <a:t>.</a:t>
            </a:r>
            <a:endParaRPr sz="2000" dirty="0"/>
          </a:p>
          <a:p>
            <a:pPr lvl="0" indent="-355600">
              <a:spcBef>
                <a:spcPts val="0"/>
              </a:spcBef>
              <a:buSzPts val="2000"/>
              <a:buAutoNum type="arabicPeriod"/>
            </a:pPr>
            <a:r>
              <a:rPr lang="es-MX" sz="2000" dirty="0"/>
              <a:t>En la detección, se mueve a la celda sucia y limpia. Puede mover 1 celda en cada paso (unidad de tiempo)</a:t>
            </a:r>
            <a:r>
              <a:rPr lang="en-US" sz="2000" dirty="0"/>
              <a:t>.</a:t>
            </a:r>
            <a:endParaRPr sz="2000" dirty="0"/>
          </a:p>
          <a:p>
            <a:pPr lvl="0" indent="-355600">
              <a:spcBef>
                <a:spcPts val="0"/>
              </a:spcBef>
              <a:buSzPts val="2000"/>
              <a:buAutoNum type="arabicPeriod"/>
            </a:pPr>
            <a:r>
              <a:rPr lang="es-MX" sz="2000" dirty="0"/>
              <a:t>La habitación (entorno) puede ensuciarse en un lugar aleatorio después de n pasos</a:t>
            </a:r>
            <a:r>
              <a:rPr lang="en-US" sz="2000" dirty="0"/>
              <a:t>.</a:t>
            </a:r>
            <a:endParaRPr sz="2000" dirty="0"/>
          </a:p>
          <a:p>
            <a:pPr marL="0" marR="0" lvl="0" indent="0" algn="l" rtl="0">
              <a:lnSpc>
                <a:spcPct val="100000"/>
              </a:lnSpc>
              <a:spcBef>
                <a:spcPts val="700"/>
              </a:spcBef>
              <a:spcAft>
                <a:spcPts val="0"/>
              </a:spcAft>
              <a:buSzPts val="1400"/>
              <a:buNone/>
            </a:pPr>
            <a:endParaRPr sz="2000" dirty="0"/>
          </a:p>
          <a:p>
            <a:pPr marL="341312" marR="0" lvl="0" indent="-341312" algn="l" rtl="0">
              <a:lnSpc>
                <a:spcPct val="100000"/>
              </a:lnSpc>
              <a:spcBef>
                <a:spcPts val="700"/>
              </a:spcBef>
              <a:spcAft>
                <a:spcPts val="0"/>
              </a:spcAft>
              <a:buClr>
                <a:srgbClr val="000000"/>
              </a:buClr>
              <a:buSzPts val="3000"/>
              <a:buFont typeface="Arial"/>
              <a:buNone/>
            </a:pPr>
            <a:endParaRPr sz="2900" b="0" i="0" u="none" dirty="0">
              <a:solidFill>
                <a:srgbClr val="000000"/>
              </a:solidFill>
              <a:latin typeface="Arial"/>
              <a:ea typeface="Arial"/>
              <a:cs typeface="Arial"/>
              <a:sym typeface="Arial"/>
            </a:endParaRPr>
          </a:p>
          <a:p>
            <a:pPr marL="342900" marR="0" lvl="0" indent="-342900" algn="l" rtl="0">
              <a:lnSpc>
                <a:spcPct val="100000"/>
              </a:lnSpc>
              <a:spcBef>
                <a:spcPts val="700"/>
              </a:spcBef>
              <a:spcAft>
                <a:spcPts val="0"/>
              </a:spcAft>
              <a:buSzPts val="1400"/>
              <a:buNone/>
            </a:pPr>
            <a:endParaRPr sz="2900" b="0" i="0" u="none" dirty="0">
              <a:solidFill>
                <a:srgbClr val="000000"/>
              </a:solidFill>
              <a:latin typeface="Arial"/>
              <a:ea typeface="Arial"/>
              <a:cs typeface="Arial"/>
              <a:sym typeface="Arial"/>
            </a:endParaRPr>
          </a:p>
        </p:txBody>
      </p:sp>
      <p:graphicFrame>
        <p:nvGraphicFramePr>
          <p:cNvPr id="156" name="Google Shape;156;g2da5f25c2ad_0_151"/>
          <p:cNvGraphicFramePr/>
          <p:nvPr>
            <p:extLst>
              <p:ext uri="{D42A27DB-BD31-4B8C-83A1-F6EECF244321}">
                <p14:modId xmlns:p14="http://schemas.microsoft.com/office/powerpoint/2010/main" val="1685546823"/>
              </p:ext>
            </p:extLst>
          </p:nvPr>
        </p:nvGraphicFramePr>
        <p:xfrm>
          <a:off x="457200" y="3810046"/>
          <a:ext cx="1583600" cy="1584840"/>
        </p:xfrm>
        <a:graphic>
          <a:graphicData uri="http://schemas.openxmlformats.org/drawingml/2006/table">
            <a:tbl>
              <a:tblPr>
                <a:noFill/>
                <a:tableStyleId>{E8DF59E0-0455-4BE1-A95B-F4FC22F9AE48}</a:tableStyleId>
              </a:tblPr>
              <a:tblGrid>
                <a:gridCol w="395900">
                  <a:extLst>
                    <a:ext uri="{9D8B030D-6E8A-4147-A177-3AD203B41FA5}">
                      <a16:colId xmlns:a16="http://schemas.microsoft.com/office/drawing/2014/main" val="20000"/>
                    </a:ext>
                  </a:extLst>
                </a:gridCol>
                <a:gridCol w="395900">
                  <a:extLst>
                    <a:ext uri="{9D8B030D-6E8A-4147-A177-3AD203B41FA5}">
                      <a16:colId xmlns:a16="http://schemas.microsoft.com/office/drawing/2014/main" val="20001"/>
                    </a:ext>
                  </a:extLst>
                </a:gridCol>
                <a:gridCol w="395900">
                  <a:extLst>
                    <a:ext uri="{9D8B030D-6E8A-4147-A177-3AD203B41FA5}">
                      <a16:colId xmlns:a16="http://schemas.microsoft.com/office/drawing/2014/main" val="20002"/>
                    </a:ext>
                  </a:extLst>
                </a:gridCol>
                <a:gridCol w="395900">
                  <a:extLst>
                    <a:ext uri="{9D8B030D-6E8A-4147-A177-3AD203B41FA5}">
                      <a16:colId xmlns:a16="http://schemas.microsoft.com/office/drawing/2014/main" val="20003"/>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O</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B w="9525"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R w="9525" cap="flat" cmpd="sng">
                      <a:solidFill>
                        <a:srgbClr val="999999"/>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999999"/>
                      </a:solidFill>
                      <a:prstDash val="solid"/>
                      <a:round/>
                      <a:headEnd type="none" w="sm" len="sm"/>
                      <a:tailEnd type="none" w="sm" len="sm"/>
                    </a:lnL>
                    <a:solidFill>
                      <a:srgbClr val="CCCCCC"/>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T w="9525" cap="flat" cmpd="sng">
                      <a:solidFill>
                        <a:srgbClr val="999999"/>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0"/>
        <p:cNvGrpSpPr/>
        <p:nvPr/>
      </p:nvGrpSpPr>
      <p:grpSpPr>
        <a:xfrm>
          <a:off x="0" y="0"/>
          <a:ext cx="0" cy="0"/>
          <a:chOff x="0" y="0"/>
          <a:chExt cx="0" cy="0"/>
        </a:xfrm>
      </p:grpSpPr>
      <p:sp>
        <p:nvSpPr>
          <p:cNvPr id="161" name="Google Shape;161;g2dbd91b8803_0_12"/>
          <p:cNvSpPr txBox="1">
            <a:spLocks noGrp="1"/>
          </p:cNvSpPr>
          <p:nvPr>
            <p:ph type="sldNum" idx="12"/>
          </p:nvPr>
        </p:nvSpPr>
        <p:spPr>
          <a:xfrm>
            <a:off x="6553200" y="6243637"/>
            <a:ext cx="2132100" cy="45570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SzPts val="1200"/>
              <a:buNone/>
            </a:pPr>
            <a:fld id="{00000000-1234-1234-1234-123412341234}" type="slidenum">
              <a:rPr lang="en-US" sz="4200" b="0" i="0" u="none" strike="noStrike" cap="none">
                <a:solidFill>
                  <a:srgbClr val="006633"/>
                </a:solidFill>
                <a:latin typeface="Garamond"/>
                <a:ea typeface="Garamond"/>
                <a:cs typeface="Garamond"/>
                <a:sym typeface="Garamond"/>
              </a:rPr>
              <a:t>9</a:t>
            </a:fld>
            <a:endParaRPr/>
          </a:p>
        </p:txBody>
      </p:sp>
      <p:sp>
        <p:nvSpPr>
          <p:cNvPr id="162" name="Google Shape;162;g2dbd91b8803_0_12"/>
          <p:cNvSpPr txBox="1">
            <a:spLocks noGrp="1"/>
          </p:cNvSpPr>
          <p:nvPr>
            <p:ph type="title"/>
          </p:nvPr>
        </p:nvSpPr>
        <p:spPr>
          <a:xfrm>
            <a:off x="457200" y="277812"/>
            <a:ext cx="8229600" cy="11397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Clr>
                <a:srgbClr val="CC3300"/>
              </a:buClr>
              <a:buSzPts val="4200"/>
              <a:buFont typeface="Garamond"/>
              <a:buNone/>
            </a:pPr>
            <a:r>
              <a:rPr lang="en-US">
                <a:solidFill>
                  <a:srgbClr val="CC3300"/>
                </a:solidFill>
              </a:rPr>
              <a:t>Example</a:t>
            </a:r>
            <a:endParaRPr/>
          </a:p>
        </p:txBody>
      </p:sp>
      <p:sp>
        <p:nvSpPr>
          <p:cNvPr id="163" name="Google Shape;163;g2dbd91b8803_0_12"/>
          <p:cNvSpPr txBox="1">
            <a:spLocks noGrp="1"/>
          </p:cNvSpPr>
          <p:nvPr>
            <p:ph type="body" idx="1"/>
          </p:nvPr>
        </p:nvSpPr>
        <p:spPr>
          <a:xfrm>
            <a:off x="457200" y="1163575"/>
            <a:ext cx="8229600" cy="3818700"/>
          </a:xfrm>
          <a:prstGeom prst="rect">
            <a:avLst/>
          </a:prstGeom>
          <a:noFill/>
          <a:ln>
            <a:noFill/>
          </a:ln>
        </p:spPr>
        <p:txBody>
          <a:bodyPr spcFirstLastPara="1" wrap="square" lIns="90000" tIns="46800" rIns="90000" bIns="46800" anchor="t" anchorCtr="0">
            <a:noAutofit/>
          </a:bodyPr>
          <a:lstStyle/>
          <a:p>
            <a:pPr marL="0" lvl="0" indent="0"/>
            <a:r>
              <a:rPr lang="es-MX" sz="2000" dirty="0"/>
              <a:t>Considere un robot aspirador con la tarea de mantener una sala limpia:</a:t>
            </a:r>
          </a:p>
          <a:p>
            <a:pPr lvl="0" indent="-355600">
              <a:buSzPts val="2000"/>
              <a:buAutoNum type="arabicPeriod"/>
            </a:pPr>
            <a:r>
              <a:rPr lang="es-MX" sz="2000" dirty="0"/>
              <a:t>Tiene una descripción de una habitación cuadrada completa. </a:t>
            </a:r>
          </a:p>
          <a:p>
            <a:pPr lvl="0" indent="-355600">
              <a:spcBef>
                <a:spcPts val="0"/>
              </a:spcBef>
              <a:buSzPts val="2000"/>
              <a:buAutoNum type="arabicPeriod"/>
            </a:pPr>
            <a:r>
              <a:rPr lang="es-MX" sz="2000" dirty="0"/>
              <a:t>Obtiene la información de la "celda" sucia con coordenadas.</a:t>
            </a:r>
          </a:p>
          <a:p>
            <a:pPr lvl="0" indent="-355600">
              <a:spcBef>
                <a:spcPts val="0"/>
              </a:spcBef>
              <a:buSzPts val="2000"/>
              <a:buAutoNum type="arabicPeriod"/>
            </a:pPr>
            <a:r>
              <a:rPr lang="es-MX" sz="2000" dirty="0"/>
              <a:t>En la detección, se mueve a la celda sucia y limpia. Puede mover 1 celda en cada paso (unidad de tiempo).</a:t>
            </a:r>
          </a:p>
          <a:p>
            <a:pPr lvl="0" indent="-355600">
              <a:spcBef>
                <a:spcPts val="0"/>
              </a:spcBef>
              <a:buSzPts val="2000"/>
              <a:buAutoNum type="arabicPeriod"/>
            </a:pPr>
            <a:r>
              <a:rPr lang="es-MX" sz="2000" dirty="0"/>
              <a:t>La habitación (entorno) puede ensuciarse en un lugar aleatorio después de n pasos.</a:t>
            </a:r>
          </a:p>
          <a:p>
            <a:pPr marL="0" marR="0" lvl="0" indent="0" algn="l" rtl="0">
              <a:lnSpc>
                <a:spcPct val="100000"/>
              </a:lnSpc>
              <a:spcBef>
                <a:spcPts val="700"/>
              </a:spcBef>
              <a:spcAft>
                <a:spcPts val="0"/>
              </a:spcAft>
              <a:buSzPts val="1400"/>
              <a:buNone/>
            </a:pPr>
            <a:endParaRPr sz="2000" dirty="0"/>
          </a:p>
          <a:p>
            <a:pPr marL="341312" marR="0" lvl="0" indent="-341312" algn="l" rtl="0">
              <a:lnSpc>
                <a:spcPct val="100000"/>
              </a:lnSpc>
              <a:spcBef>
                <a:spcPts val="700"/>
              </a:spcBef>
              <a:spcAft>
                <a:spcPts val="0"/>
              </a:spcAft>
              <a:buClr>
                <a:srgbClr val="000000"/>
              </a:buClr>
              <a:buSzPts val="3000"/>
              <a:buFont typeface="Arial"/>
              <a:buNone/>
            </a:pPr>
            <a:endParaRPr sz="2900" b="0" i="0" u="none" dirty="0">
              <a:solidFill>
                <a:srgbClr val="000000"/>
              </a:solidFill>
              <a:latin typeface="Arial"/>
              <a:ea typeface="Arial"/>
              <a:cs typeface="Arial"/>
              <a:sym typeface="Arial"/>
            </a:endParaRPr>
          </a:p>
          <a:p>
            <a:pPr marL="342900" marR="0" lvl="0" indent="-342900" algn="l" rtl="0">
              <a:lnSpc>
                <a:spcPct val="100000"/>
              </a:lnSpc>
              <a:spcBef>
                <a:spcPts val="700"/>
              </a:spcBef>
              <a:spcAft>
                <a:spcPts val="0"/>
              </a:spcAft>
              <a:buSzPts val="1400"/>
              <a:buNone/>
            </a:pPr>
            <a:endParaRPr sz="2900" b="0" i="0" u="none" dirty="0">
              <a:solidFill>
                <a:srgbClr val="000000"/>
              </a:solidFill>
              <a:latin typeface="Arial"/>
              <a:ea typeface="Arial"/>
              <a:cs typeface="Arial"/>
              <a:sym typeface="Arial"/>
            </a:endParaRPr>
          </a:p>
        </p:txBody>
      </p:sp>
      <p:graphicFrame>
        <p:nvGraphicFramePr>
          <p:cNvPr id="164" name="Google Shape;164;g2dbd91b8803_0_12"/>
          <p:cNvGraphicFramePr/>
          <p:nvPr>
            <p:extLst>
              <p:ext uri="{D42A27DB-BD31-4B8C-83A1-F6EECF244321}">
                <p14:modId xmlns:p14="http://schemas.microsoft.com/office/powerpoint/2010/main" val="4030530673"/>
              </p:ext>
            </p:extLst>
          </p:nvPr>
        </p:nvGraphicFramePr>
        <p:xfrm>
          <a:off x="457200" y="3836353"/>
          <a:ext cx="1583600" cy="1584840"/>
        </p:xfrm>
        <a:graphic>
          <a:graphicData uri="http://schemas.openxmlformats.org/drawingml/2006/table">
            <a:tbl>
              <a:tblPr>
                <a:noFill/>
                <a:tableStyleId>{E8DF59E0-0455-4BE1-A95B-F4FC22F9AE48}</a:tableStyleId>
              </a:tblPr>
              <a:tblGrid>
                <a:gridCol w="395900">
                  <a:extLst>
                    <a:ext uri="{9D8B030D-6E8A-4147-A177-3AD203B41FA5}">
                      <a16:colId xmlns:a16="http://schemas.microsoft.com/office/drawing/2014/main" val="20000"/>
                    </a:ext>
                  </a:extLst>
                </a:gridCol>
                <a:gridCol w="395900">
                  <a:extLst>
                    <a:ext uri="{9D8B030D-6E8A-4147-A177-3AD203B41FA5}">
                      <a16:colId xmlns:a16="http://schemas.microsoft.com/office/drawing/2014/main" val="20001"/>
                    </a:ext>
                  </a:extLst>
                </a:gridCol>
                <a:gridCol w="395900">
                  <a:extLst>
                    <a:ext uri="{9D8B030D-6E8A-4147-A177-3AD203B41FA5}">
                      <a16:colId xmlns:a16="http://schemas.microsoft.com/office/drawing/2014/main" val="20002"/>
                    </a:ext>
                  </a:extLst>
                </a:gridCol>
                <a:gridCol w="395900">
                  <a:extLst>
                    <a:ext uri="{9D8B030D-6E8A-4147-A177-3AD203B41FA5}">
                      <a16:colId xmlns:a16="http://schemas.microsoft.com/office/drawing/2014/main" val="20003"/>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O</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B w="9525"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R w="9525" cap="flat" cmpd="sng">
                      <a:solidFill>
                        <a:srgbClr val="999999"/>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999999"/>
                      </a:solidFill>
                      <a:prstDash val="solid"/>
                      <a:round/>
                      <a:headEnd type="none" w="sm" len="sm"/>
                      <a:tailEnd type="none" w="sm" len="sm"/>
                    </a:lnL>
                    <a:solidFill>
                      <a:srgbClr val="CCCCCC"/>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T w="9525" cap="flat" cmpd="sng">
                      <a:solidFill>
                        <a:srgbClr val="999999"/>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165" name="Google Shape;165;g2dbd91b8803_0_12"/>
          <p:cNvGraphicFramePr/>
          <p:nvPr>
            <p:extLst>
              <p:ext uri="{D42A27DB-BD31-4B8C-83A1-F6EECF244321}">
                <p14:modId xmlns:p14="http://schemas.microsoft.com/office/powerpoint/2010/main" val="641316159"/>
              </p:ext>
            </p:extLst>
          </p:nvPr>
        </p:nvGraphicFramePr>
        <p:xfrm>
          <a:off x="2595761" y="3836353"/>
          <a:ext cx="1583600" cy="1584840"/>
        </p:xfrm>
        <a:graphic>
          <a:graphicData uri="http://schemas.openxmlformats.org/drawingml/2006/table">
            <a:tbl>
              <a:tblPr>
                <a:noFill/>
                <a:tableStyleId>{E8DF59E0-0455-4BE1-A95B-F4FC22F9AE48}</a:tableStyleId>
              </a:tblPr>
              <a:tblGrid>
                <a:gridCol w="395900">
                  <a:extLst>
                    <a:ext uri="{9D8B030D-6E8A-4147-A177-3AD203B41FA5}">
                      <a16:colId xmlns:a16="http://schemas.microsoft.com/office/drawing/2014/main" val="20000"/>
                    </a:ext>
                  </a:extLst>
                </a:gridCol>
                <a:gridCol w="395900">
                  <a:extLst>
                    <a:ext uri="{9D8B030D-6E8A-4147-A177-3AD203B41FA5}">
                      <a16:colId xmlns:a16="http://schemas.microsoft.com/office/drawing/2014/main" val="20001"/>
                    </a:ext>
                  </a:extLst>
                </a:gridCol>
                <a:gridCol w="395900">
                  <a:extLst>
                    <a:ext uri="{9D8B030D-6E8A-4147-A177-3AD203B41FA5}">
                      <a16:colId xmlns:a16="http://schemas.microsoft.com/office/drawing/2014/main" val="20002"/>
                    </a:ext>
                  </a:extLst>
                </a:gridCol>
                <a:gridCol w="395900">
                  <a:extLst>
                    <a:ext uri="{9D8B030D-6E8A-4147-A177-3AD203B41FA5}">
                      <a16:colId xmlns:a16="http://schemas.microsoft.com/office/drawing/2014/main" val="20003"/>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O</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B w="9525" cap="flat" cmpd="sng">
                      <a:solidFill>
                        <a:srgbClr val="999999"/>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R w="9525" cap="flat" cmpd="sng">
                      <a:solidFill>
                        <a:srgbClr val="999999"/>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999999"/>
                      </a:solidFill>
                      <a:prstDash val="solid"/>
                      <a:round/>
                      <a:headEnd type="none" w="sm" len="sm"/>
                      <a:tailEnd type="none" w="sm" len="sm"/>
                    </a:lnL>
                    <a:solidFill>
                      <a:srgbClr val="CCCCCC"/>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T w="9525" cap="flat" cmpd="sng">
                      <a:solidFill>
                        <a:srgbClr val="999999"/>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70ec0d4c-04c6-4704-9b9d-f9c1df4ff1ba">
      <Terms xmlns="http://schemas.microsoft.com/office/infopath/2007/PartnerControls"/>
    </lcf76f155ced4ddcb4097134ff3c332f>
    <TaxCatchAll xmlns="c0587088-7c24-4881-8fa2-37f7164e5cc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4F5DF901266EB46A712FE93801BA1D6" ma:contentTypeVersion="15" ma:contentTypeDescription="Create a new document." ma:contentTypeScope="" ma:versionID="7cf47ee2fdae45ad2b2738e5487ef8f5">
  <xsd:schema xmlns:xsd="http://www.w3.org/2001/XMLSchema" xmlns:xs="http://www.w3.org/2001/XMLSchema" xmlns:p="http://schemas.microsoft.com/office/2006/metadata/properties" xmlns:ns2="70ec0d4c-04c6-4704-9b9d-f9c1df4ff1ba" xmlns:ns3="c0587088-7c24-4881-8fa2-37f7164e5ccf" targetNamespace="http://schemas.microsoft.com/office/2006/metadata/properties" ma:root="true" ma:fieldsID="ab34482a2b14c90b47d89902a7710ce8" ns2:_="" ns3:_="">
    <xsd:import namespace="70ec0d4c-04c6-4704-9b9d-f9c1df4ff1ba"/>
    <xsd:import namespace="c0587088-7c24-4881-8fa2-37f7164e5cc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3:SharedWithUsers" minOccurs="0"/>
                <xsd:element ref="ns3:SharedWithDetails" minOccurs="0"/>
                <xsd:element ref="ns2:lcf76f155ced4ddcb4097134ff3c332f" minOccurs="0"/>
                <xsd:element ref="ns3:TaxCatchAll" minOccurs="0"/>
                <xsd:element ref="ns2:MediaServiceGenerationTime" minOccurs="0"/>
                <xsd:element ref="ns2:MediaServiceEventHashCode" minOccurs="0"/>
                <xsd:element ref="ns2:MediaServiceDateTaken" minOccurs="0"/>
                <xsd:element ref="ns2:MediaServiceOCR" minOccurs="0"/>
                <xsd:element ref="ns2:MediaLengthInSeconds"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ec0d4c-04c6-4704-9b9d-f9c1df4ff1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13b0b881-3bf5-4493-8d21-dd6cf614d6f8" ma:termSetId="09814cd3-568e-fe90-9814-8d621ff8fb84" ma:anchorId="fba54fb3-c3e1-fe81-a776-ca4b69148c4d" ma:open="true" ma:isKeyword="false">
      <xsd:complexType>
        <xsd:sequence>
          <xsd:element ref="pc:Terms" minOccurs="0" maxOccurs="1"/>
        </xsd:sequence>
      </xsd:complex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587088-7c24-4881-8fa2-37f7164e5cc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1e35ec3c-03b4-409f-a06e-371fbcf352db}" ma:internalName="TaxCatchAll" ma:showField="CatchAllData" ma:web="c0587088-7c24-4881-8fa2-37f7164e5c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64E2CB-E49B-4F8D-8D9D-14D8DDDDC978}">
  <ds:schemaRefs>
    <ds:schemaRef ds:uri="http://schemas.microsoft.com/sharepoint/v3/contenttype/forms"/>
  </ds:schemaRefs>
</ds:datastoreItem>
</file>

<file path=customXml/itemProps2.xml><?xml version="1.0" encoding="utf-8"?>
<ds:datastoreItem xmlns:ds="http://schemas.openxmlformats.org/officeDocument/2006/customXml" ds:itemID="{DC7E82C0-A659-4641-8548-950670243192}">
  <ds:schemaRefs>
    <ds:schemaRef ds:uri="http://schemas.microsoft.com/office/2006/metadata/properties"/>
    <ds:schemaRef ds:uri="http://schemas.microsoft.com/office/infopath/2007/PartnerControls"/>
    <ds:schemaRef ds:uri="70ec0d4c-04c6-4704-9b9d-f9c1df4ff1ba"/>
    <ds:schemaRef ds:uri="c0587088-7c24-4881-8fa2-37f7164e5ccf"/>
  </ds:schemaRefs>
</ds:datastoreItem>
</file>

<file path=customXml/itemProps3.xml><?xml version="1.0" encoding="utf-8"?>
<ds:datastoreItem xmlns:ds="http://schemas.openxmlformats.org/officeDocument/2006/customXml" ds:itemID="{761CCFEB-222D-464A-A5AF-4C8B182737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ec0d4c-04c6-4704-9b9d-f9c1df4ff1ba"/>
    <ds:schemaRef ds:uri="c0587088-7c24-4881-8fa2-37f7164e5c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251</TotalTime>
  <Words>1252</Words>
  <Application>Microsoft Office PowerPoint</Application>
  <PresentationFormat>On-screen Show (4:3)</PresentationFormat>
  <Paragraphs>130</Paragraphs>
  <Slides>18</Slides>
  <Notes>18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Noto Sans Symbols</vt:lpstr>
      <vt:lpstr>Times New Roman</vt:lpstr>
      <vt:lpstr>Garamond</vt:lpstr>
      <vt:lpstr>POI_THEME_TEMPLATE_DESIGN</vt:lpstr>
      <vt:lpstr>POI_THEME_TEMPLATE_DESIGN</vt:lpstr>
      <vt:lpstr>PowerPoint Presentation</vt:lpstr>
      <vt:lpstr>¿Qué es un agente?</vt:lpstr>
      <vt:lpstr>¿Qué es un agente?</vt:lpstr>
      <vt:lpstr>¿Qué es un agente inteligente?</vt:lpstr>
      <vt:lpstr>¿Qué es un agente?</vt:lpstr>
      <vt:lpstr>Arquitectura abstracta para agentes</vt:lpstr>
      <vt:lpstr>Agentes puramente reactivos</vt:lpstr>
      <vt:lpstr>Ejemplo</vt:lpstr>
      <vt:lpstr>Example</vt:lpstr>
      <vt:lpstr>Ejemplo</vt:lpstr>
      <vt:lpstr>Ejemplo</vt:lpstr>
      <vt:lpstr>Entornos – Accesible vs. inaccesible</vt:lpstr>
      <vt:lpstr>Entornos – Determinista vs. no determinista</vt:lpstr>
      <vt:lpstr>Entornos - Episódico vs. no episódico</vt:lpstr>
      <vt:lpstr>Entornos - Estático vs. dinámico</vt:lpstr>
      <vt:lpstr>Entornos – Discreto vs. continuo</vt:lpstr>
      <vt:lpstr>   Actividad 1:  Que otras librerias/frameworks dentro de python existen para multiagentes…..? Sistema de agente único (Canvas)</vt:lpstr>
      <vt:lpstr>   Actividad 1:  Sistema de agente único (Canvas)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Jeff Rosenschein</dc:creator>
  <cp:lastModifiedBy>Alfredo Alan Flores Saldivar</cp:lastModifiedBy>
  <cp:revision>4</cp:revision>
  <dcterms:created xsi:type="dcterms:W3CDTF">2002-09-12T12:30:06Z</dcterms:created>
  <dcterms:modified xsi:type="dcterms:W3CDTF">2025-08-14T21:35:48Z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0x01010094F5DF901266EB46A712FE93801BA1D6</vt:lpwstr>
  </property>
</Properties>
</file>