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0" r:id="rId5"/>
  </p:sldMasterIdLst>
  <p:notesMasterIdLst>
    <p:notesMasterId r:id="rId5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9144000" cy="6858000" type="screen4x3"/>
  <p:notesSz cx="6858000" cy="9144000"/>
  <p:embeddedFontLst>
    <p:embeddedFont>
      <p:font typeface="Garamond" panose="02020404030301010803" pitchFamily="18" charset="0"/>
      <p:regular r:id="rId53"/>
      <p:bold r:id="rId54"/>
      <p:italic r:id="rId55"/>
      <p:boldItalic r:id="rId56"/>
    </p:embeddedFont>
    <p:embeddedFont>
      <p:font typeface="Noto Sans Symbols" panose="020B0604020202020204"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hyfOrA3a6HWyOVcbytWOQkhyjs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45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1B0BE6-A474-40ED-87E5-EEA6D8168CE5}">
  <a:tblStyle styleId="{9E1B0BE6-A474-40ED-87E5-EEA6D8168CE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508" y="4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font" Target="fonts/font3.fntdata"/><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1.fntdata"/><Relationship Id="rId58" Type="http://schemas.openxmlformats.org/officeDocument/2006/relationships/font" Target="fonts/font6.fntdata"/><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4.fntdata"/><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2.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5.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60"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 name="Google Shape;5;n"/>
          <p:cNvSpPr txBox="1">
            <a:spLocks noGrp="1"/>
          </p:cNvSpPr>
          <p:nvPr>
            <p:ph type="hdr" idx="2"/>
          </p:nvPr>
        </p:nvSpPr>
        <p:spPr>
          <a:xfrm>
            <a:off x="0" y="0"/>
            <a:ext cx="2970212" cy="4556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3884612" y="0"/>
            <a:ext cx="2970212" cy="455612"/>
          </a:xfrm>
          <a:prstGeom prst="rect">
            <a:avLst/>
          </a:prstGeom>
          <a:noFill/>
          <a:ln>
            <a:noFill/>
          </a:ln>
        </p:spPr>
        <p:txBody>
          <a:bodyPr spcFirstLastPara="1" wrap="square" lIns="90000" tIns="46800" rIns="90000" bIns="468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a:spLocks noGrp="1" noRot="1" noChangeAspect="1"/>
          </p:cNvSpPr>
          <p:nvPr>
            <p:ph type="sldImg" idx="3"/>
          </p:nvPr>
        </p:nvSpPr>
        <p:spPr>
          <a:xfrm>
            <a:off x="1143000" y="685800"/>
            <a:ext cx="4570412" cy="34274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 name="Google Shape;8;n"/>
          <p:cNvSpPr txBox="1">
            <a:spLocks noGrp="1"/>
          </p:cNvSpPr>
          <p:nvPr>
            <p:ph type="body" idx="1"/>
          </p:nvPr>
        </p:nvSpPr>
        <p:spPr>
          <a:xfrm>
            <a:off x="685800" y="4343400"/>
            <a:ext cx="5484812" cy="41132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n"/>
          <p:cNvSpPr txBox="1">
            <a:spLocks noGrp="1"/>
          </p:cNvSpPr>
          <p:nvPr>
            <p:ph type="ftr" idx="11"/>
          </p:nvPr>
        </p:nvSpPr>
        <p:spPr>
          <a:xfrm>
            <a:off x="0" y="8685212"/>
            <a:ext cx="29702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n"/>
          <p:cNvSpPr txBox="1">
            <a:spLocks noGrp="1"/>
          </p:cNvSpPr>
          <p:nvPr>
            <p:ph type="sldNum" idx="4"/>
          </p:nvPr>
        </p:nvSpPr>
        <p:spPr>
          <a:xfrm>
            <a:off x="3884612" y="8685212"/>
            <a:ext cx="2970212" cy="455612"/>
          </a:xfrm>
          <a:prstGeom prst="rect">
            <a:avLst/>
          </a:prstGeom>
          <a:noFill/>
          <a:ln>
            <a:noFill/>
          </a:ln>
        </p:spPr>
        <p:txBody>
          <a:bodyPr spcFirstLastPara="1" wrap="square" lIns="90000" tIns="46800" rIns="90000" bIns="46800" anchor="b" anchorCtr="0">
            <a:noAutofit/>
          </a:bodyPr>
          <a:lstStyle/>
          <a:p>
            <a:pPr marL="215900" marR="0" lvl="0" indent="-21590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2d9cf19e6a7_0_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46" name="Google Shape;46;g2d9cf19e6a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fa42639fe_0_3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g27fa42639f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0dcc30441_0_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g2f0dcc3044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0dcc30441_0_33: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2f0dcc30441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 name="Google Shape;173;p4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4" name="Google Shape;184;p4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f0dcc30441_0_6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g2f0dcc30441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0dcc30441_0_8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2f0dcc30441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f0dcc30441_0_9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2f0dcc30441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f0dcc30441_0_12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2f0dcc30441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f0dcc30441_0_18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g2f0dcc30441_0_1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f0b059abbb_1_11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59" name="Google Shape;59;g2f0b059abbb_1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f0dcc30441_0_14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2f0dcc30441_0_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0b059abbb_1_12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2f0b059abbb_1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7fa42639fe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95" name="Google Shape;295;g27fa42639fe_0_6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f0dcc30441_0_19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2f0dcc30441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f0dcc30441_0_23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2f0dcc30441_0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f0dcc30441_0_21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g2f0dcc30441_0_2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f0b059abbb_1_13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g2f0b059abbb_1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7fa42639f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6" name="Google Shape;356;g27fa42639fe_0_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f0dcc30441_0_2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6" name="Google Shape;366;g2f0dcc30441_0_24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f0dcc30441_0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4" name="Google Shape;374;g2f0dcc30441_0_30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f0b059abbb_1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8" name="Google Shape;68;g2f0b059abbb_1_8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f0dcc30441_0_3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5" name="Google Shape;385;g2f0dcc30441_0_30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f0dcc30441_0_3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4" name="Google Shape;394;g2f0dcc30441_0_33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f0dcc30441_0_3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5" name="Google Shape;405;g2f0dcc30441_0_34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14" name="Google Shape;414;p3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310c24f165f_0_52: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21" name="Google Shape;421;g310c24f165f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10c24f165f_0_59: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29" name="Google Shape;429;g310c24f165f_0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10c24f165f_0_66: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37" name="Google Shape;437;g310c24f165f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310c24f165f_0_73: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45" name="Google Shape;445;g310c24f165f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10c24f165f_0_80: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53" name="Google Shape;453;g310c24f165f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10c24f165f_0_87: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61" name="Google Shape;461;g310c24f165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f0b059abbb_1_117: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77" name="Google Shape;77;g2f0b059abbb_1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10c24f165f_0_94: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69" name="Google Shape;469;g310c24f165f_0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10c24f165f_0_101:notes"/>
          <p:cNvSpPr txBox="1">
            <a:spLocks noGrp="1"/>
          </p:cNvSpPr>
          <p:nvPr>
            <p:ph type="body" idx="1"/>
          </p:nvPr>
        </p:nvSpPr>
        <p:spPr>
          <a:xfrm>
            <a:off x="685800" y="4343400"/>
            <a:ext cx="5486400" cy="4114800"/>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
        <p:nvSpPr>
          <p:cNvPr id="477" name="Google Shape;477;g310c24f165f_0_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10c24f165f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5" name="Google Shape;485;g310c24f165f_0_108: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10c24f165f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4" name="Google Shape;494;g310c24f165f_0_116: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10c24f165f_0_1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3" name="Google Shape;503;g310c24f165f_0_12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310c24f165f_0_1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2" name="Google Shape;512;g310c24f165f_0_15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f0dcc30441_0_349:notes"/>
          <p:cNvSpPr txBox="1">
            <a:spLocks noGrp="1"/>
          </p:cNvSpPr>
          <p:nvPr>
            <p:ph type="sldNum" idx="12"/>
          </p:nvPr>
        </p:nvSpPr>
        <p:spPr>
          <a:xfrm>
            <a:off x="3884612" y="8685212"/>
            <a:ext cx="2970300" cy="455700"/>
          </a:xfrm>
          <a:prstGeom prst="rect">
            <a:avLst/>
          </a:prstGeom>
          <a:noFill/>
          <a:ln>
            <a:noFill/>
          </a:ln>
        </p:spPr>
        <p:txBody>
          <a:bodyPr spcFirstLastPara="1" wrap="square" lIns="90000" tIns="46800" rIns="90000" bIns="46800" anchor="b" anchorCtr="0">
            <a:noAutofit/>
          </a:bodyPr>
          <a:lstStyle/>
          <a:p>
            <a:pPr marL="0" lvl="0" indent="0" algn="l" rtl="0">
              <a:lnSpc>
                <a:spcPct val="100000"/>
              </a:lnSpc>
              <a:spcBef>
                <a:spcPts val="0"/>
              </a:spcBef>
              <a:spcAft>
                <a:spcPts val="0"/>
              </a:spcAft>
              <a:buClr>
                <a:srgbClr val="000000"/>
              </a:buClr>
              <a:buSzPts val="1800"/>
              <a:buFont typeface="Arial"/>
              <a:buNone/>
            </a:pPr>
            <a:fld id="{00000000-1234-1234-1234-123412341234}" type="slidenum">
              <a:rPr lang="en-US"/>
              <a:t>46</a:t>
            </a:fld>
            <a:endParaRPr sz="1400"/>
          </a:p>
        </p:txBody>
      </p:sp>
      <p:sp>
        <p:nvSpPr>
          <p:cNvPr id="520" name="Google Shape;520;g2f0dcc30441_0_349: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21" name="Google Shape;521;g2f0dcc30441_0_349:notes"/>
          <p:cNvSpPr txBox="1">
            <a:spLocks noGrp="1"/>
          </p:cNvSpPr>
          <p:nvPr>
            <p:ph type="body" idx="1"/>
          </p:nvPr>
        </p:nvSpPr>
        <p:spPr>
          <a:xfrm>
            <a:off x="685800" y="4343400"/>
            <a:ext cx="5484900" cy="41133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g2f0dcc30441_0_349:notes"/>
          <p:cNvSpPr txBox="1">
            <a:spLocks noGrp="1"/>
          </p:cNvSpPr>
          <p:nvPr>
            <p:ph type="sldNum" idx="3"/>
          </p:nvPr>
        </p:nvSpPr>
        <p:spPr>
          <a:xfrm>
            <a:off x="3884612" y="8685212"/>
            <a:ext cx="2970300" cy="455700"/>
          </a:xfrm>
          <a:prstGeom prst="rect">
            <a:avLst/>
          </a:prstGeom>
          <a:noFill/>
          <a:ln>
            <a:noFill/>
          </a:ln>
        </p:spPr>
        <p:txBody>
          <a:bodyPr spcFirstLastPara="1" wrap="square" lIns="90000" tIns="46800" rIns="90000" bIns="46800" anchor="b" anchorCtr="0">
            <a:noAutofit/>
          </a:bodyPr>
          <a:lstStyle/>
          <a:p>
            <a:pPr marL="215900" lvl="0" indent="-215900" algn="r" rtl="0">
              <a:lnSpc>
                <a:spcPct val="100000"/>
              </a:lnSpc>
              <a:spcBef>
                <a:spcPts val="0"/>
              </a:spcBef>
              <a:spcAft>
                <a:spcPts val="0"/>
              </a:spcAft>
              <a:buClr>
                <a:srgbClr val="000000"/>
              </a:buClr>
              <a:buSzPts val="1200"/>
              <a:buFont typeface="Times New Roman"/>
              <a:buNone/>
            </a:pPr>
            <a:fld id="{00000000-1234-1234-1234-123412341234}" type="slidenum">
              <a:rPr lang="en-US"/>
              <a:t>46</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fe9e9af91_0_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SzPts val="1400"/>
              <a:buNone/>
            </a:pPr>
            <a:endParaRPr/>
          </a:p>
        </p:txBody>
      </p:sp>
      <p:sp>
        <p:nvSpPr>
          <p:cNvPr id="86" name="Google Shape;86;g30fe9e9af9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 name="Google Shape;93;p42: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0" name="Google Shape;100;p41: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0fe9e9af91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5" name="Google Shape;125;g30fe9e9af91_0_9: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fe9e9af91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 name="Google Shape;133;g30fe9e9af91_0_20: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8"/>
        <p:cNvGrpSpPr/>
        <p:nvPr/>
      </p:nvGrpSpPr>
      <p:grpSpPr>
        <a:xfrm>
          <a:off x="0" y="0"/>
          <a:ext cx="0" cy="0"/>
          <a:chOff x="0" y="0"/>
          <a:chExt cx="0" cy="0"/>
        </a:xfrm>
      </p:grpSpPr>
      <p:sp>
        <p:nvSpPr>
          <p:cNvPr id="19" name="Google Shape;19;p62"/>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7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ctr" rtl="0">
              <a:lnSpc>
                <a:spcPct val="100000"/>
              </a:lnSpc>
              <a:spcBef>
                <a:spcPts val="6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ctr" rtl="0">
              <a:lnSpc>
                <a:spcPct val="100000"/>
              </a:lnSpc>
              <a:spcBef>
                <a:spcPts val="50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62"/>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2"/>
          <p:cNvSpPr txBox="1">
            <a:spLocks noGrp="1"/>
          </p:cNvSpPr>
          <p:nvPr>
            <p:ph type="ftr" idx="11"/>
          </p:nvPr>
        </p:nvSpPr>
        <p:spPr>
          <a:xfrm>
            <a:off x="3124200" y="6243637"/>
            <a:ext cx="2894012" cy="455612"/>
          </a:xfrm>
          <a:prstGeom prst="rect">
            <a:avLst/>
          </a:prstGeom>
          <a:noFill/>
          <a:ln>
            <a:noFill/>
          </a:ln>
        </p:spPr>
        <p:txBody>
          <a:bodyPr spcFirstLastPara="1" wrap="square" lIns="90000" tIns="46800" rIns="90000" bIns="468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2"/>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g2f0b059abbb_0_204"/>
          <p:cNvSpPr txBox="1">
            <a:spLocks noGrp="1"/>
          </p:cNvSpPr>
          <p:nvPr>
            <p:ph type="title"/>
          </p:nvPr>
        </p:nvSpPr>
        <p:spPr>
          <a:xfrm>
            <a:off x="457200" y="277813"/>
            <a:ext cx="8229600" cy="1139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2f0b059abbb_0_204"/>
          <p:cNvSpPr txBox="1">
            <a:spLocks noGrp="1"/>
          </p:cNvSpPr>
          <p:nvPr>
            <p:ph type="body" idx="1"/>
          </p:nvPr>
        </p:nvSpPr>
        <p:spPr>
          <a:xfrm>
            <a:off x="457200" y="1600200"/>
            <a:ext cx="8229600" cy="4530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60"/>
              </a:spcBef>
              <a:spcAft>
                <a:spcPts val="0"/>
              </a:spcAft>
              <a:buSzPts val="1170"/>
              <a:buNone/>
              <a:defRPr/>
            </a:lvl1pPr>
            <a:lvl2pPr marL="914400" lvl="1" indent="-228600" algn="l">
              <a:lnSpc>
                <a:spcPct val="100000"/>
              </a:lnSpc>
              <a:spcBef>
                <a:spcPts val="360"/>
              </a:spcBef>
              <a:spcAft>
                <a:spcPts val="0"/>
              </a:spcAft>
              <a:buSzPts val="1080"/>
              <a:buNone/>
              <a:defRPr/>
            </a:lvl2pPr>
            <a:lvl3pPr marL="1371600" lvl="2" indent="-228600" algn="l">
              <a:lnSpc>
                <a:spcPct val="100000"/>
              </a:lnSpc>
              <a:spcBef>
                <a:spcPts val="360"/>
              </a:spcBef>
              <a:spcAft>
                <a:spcPts val="0"/>
              </a:spcAft>
              <a:buSzPts val="1170"/>
              <a:buNone/>
              <a:defRPr/>
            </a:lvl3pPr>
            <a:lvl4pPr marL="1828800" lvl="3" indent="-228600" algn="l">
              <a:lnSpc>
                <a:spcPct val="100000"/>
              </a:lnSpc>
              <a:spcBef>
                <a:spcPts val="360"/>
              </a:spcBef>
              <a:spcAft>
                <a:spcPts val="0"/>
              </a:spcAft>
              <a:buSzPts val="1260"/>
              <a:buNone/>
              <a:defRPr/>
            </a:lvl4pPr>
            <a:lvl5pPr marL="2286000" lvl="4" indent="-228600" algn="l">
              <a:lnSpc>
                <a:spcPct val="100000"/>
              </a:lnSpc>
              <a:spcBef>
                <a:spcPts val="360"/>
              </a:spcBef>
              <a:spcAft>
                <a:spcPts val="0"/>
              </a:spcAft>
              <a:buSzPts val="1350"/>
              <a:buNone/>
              <a:defRPr/>
            </a:lvl5pPr>
            <a:lvl6pPr marL="2743200" lvl="5" indent="-228600" algn="l">
              <a:lnSpc>
                <a:spcPct val="90000"/>
              </a:lnSpc>
              <a:spcBef>
                <a:spcPts val="500"/>
              </a:spcBef>
              <a:spcAft>
                <a:spcPts val="0"/>
              </a:spcAft>
              <a:buClr>
                <a:schemeClr val="dk1"/>
              </a:buClr>
              <a:buSzPts val="1800"/>
              <a:buNone/>
              <a:defRPr/>
            </a:lvl6pPr>
            <a:lvl7pPr marL="3200400" lvl="6" indent="-228600" algn="l">
              <a:lnSpc>
                <a:spcPct val="90000"/>
              </a:lnSpc>
              <a:spcBef>
                <a:spcPts val="500"/>
              </a:spcBef>
              <a:spcAft>
                <a:spcPts val="0"/>
              </a:spcAft>
              <a:buClr>
                <a:schemeClr val="dk1"/>
              </a:buClr>
              <a:buSzPts val="1800"/>
              <a:buNone/>
              <a:defRPr/>
            </a:lvl7pPr>
            <a:lvl8pPr marL="3657600" lvl="7" indent="-228600" algn="l">
              <a:lnSpc>
                <a:spcPct val="90000"/>
              </a:lnSpc>
              <a:spcBef>
                <a:spcPts val="500"/>
              </a:spcBef>
              <a:spcAft>
                <a:spcPts val="0"/>
              </a:spcAft>
              <a:buClr>
                <a:schemeClr val="dk1"/>
              </a:buClr>
              <a:buSzPts val="1800"/>
              <a:buNone/>
              <a:defRPr/>
            </a:lvl8pPr>
            <a:lvl9pPr marL="4114800" lvl="8" indent="-228600" algn="l">
              <a:lnSpc>
                <a:spcPct val="90000"/>
              </a:lnSpc>
              <a:spcBef>
                <a:spcPts val="500"/>
              </a:spcBef>
              <a:spcAft>
                <a:spcPts val="0"/>
              </a:spcAft>
              <a:buClr>
                <a:schemeClr val="dk1"/>
              </a:buClr>
              <a:buSzPts val="1800"/>
              <a:buNone/>
              <a:defRPr/>
            </a:lvl9pPr>
          </a:lstStyle>
          <a:p>
            <a:endParaRPr/>
          </a:p>
        </p:txBody>
      </p:sp>
      <p:sp>
        <p:nvSpPr>
          <p:cNvPr id="35" name="Google Shape;35;g2f0b059abbb_0_204"/>
          <p:cNvSpPr txBox="1">
            <a:spLocks noGrp="1"/>
          </p:cNvSpPr>
          <p:nvPr>
            <p:ph type="dt" idx="10"/>
          </p:nvPr>
        </p:nvSpPr>
        <p:spPr>
          <a:xfrm>
            <a:off x="457200" y="6243638"/>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2f0b059abbb_0_20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g2f0b059abbb_0_204"/>
          <p:cNvSpPr txBox="1">
            <a:spLocks noGrp="1"/>
          </p:cNvSpPr>
          <p:nvPr>
            <p:ph type="sldNum" idx="12"/>
          </p:nvPr>
        </p:nvSpPr>
        <p:spPr>
          <a:xfrm>
            <a:off x="6553200" y="6243638"/>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Garamond"/>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8"/>
        <p:cNvGrpSpPr/>
        <p:nvPr/>
      </p:nvGrpSpPr>
      <p:grpSpPr>
        <a:xfrm>
          <a:off x="0" y="0"/>
          <a:ext cx="0" cy="0"/>
          <a:chOff x="0" y="0"/>
          <a:chExt cx="0" cy="0"/>
        </a:xfrm>
      </p:grpSpPr>
      <p:sp>
        <p:nvSpPr>
          <p:cNvPr id="39" name="Google Shape;39;p64"/>
          <p:cNvSpPr txBox="1">
            <a:spLocks noGrp="1"/>
          </p:cNvSpPr>
          <p:nvPr>
            <p:ph type="title"/>
          </p:nvPr>
        </p:nvSpPr>
        <p:spPr>
          <a:xfrm>
            <a:off x="457200" y="277812"/>
            <a:ext cx="8228012" cy="113823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4"/>
          <p:cNvSpPr txBox="1">
            <a:spLocks noGrp="1"/>
          </p:cNvSpPr>
          <p:nvPr>
            <p:ph type="body" idx="1"/>
          </p:nvPr>
        </p:nvSpPr>
        <p:spPr>
          <a:xfrm>
            <a:off x="457200" y="1600200"/>
            <a:ext cx="8228012" cy="4529137"/>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700"/>
              </a:spcBef>
              <a:spcAft>
                <a:spcPts val="0"/>
              </a:spcAft>
              <a:buSzPts val="1400"/>
              <a:buNone/>
              <a:defRPr/>
            </a:lvl1pPr>
            <a:lvl2pPr marL="914400" lvl="1" indent="-228600" algn="l">
              <a:lnSpc>
                <a:spcPct val="100000"/>
              </a:lnSpc>
              <a:spcBef>
                <a:spcPts val="600"/>
              </a:spcBef>
              <a:spcAft>
                <a:spcPts val="0"/>
              </a:spcAft>
              <a:buSzPts val="1400"/>
              <a:buNone/>
              <a:defRPr/>
            </a:lvl2pPr>
            <a:lvl3pPr marL="1371600" lvl="2" indent="-228600" algn="l">
              <a:lnSpc>
                <a:spcPct val="100000"/>
              </a:lnSpc>
              <a:spcBef>
                <a:spcPts val="5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41" name="Google Shape;41;p64"/>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4"/>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4"/>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
        <p:cNvGrpSpPr/>
        <p:nvPr/>
      </p:nvGrpSpPr>
      <p:grpSpPr>
        <a:xfrm>
          <a:off x="0" y="0"/>
          <a:ext cx="0" cy="0"/>
          <a:chOff x="0" y="0"/>
          <a:chExt cx="0" cy="0"/>
        </a:xfrm>
      </p:grpSpPr>
      <p:sp>
        <p:nvSpPr>
          <p:cNvPr id="12" name="Google Shape;12;p61"/>
          <p:cNvSpPr txBox="1">
            <a:spLocks noGrp="1"/>
          </p:cNvSpPr>
          <p:nvPr>
            <p:ph type="title"/>
          </p:nvPr>
        </p:nvSpPr>
        <p:spPr>
          <a:xfrm>
            <a:off x="914400" y="1524000"/>
            <a:ext cx="7621587" cy="1751012"/>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rgbClr val="006633"/>
                </a:solidFill>
                <a:latin typeface="Garamond"/>
                <a:ea typeface="Garamond"/>
                <a:cs typeface="Garamond"/>
                <a:sym typeface="Garamond"/>
              </a:defRPr>
            </a:lvl9pPr>
          </a:lstStyle>
          <a:p>
            <a:endParaRPr/>
          </a:p>
        </p:txBody>
      </p:sp>
      <p:sp>
        <p:nvSpPr>
          <p:cNvPr id="13" name="Google Shape;13;p61"/>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61"/>
          <p:cNvSpPr txBox="1">
            <a:spLocks noGrp="1"/>
          </p:cNvSpPr>
          <p:nvPr>
            <p:ph type="ftr" idx="11"/>
          </p:nvPr>
        </p:nvSpPr>
        <p:spPr>
          <a:xfrm>
            <a:off x="3124200" y="6243637"/>
            <a:ext cx="2894012" cy="455612"/>
          </a:xfrm>
          <a:prstGeom prst="rect">
            <a:avLst/>
          </a:prstGeom>
          <a:noFill/>
          <a:ln>
            <a:noFill/>
          </a:ln>
        </p:spPr>
        <p:txBody>
          <a:bodyPr spcFirstLastPara="1" wrap="square" lIns="90000" tIns="46800" rIns="90000" bIns="468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61"/>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16" name="Google Shape;16;p61"/>
          <p:cNvSpPr/>
          <p:nvPr/>
        </p:nvSpPr>
        <p:spPr>
          <a:xfrm>
            <a:off x="609600" y="1219200"/>
            <a:ext cx="7924800" cy="914400"/>
          </a:xfrm>
          <a:custGeom>
            <a:avLst/>
            <a:gdLst/>
            <a:ahLst/>
            <a:cxnLst/>
            <a:rect l="l" t="t" r="r" b="b"/>
            <a:pathLst>
              <a:path w="1000" h="1000" extrusionOk="0">
                <a:moveTo>
                  <a:pt x="0" y="1000"/>
                </a:moveTo>
                <a:lnTo>
                  <a:pt x="0" y="0"/>
                </a:lnTo>
                <a:lnTo>
                  <a:pt x="1000" y="0"/>
                </a:lnTo>
              </a:path>
            </a:pathLst>
          </a:custGeom>
          <a:noFill/>
          <a:ln w="25550"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7" name="Google Shape;17;p61"/>
          <p:cNvCxnSpPr/>
          <p:nvPr/>
        </p:nvCxnSpPr>
        <p:spPr>
          <a:xfrm>
            <a:off x="1981200" y="3962400"/>
            <a:ext cx="6511925" cy="1587"/>
          </a:xfrm>
          <a:prstGeom prst="straightConnector1">
            <a:avLst/>
          </a:prstGeom>
          <a:noFill/>
          <a:ln w="19075" cap="flat" cmpd="sng">
            <a:solidFill>
              <a:srgbClr val="CC99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sp>
        <p:nvSpPr>
          <p:cNvPr id="25" name="Google Shape;25;p63"/>
          <p:cNvSpPr txBox="1">
            <a:spLocks noGrp="1"/>
          </p:cNvSpPr>
          <p:nvPr>
            <p:ph type="title"/>
          </p:nvPr>
        </p:nvSpPr>
        <p:spPr>
          <a:xfrm>
            <a:off x="457200" y="277812"/>
            <a:ext cx="8228012" cy="113823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4200" b="0" i="0" u="none" strike="noStrike" cap="none">
                <a:solidFill>
                  <a:srgbClr val="006633"/>
                </a:solidFill>
                <a:latin typeface="Garamond"/>
                <a:ea typeface="Garamond"/>
                <a:cs typeface="Garamond"/>
                <a:sym typeface="Garamond"/>
              </a:defRPr>
            </a:lvl9pPr>
          </a:lstStyle>
          <a:p>
            <a:endParaRPr/>
          </a:p>
        </p:txBody>
      </p:sp>
      <p:sp>
        <p:nvSpPr>
          <p:cNvPr id="26" name="Google Shape;26;p63"/>
          <p:cNvSpPr txBox="1">
            <a:spLocks noGrp="1"/>
          </p:cNvSpPr>
          <p:nvPr>
            <p:ph type="body" idx="1"/>
          </p:nvPr>
        </p:nvSpPr>
        <p:spPr>
          <a:xfrm>
            <a:off x="457200" y="1600200"/>
            <a:ext cx="8228012" cy="4529137"/>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700"/>
              </a:spcBef>
              <a:spcAft>
                <a:spcPts val="0"/>
              </a:spcAft>
              <a:buClr>
                <a:srgbClr val="000000"/>
              </a:buClr>
              <a:buSzPts val="14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100000"/>
              </a:lnSpc>
              <a:spcBef>
                <a:spcPts val="600"/>
              </a:spcBef>
              <a:spcAft>
                <a:spcPts val="0"/>
              </a:spcAft>
              <a:buClr>
                <a:srgbClr val="000000"/>
              </a:buClr>
              <a:buSzPts val="1400"/>
              <a:buFont typeface="Arial"/>
              <a:buNone/>
              <a:defRPr sz="2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27" name="Google Shape;27;p63"/>
          <p:cNvSpPr txBox="1">
            <a:spLocks noGrp="1"/>
          </p:cNvSpPr>
          <p:nvPr>
            <p:ph type="dt" idx="10"/>
          </p:nvPr>
        </p:nvSpPr>
        <p:spPr>
          <a:xfrm>
            <a:off x="457200" y="6243637"/>
            <a:ext cx="2132012"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63"/>
          <p:cNvSpPr txBox="1">
            <a:spLocks noGrp="1"/>
          </p:cNvSpPr>
          <p:nvPr>
            <p:ph type="ftr" idx="11"/>
          </p:nvPr>
        </p:nvSpPr>
        <p:spPr>
          <a:xfrm>
            <a:off x="3124200" y="6248400"/>
            <a:ext cx="2894012" cy="455612"/>
          </a:xfrm>
          <a:prstGeom prst="rect">
            <a:avLst/>
          </a:prstGeom>
          <a:noFill/>
          <a:ln>
            <a:noFill/>
          </a:ln>
        </p:spPr>
        <p:txBody>
          <a:bodyPr spcFirstLastPara="1" wrap="square" lIns="90000" tIns="46800" rIns="90000" bIns="468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9" name="Google Shape;29;p63"/>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lvl1pPr marL="0" marR="0" lvl="0"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200"/>
              <a:buFont typeface="Garamond"/>
              <a:buNone/>
              <a:defRPr sz="1200" b="0" i="0" u="none" strike="noStrike" cap="none">
                <a:solidFill>
                  <a:srgbClr val="000000"/>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
        <p:nvSpPr>
          <p:cNvPr id="30" name="Google Shape;30;p63"/>
          <p:cNvSpPr/>
          <p:nvPr/>
        </p:nvSpPr>
        <p:spPr>
          <a:xfrm>
            <a:off x="381000" y="228600"/>
            <a:ext cx="8229600" cy="609600"/>
          </a:xfrm>
          <a:custGeom>
            <a:avLst/>
            <a:gdLst/>
            <a:ahLst/>
            <a:cxnLst/>
            <a:rect l="l" t="t" r="r" b="b"/>
            <a:pathLst>
              <a:path w="1000" h="1000" extrusionOk="0">
                <a:moveTo>
                  <a:pt x="0" y="1000"/>
                </a:moveTo>
                <a:lnTo>
                  <a:pt x="0" y="0"/>
                </a:lnTo>
                <a:lnTo>
                  <a:pt x="1000" y="0"/>
                </a:lnTo>
              </a:path>
            </a:pathLst>
          </a:custGeom>
          <a:noFill/>
          <a:ln w="19075" cap="flat" cmpd="sng">
            <a:solidFill>
              <a:srgbClr val="CC99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1" name="Google Shape;31;p63"/>
          <p:cNvCxnSpPr/>
          <p:nvPr/>
        </p:nvCxnSpPr>
        <p:spPr>
          <a:xfrm>
            <a:off x="457200" y="6172200"/>
            <a:ext cx="8229600" cy="1587"/>
          </a:xfrm>
          <a:prstGeom prst="straightConnector1">
            <a:avLst/>
          </a:prstGeom>
          <a:noFill/>
          <a:ln w="19075" cap="flat" cmpd="sng">
            <a:solidFill>
              <a:srgbClr val="CC990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eE646_6NfqQ"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rustwasm.github.io/book/game-of-life/rul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rustwasm.github.io/book/game-of-life/rule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g2d9cf19e6a7_0_0"/>
          <p:cNvSpPr/>
          <p:nvPr/>
        </p:nvSpPr>
        <p:spPr>
          <a:xfrm>
            <a:off x="0" y="-1"/>
            <a:ext cx="9143700" cy="685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g2d9cf19e6a7_0_0"/>
          <p:cNvSpPr/>
          <p:nvPr/>
        </p:nvSpPr>
        <p:spPr>
          <a:xfrm>
            <a:off x="228" y="0"/>
            <a:ext cx="9143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50" name="Google Shape;50;g2d9cf19e6a7_0_0" descr="A blue circle with white flame in the middle&#10;&#10;Description automatically generated"/>
          <p:cNvPicPr preferRelativeResize="0"/>
          <p:nvPr/>
        </p:nvPicPr>
        <p:blipFill rotWithShape="1">
          <a:blip r:embed="rId3">
            <a:alphaModFix/>
          </a:blip>
          <a:srcRect/>
          <a:stretch/>
        </p:blipFill>
        <p:spPr>
          <a:xfrm>
            <a:off x="255352" y="2371869"/>
            <a:ext cx="3106320" cy="3031658"/>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51" name="Google Shape;51;g2d9cf19e6a7_0_0"/>
          <p:cNvGrpSpPr/>
          <p:nvPr/>
        </p:nvGrpSpPr>
        <p:grpSpPr>
          <a:xfrm>
            <a:off x="-7315" y="-5977"/>
            <a:ext cx="4683132" cy="6863979"/>
            <a:chOff x="-5196" y="-5977"/>
            <a:chExt cx="6244176" cy="6863979"/>
          </a:xfrm>
        </p:grpSpPr>
        <p:sp>
          <p:nvSpPr>
            <p:cNvPr id="52" name="Google Shape;52;g2d9cf19e6a7_0_0"/>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8627"/>
                  </a:srgbClr>
                </a:gs>
                <a:gs pos="2000">
                  <a:srgbClr val="FFFFFF">
                    <a:alpha val="8627"/>
                  </a:srgbClr>
                </a:gs>
                <a:gs pos="16000">
                  <a:srgbClr val="35742A">
                    <a:alpha val="8627"/>
                  </a:srgbClr>
                </a:gs>
                <a:gs pos="85000">
                  <a:srgbClr val="CC9900">
                    <a:alpha val="8627"/>
                  </a:srgbClr>
                </a:gs>
                <a:gs pos="100000">
                  <a:srgbClr val="FFFFFF">
                    <a:alpha val="8627"/>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 name="Google Shape;53;g2d9cf19e6a7_0_0"/>
            <p:cNvSpPr/>
            <p:nvPr/>
          </p:nvSpPr>
          <p:spPr>
            <a:xfrm flipH="1">
              <a:off x="-5196" y="1"/>
              <a:ext cx="6170617"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8627"/>
                  </a:srgbClr>
                </a:gs>
                <a:gs pos="2000">
                  <a:srgbClr val="FFFFFF">
                    <a:alpha val="8627"/>
                  </a:srgbClr>
                </a:gs>
                <a:gs pos="16000">
                  <a:srgbClr val="35742A">
                    <a:alpha val="8627"/>
                  </a:srgbClr>
                </a:gs>
                <a:gs pos="85000">
                  <a:srgbClr val="CC9900">
                    <a:alpha val="8627"/>
                  </a:srgbClr>
                </a:gs>
                <a:gs pos="100000">
                  <a:srgbClr val="FFFFFF">
                    <a:alpha val="8627"/>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 name="Google Shape;54;g2d9cf19e6a7_0_0"/>
            <p:cNvSpPr/>
            <p:nvPr/>
          </p:nvSpPr>
          <p:spPr>
            <a:xfrm flipH="1">
              <a:off x="5717" y="-5977"/>
              <a:ext cx="6233263"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8627"/>
                  </a:srgbClr>
                </a:gs>
                <a:gs pos="2000">
                  <a:srgbClr val="FFFFFF">
                    <a:alpha val="8627"/>
                  </a:srgbClr>
                </a:gs>
                <a:gs pos="16000">
                  <a:srgbClr val="35742A">
                    <a:alpha val="8627"/>
                  </a:srgbClr>
                </a:gs>
                <a:gs pos="85000">
                  <a:srgbClr val="CC9900">
                    <a:alpha val="8627"/>
                  </a:srgbClr>
                </a:gs>
                <a:gs pos="100000">
                  <a:srgbClr val="FFFFFF">
                    <a:alpha val="8627"/>
                  </a:srgbClr>
                </a:gs>
              </a:gsLst>
              <a:lin ang="12000143"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6" name="Google Shape;56;g2d9cf19e6a7_0_0"/>
          <p:cNvSpPr txBox="1"/>
          <p:nvPr/>
        </p:nvSpPr>
        <p:spPr>
          <a:xfrm>
            <a:off x="4943000" y="4267829"/>
            <a:ext cx="3604500" cy="554100"/>
          </a:xfrm>
          <a:prstGeom prst="rect">
            <a:avLst/>
          </a:prstGeom>
          <a:noFill/>
          <a:ln>
            <a:noFill/>
          </a:ln>
        </p:spPr>
        <p:txBody>
          <a:bodyPr spcFirstLastPara="1" wrap="square" lIns="91425" tIns="45700" rIns="91425" bIns="45700" anchor="t" anchorCtr="0">
            <a:normAutofit fontScale="55000" lnSpcReduction="20000"/>
          </a:bodyPr>
          <a:lstStyle/>
          <a:p>
            <a:pPr lvl="0">
              <a:buSzPct val="100000"/>
            </a:pPr>
            <a:r>
              <a:rPr lang="en-US" sz="3200" b="1">
                <a:solidFill>
                  <a:srgbClr val="006633"/>
                </a:solidFill>
              </a:rPr>
              <a:t>ARQUITECTURA DE AGENTES</a:t>
            </a:r>
            <a:endParaRPr sz="5000" b="1" i="0" u="none" strike="noStrike" cap="none" dirty="0">
              <a:solidFill>
                <a:srgbClr val="006633"/>
              </a:solidFill>
              <a:latin typeface="Arial"/>
              <a:ea typeface="Arial"/>
              <a:cs typeface="Arial"/>
              <a:sym typeface="Arial"/>
            </a:endParaRPr>
          </a:p>
        </p:txBody>
      </p:sp>
      <p:sp>
        <p:nvSpPr>
          <p:cNvPr id="2" name="Google Shape;105;p1">
            <a:extLst>
              <a:ext uri="{FF2B5EF4-FFF2-40B4-BE49-F238E27FC236}">
                <a16:creationId xmlns:a16="http://schemas.microsoft.com/office/drawing/2014/main" id="{8BF4053E-9396-199A-0B79-0D182CEB6649}"/>
              </a:ext>
            </a:extLst>
          </p:cNvPr>
          <p:cNvSpPr txBox="1">
            <a:spLocks/>
          </p:cNvSpPr>
          <p:nvPr/>
        </p:nvSpPr>
        <p:spPr>
          <a:xfrm>
            <a:off x="3360930" y="249228"/>
            <a:ext cx="5782200" cy="343620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L="457200" marR="0" lvl="0" indent="-352425" algn="l" rtl="0">
              <a:lnSpc>
                <a:spcPct val="100000"/>
              </a:lnSpc>
              <a:spcBef>
                <a:spcPts val="560"/>
              </a:spcBef>
              <a:spcAft>
                <a:spcPts val="0"/>
              </a:spcAft>
              <a:buClr>
                <a:schemeClr val="accent1"/>
              </a:buClr>
              <a:buSzPts val="1820"/>
              <a:buFont typeface="Noto Sans Symbols"/>
              <a:buNone/>
              <a:defRPr sz="2800" b="0" i="0" u="none" strike="noStrike" cap="none">
                <a:solidFill>
                  <a:schemeClr val="dk1"/>
                </a:solidFill>
                <a:latin typeface="Arial"/>
                <a:ea typeface="Arial"/>
                <a:cs typeface="Arial"/>
                <a:sym typeface="Arial"/>
              </a:defRPr>
            </a:lvl1pPr>
            <a:lvl2pPr marL="914400" marR="0" lvl="1" indent="-327660" algn="l" rtl="0">
              <a:lnSpc>
                <a:spcPct val="100000"/>
              </a:lnSpc>
              <a:spcBef>
                <a:spcPts val="360"/>
              </a:spcBef>
              <a:spcAft>
                <a:spcPts val="0"/>
              </a:spcAft>
              <a:buClr>
                <a:schemeClr val="accent2"/>
              </a:buClr>
              <a:buSzPts val="1080"/>
              <a:buFont typeface="Noto Sans Symbols"/>
              <a:buChar char="❑"/>
              <a:defRPr sz="2600" b="0" i="0" u="none" strike="noStrike" cap="none">
                <a:solidFill>
                  <a:schemeClr val="dk1"/>
                </a:solidFill>
                <a:latin typeface="Arial"/>
                <a:ea typeface="Arial"/>
                <a:cs typeface="Arial"/>
                <a:sym typeface="Arial"/>
              </a:defRPr>
            </a:lvl2pPr>
            <a:lvl3pPr marL="1371600" marR="0" lvl="2" indent="-319405" algn="l" rtl="0">
              <a:lnSpc>
                <a:spcPct val="100000"/>
              </a:lnSpc>
              <a:spcBef>
                <a:spcPts val="360"/>
              </a:spcBef>
              <a:spcAft>
                <a:spcPts val="0"/>
              </a:spcAft>
              <a:buClr>
                <a:schemeClr val="accent1"/>
              </a:buClr>
              <a:buSzPts val="1170"/>
              <a:buFont typeface="Noto Sans Symbols"/>
              <a:buChar char="■"/>
              <a:defRPr sz="2200" b="0" i="0" u="none" strike="noStrike" cap="none">
                <a:solidFill>
                  <a:schemeClr val="dk1"/>
                </a:solidFill>
                <a:latin typeface="Arial"/>
                <a:ea typeface="Arial"/>
                <a:cs typeface="Arial"/>
                <a:sym typeface="Arial"/>
              </a:defRPr>
            </a:lvl3pPr>
            <a:lvl4pPr marL="1828800" marR="0" lvl="3" indent="-317500" algn="l" rtl="0">
              <a:lnSpc>
                <a:spcPct val="100000"/>
              </a:lnSpc>
              <a:spcBef>
                <a:spcPts val="360"/>
              </a:spcBef>
              <a:spcAft>
                <a:spcPts val="0"/>
              </a:spcAft>
              <a:buClr>
                <a:schemeClr val="accent2"/>
              </a:buClr>
              <a:buSzPts val="1260"/>
              <a:buFont typeface="Noto Sans Symbols"/>
              <a:buChar char="❑"/>
              <a:defRPr sz="2000" b="0" i="0" u="none" strike="noStrike" cap="none">
                <a:solidFill>
                  <a:schemeClr val="dk1"/>
                </a:solidFill>
                <a:latin typeface="Arial"/>
                <a:ea typeface="Arial"/>
                <a:cs typeface="Arial"/>
                <a:sym typeface="Arial"/>
              </a:defRPr>
            </a:lvl4pPr>
            <a:lvl5pPr marL="2286000" marR="0" lvl="4" indent="-323850" algn="l" rtl="0">
              <a:lnSpc>
                <a:spcPct val="100000"/>
              </a:lnSpc>
              <a:spcBef>
                <a:spcPts val="360"/>
              </a:spcBef>
              <a:spcAft>
                <a:spcPts val="0"/>
              </a:spcAft>
              <a:buClr>
                <a:schemeClr val="accent1"/>
              </a:buClr>
              <a:buSzPts val="135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90000"/>
              </a:lnSpc>
              <a:spcBef>
                <a:spcPts val="0"/>
              </a:spcBef>
              <a:spcAft>
                <a:spcPts val="0"/>
              </a:spcAft>
              <a:buClr>
                <a:srgbClr val="CC9900"/>
              </a:buClr>
              <a:buSzPts val="2600"/>
              <a:buFont typeface="Noto Sans Symbols"/>
              <a:buNone/>
              <a:tabLst/>
              <a:defRPr/>
            </a:pPr>
            <a:r>
              <a:rPr kumimoji="0" lang="es-MX" sz="3000" b="1" i="0" u="none" strike="noStrike" kern="0" cap="none" spc="0" normalizeH="0" baseline="0" noProof="0" dirty="0">
                <a:ln>
                  <a:noFill/>
                </a:ln>
                <a:solidFill>
                  <a:srgbClr val="006633"/>
                </a:solidFill>
                <a:effectLst/>
                <a:uLnTx/>
                <a:uFillTx/>
                <a:latin typeface="Arial"/>
                <a:cs typeface="Arial"/>
                <a:sym typeface="Arial"/>
              </a:rPr>
              <a:t>TC2008B Modelación de Sistemas </a:t>
            </a:r>
            <a:r>
              <a:rPr kumimoji="0" lang="es-MX" sz="3000" b="1" i="0" u="none" strike="noStrike" kern="0" cap="none" spc="0" normalizeH="0" baseline="0" noProof="0" dirty="0" err="1">
                <a:ln>
                  <a:noFill/>
                </a:ln>
                <a:solidFill>
                  <a:srgbClr val="006633"/>
                </a:solidFill>
                <a:effectLst/>
                <a:uLnTx/>
                <a:uFillTx/>
                <a:latin typeface="Arial"/>
                <a:cs typeface="Arial"/>
                <a:sym typeface="Arial"/>
              </a:rPr>
              <a:t>Multiagentes</a:t>
            </a:r>
            <a:r>
              <a:rPr kumimoji="0" lang="es-MX" sz="3000" b="1" i="0" u="none" strike="noStrike" kern="0" cap="none" spc="0" normalizeH="0" baseline="0" noProof="0" dirty="0">
                <a:ln>
                  <a:noFill/>
                </a:ln>
                <a:solidFill>
                  <a:srgbClr val="006633"/>
                </a:solidFill>
                <a:effectLst/>
                <a:uLnTx/>
                <a:uFillTx/>
                <a:latin typeface="Arial"/>
                <a:cs typeface="Arial"/>
                <a:sym typeface="Arial"/>
              </a:rPr>
              <a:t> con Gráficos</a:t>
            </a:r>
          </a:p>
          <a:p>
            <a:pPr marL="0" marR="0" lvl="0" indent="0" algn="ctr" defTabSz="914400" rtl="0" eaLnBrk="1" fontAlgn="auto" latinLnBrk="0" hangingPunct="1">
              <a:lnSpc>
                <a:spcPct val="90000"/>
              </a:lnSpc>
              <a:spcBef>
                <a:spcPts val="0"/>
              </a:spcBef>
              <a:spcAft>
                <a:spcPts val="0"/>
              </a:spcAft>
              <a:buClr>
                <a:srgbClr val="CC9900"/>
              </a:buClr>
              <a:buSzPts val="2600"/>
              <a:buFont typeface="Noto Sans Symbols"/>
              <a:buNone/>
              <a:tabLst/>
              <a:defRPr/>
            </a:pPr>
            <a:endParaRPr kumimoji="0" lang="es-MX" sz="3383" b="1" i="0" u="none" strike="noStrike" kern="0" cap="none" spc="0" normalizeH="0" baseline="0" noProof="0" dirty="0">
              <a:ln>
                <a:noFill/>
              </a:ln>
              <a:solidFill>
                <a:srgbClr val="006633"/>
              </a:solidFill>
              <a:effectLst/>
              <a:uLnTx/>
              <a:uFillTx/>
              <a:latin typeface="Arial"/>
              <a:cs typeface="Arial"/>
              <a:sym typeface="Arial"/>
            </a:endParaRPr>
          </a:p>
          <a:p>
            <a:pPr marL="0" marR="0" lvl="0" indent="0" algn="ctr" defTabSz="914400" rtl="0" eaLnBrk="1" fontAlgn="auto" latinLnBrk="0" hangingPunct="1">
              <a:lnSpc>
                <a:spcPct val="90000"/>
              </a:lnSpc>
              <a:spcBef>
                <a:spcPts val="0"/>
              </a:spcBef>
              <a:spcAft>
                <a:spcPts val="0"/>
              </a:spcAft>
              <a:buClr>
                <a:srgbClr val="CC9900"/>
              </a:buClr>
              <a:buSzPts val="2600"/>
              <a:buFont typeface="Noto Sans Symbols"/>
              <a:buNone/>
              <a:tabLst/>
              <a:defRPr/>
            </a:pPr>
            <a:r>
              <a:rPr kumimoji="0" lang="es-MX" sz="2000" b="1" i="0" u="none" strike="noStrike" kern="0" cap="none" spc="0" normalizeH="0" baseline="0" noProof="0" dirty="0">
                <a:ln>
                  <a:noFill/>
                </a:ln>
                <a:solidFill>
                  <a:srgbClr val="006633"/>
                </a:solidFill>
                <a:effectLst/>
                <a:uLnTx/>
                <a:uFillTx/>
                <a:latin typeface="Arial"/>
                <a:cs typeface="Arial"/>
                <a:sym typeface="Arial"/>
              </a:rPr>
              <a:t>Alan Flores Saldivar</a:t>
            </a:r>
          </a:p>
          <a:p>
            <a:pPr marL="0" marR="0" lvl="0" indent="0" algn="ctr" defTabSz="914400" rtl="0" eaLnBrk="1" fontAlgn="auto" latinLnBrk="0" hangingPunct="1">
              <a:lnSpc>
                <a:spcPct val="90000"/>
              </a:lnSpc>
              <a:spcBef>
                <a:spcPts val="0"/>
              </a:spcBef>
              <a:spcAft>
                <a:spcPts val="0"/>
              </a:spcAft>
              <a:buClr>
                <a:srgbClr val="000000"/>
              </a:buClr>
              <a:buSzPts val="1100"/>
              <a:buFont typeface="Noto Sans Symbols"/>
              <a:buNone/>
              <a:tabLst/>
              <a:defRPr/>
            </a:pPr>
            <a:r>
              <a:rPr kumimoji="0" lang="es-MX" sz="2000" b="0" i="0" u="none" strike="noStrike" kern="0" cap="none" spc="0" normalizeH="0" baseline="0" noProof="0" dirty="0">
                <a:ln>
                  <a:noFill/>
                </a:ln>
                <a:solidFill>
                  <a:srgbClr val="006633"/>
                </a:solidFill>
                <a:effectLst/>
                <a:uLnTx/>
                <a:uFillTx/>
                <a:latin typeface="Arial"/>
                <a:cs typeface="Arial"/>
                <a:sym typeface="Arial"/>
              </a:rPr>
              <a:t>Escuela de Ingeniería y Ciencias
Departamento de Ciencias de la Computación</a:t>
            </a:r>
          </a:p>
          <a:p>
            <a:pPr marL="0" marR="0" lvl="0" indent="0" algn="ctr" defTabSz="914400" rtl="0" eaLnBrk="1" fontAlgn="auto" latinLnBrk="0" hangingPunct="1">
              <a:lnSpc>
                <a:spcPct val="90000"/>
              </a:lnSpc>
              <a:spcBef>
                <a:spcPts val="0"/>
              </a:spcBef>
              <a:spcAft>
                <a:spcPts val="0"/>
              </a:spcAft>
              <a:buClr>
                <a:srgbClr val="000000"/>
              </a:buClr>
              <a:buSzPts val="1100"/>
              <a:buFont typeface="Noto Sans Symbols"/>
              <a:buNone/>
              <a:tabLst/>
              <a:defRPr/>
            </a:pPr>
            <a:r>
              <a:rPr kumimoji="0" lang="es-MX" sz="2000" b="1" i="0" u="none" strike="noStrike" kern="0" cap="none" spc="0" normalizeH="0" baseline="0" noProof="0" dirty="0">
                <a:ln>
                  <a:noFill/>
                </a:ln>
                <a:solidFill>
                  <a:srgbClr val="00B0F0"/>
                </a:solidFill>
                <a:effectLst/>
                <a:uLnTx/>
                <a:uFillTx/>
                <a:latin typeface="Arial"/>
                <a:cs typeface="Arial"/>
                <a:sym typeface="Arial"/>
              </a:rPr>
              <a:t>alan.flores_s@tec.mx</a:t>
            </a:r>
          </a:p>
          <a:p>
            <a:pPr marL="0" marR="0" lvl="0" indent="0" algn="ctr" defTabSz="914400" rtl="0" eaLnBrk="1" fontAlgn="auto" latinLnBrk="0" hangingPunct="1">
              <a:lnSpc>
                <a:spcPct val="90000"/>
              </a:lnSpc>
              <a:spcBef>
                <a:spcPts val="0"/>
              </a:spcBef>
              <a:spcAft>
                <a:spcPts val="0"/>
              </a:spcAft>
              <a:buClr>
                <a:srgbClr val="000000"/>
              </a:buClr>
              <a:buSzPts val="1100"/>
              <a:buFont typeface="Noto Sans Symbols"/>
              <a:buNone/>
              <a:tabLst/>
              <a:defRPr/>
            </a:pPr>
            <a:endParaRPr kumimoji="0" lang="es-MX" sz="900" b="0" i="0" u="none" strike="noStrike" kern="0" cap="none" spc="0" normalizeH="0" baseline="0" noProof="0" dirty="0">
              <a:ln>
                <a:noFill/>
              </a:ln>
              <a:solidFill>
                <a:srgbClr val="006633"/>
              </a:solidFill>
              <a:effectLst/>
              <a:uLnTx/>
              <a:uFillTx/>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g27fa42639fe_0_34"/>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10</a:t>
            </a:fld>
            <a:endParaRPr/>
          </a:p>
        </p:txBody>
      </p:sp>
      <p:sp>
        <p:nvSpPr>
          <p:cNvPr id="144" name="Google Shape;144;g27fa42639fe_0_34"/>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t>Utility-based agents</a:t>
            </a:r>
            <a:endParaRPr dirty="0"/>
          </a:p>
        </p:txBody>
      </p:sp>
      <p:sp>
        <p:nvSpPr>
          <p:cNvPr id="145" name="Google Shape;145;g27fa42639fe_0_34"/>
          <p:cNvSpPr txBox="1">
            <a:spLocks noGrp="1"/>
          </p:cNvSpPr>
          <p:nvPr>
            <p:ph type="body" idx="1"/>
          </p:nvPr>
        </p:nvSpPr>
        <p:spPr>
          <a:xfrm>
            <a:off x="457200" y="1739350"/>
            <a:ext cx="3804300" cy="4408800"/>
          </a:xfrm>
          <a:prstGeom prst="rect">
            <a:avLst/>
          </a:prstGeom>
          <a:noFill/>
          <a:ln>
            <a:noFill/>
          </a:ln>
        </p:spPr>
        <p:txBody>
          <a:bodyPr spcFirstLastPara="1" wrap="square" lIns="91425" tIns="45700" rIns="91425" bIns="45700" anchor="t" anchorCtr="0">
            <a:noAutofit/>
          </a:bodyPr>
          <a:lstStyle/>
          <a:p>
            <a:pPr marL="0" lvl="0" indent="0">
              <a:spcBef>
                <a:spcPts val="600"/>
              </a:spcBef>
            </a:pPr>
            <a:r>
              <a:rPr lang="en-US" sz="1900" dirty="0" err="1"/>
              <a:t>Utiliza</a:t>
            </a:r>
            <a:r>
              <a:rPr lang="en-US" sz="1900" dirty="0"/>
              <a:t>:</a:t>
            </a:r>
            <a:endParaRPr sz="1900" dirty="0"/>
          </a:p>
          <a:p>
            <a:pPr lvl="0" indent="-282575">
              <a:spcBef>
                <a:spcPts val="600"/>
              </a:spcBef>
              <a:buSzPts val="850"/>
              <a:buChar char="■"/>
            </a:pPr>
            <a:r>
              <a:rPr lang="es-MX" sz="1900" dirty="0"/>
              <a:t>Un modelo del mundo
Una función de utilidad para medir sus preferencias entre estados
Elige la acción que conduce a la mejor utilidad esperada (calculada como un promedio ponderado)</a:t>
            </a:r>
            <a:endParaRPr sz="1900" dirty="0"/>
          </a:p>
        </p:txBody>
      </p:sp>
      <p:pic>
        <p:nvPicPr>
          <p:cNvPr id="146" name="Google Shape;146;g27fa42639fe_0_34"/>
          <p:cNvPicPr preferRelativeResize="0"/>
          <p:nvPr/>
        </p:nvPicPr>
        <p:blipFill rotWithShape="1">
          <a:blip r:embed="rId3">
            <a:alphaModFix/>
          </a:blip>
          <a:srcRect/>
          <a:stretch/>
        </p:blipFill>
        <p:spPr>
          <a:xfrm>
            <a:off x="4197350" y="1739362"/>
            <a:ext cx="4577700" cy="28781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g2f0dcc30441_0_0"/>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11</a:t>
            </a:fld>
            <a:endParaRPr/>
          </a:p>
        </p:txBody>
      </p:sp>
      <p:sp>
        <p:nvSpPr>
          <p:cNvPr id="152" name="Google Shape;152;g2f0dcc30441_0_0"/>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chemeClr val="dk2"/>
              </a:buClr>
              <a:buSzPts val="4200"/>
            </a:pPr>
            <a:r>
              <a:rPr lang="en-US">
                <a:solidFill>
                  <a:schemeClr val="dk2"/>
                </a:solidFill>
              </a:rPr>
              <a:t>¿Qué es la utilidad?</a:t>
            </a:r>
            <a:endParaRPr dirty="0"/>
          </a:p>
        </p:txBody>
      </p:sp>
      <p:sp>
        <p:nvSpPr>
          <p:cNvPr id="153" name="Google Shape;153;g2f0dcc30441_0_0"/>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342900" lvl="0" indent="-298450">
              <a:spcBef>
                <a:spcPts val="0"/>
              </a:spcBef>
              <a:buClr>
                <a:schemeClr val="accent1"/>
              </a:buClr>
              <a:buSzPts val="1250"/>
              <a:buFont typeface="Noto Sans Symbols"/>
              <a:buChar char="■"/>
            </a:pPr>
            <a:r>
              <a:rPr lang="es-MX" sz="2300" dirty="0">
                <a:solidFill>
                  <a:schemeClr val="dk1"/>
                </a:solidFill>
              </a:rPr>
              <a:t>La utilidad </a:t>
            </a:r>
            <a:r>
              <a:rPr lang="es-MX" sz="2300" i="1" dirty="0">
                <a:solidFill>
                  <a:schemeClr val="dk1"/>
                </a:solidFill>
              </a:rPr>
              <a:t>no</a:t>
            </a:r>
            <a:r>
              <a:rPr lang="es-MX" sz="2300" dirty="0">
                <a:solidFill>
                  <a:schemeClr val="dk1"/>
                </a:solidFill>
              </a:rPr>
              <a:t> es dinero (pero es una analogía útil</a:t>
            </a:r>
            <a:r>
              <a:rPr lang="en-US" sz="2300" b="0" i="0" u="none" dirty="0">
                <a:solidFill>
                  <a:schemeClr val="dk1"/>
                </a:solidFill>
                <a:latin typeface="Arial"/>
                <a:ea typeface="Arial"/>
                <a:cs typeface="Arial"/>
                <a:sym typeface="Arial"/>
              </a:rPr>
              <a:t>)</a:t>
            </a:r>
            <a:endParaRPr sz="2300" dirty="0"/>
          </a:p>
          <a:p>
            <a:pPr marL="342900" lvl="0" indent="-298450">
              <a:spcBef>
                <a:spcPts val="600"/>
              </a:spcBef>
              <a:buClr>
                <a:schemeClr val="accent1"/>
              </a:buClr>
              <a:buSzPts val="1250"/>
              <a:buFont typeface="Noto Sans Symbols"/>
              <a:buChar char="■"/>
            </a:pPr>
            <a:r>
              <a:rPr lang="es-MX" sz="2300" dirty="0">
                <a:solidFill>
                  <a:schemeClr val="dk1"/>
                </a:solidFill>
              </a:rPr>
              <a:t>Relación típica entre utilidad y dinero</a:t>
            </a:r>
            <a:r>
              <a:rPr lang="en-US" sz="2300" b="0" i="0" u="none" dirty="0">
                <a:solidFill>
                  <a:schemeClr val="dk1"/>
                </a:solidFill>
                <a:latin typeface="Arial"/>
                <a:ea typeface="Arial"/>
                <a:cs typeface="Arial"/>
                <a:sym typeface="Arial"/>
              </a:rPr>
              <a:t>:</a:t>
            </a:r>
            <a:endParaRPr sz="2300" dirty="0"/>
          </a:p>
        </p:txBody>
      </p:sp>
      <p:pic>
        <p:nvPicPr>
          <p:cNvPr id="154" name="Google Shape;154;g2f0dcc30441_0_0"/>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155" name="Google Shape;155;g2f0dcc30441_0_0"/>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50</a:t>
                      </a:r>
                      <a:endParaRPr sz="17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80</a:t>
                      </a:r>
                      <a:endParaRPr sz="14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sp>
        <p:nvSpPr>
          <p:cNvPr id="156" name="Google Shape;156;g2f0dcc30441_0_0"/>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7" name="Google Shape;157;g2f0dcc30441_0_0"/>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158" name="Google Shape;158;g2f0dcc30441_0_0"/>
          <p:cNvPicPr preferRelativeResize="0"/>
          <p:nvPr/>
        </p:nvPicPr>
        <p:blipFill rotWithShape="1">
          <a:blip r:embed="rId3">
            <a:alphaModFix/>
          </a:blip>
          <a:srcRect/>
          <a:stretch/>
        </p:blipFill>
        <p:spPr>
          <a:xfrm>
            <a:off x="1828798" y="5426300"/>
            <a:ext cx="457201" cy="457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g2f0dcc30441_0_33"/>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12</a:t>
            </a:fld>
            <a:endParaRPr/>
          </a:p>
        </p:txBody>
      </p:sp>
      <p:sp>
        <p:nvSpPr>
          <p:cNvPr id="164" name="Google Shape;164;g2f0dcc30441_0_33"/>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chemeClr val="dk2"/>
              </a:buClr>
              <a:buSzPts val="4200"/>
            </a:pPr>
            <a:r>
              <a:rPr lang="en-US" dirty="0">
                <a:solidFill>
                  <a:schemeClr val="dk2"/>
                </a:solidFill>
              </a:rPr>
              <a:t>¿</a:t>
            </a:r>
            <a:r>
              <a:rPr lang="en-US" dirty="0" err="1">
                <a:solidFill>
                  <a:schemeClr val="dk2"/>
                </a:solidFill>
              </a:rPr>
              <a:t>Qué</a:t>
            </a:r>
            <a:r>
              <a:rPr lang="en-US" dirty="0">
                <a:solidFill>
                  <a:schemeClr val="dk2"/>
                </a:solidFill>
              </a:rPr>
              <a:t> es la </a:t>
            </a:r>
            <a:r>
              <a:rPr lang="en-US" dirty="0" err="1">
                <a:solidFill>
                  <a:schemeClr val="dk2"/>
                </a:solidFill>
              </a:rPr>
              <a:t>utilidad</a:t>
            </a:r>
            <a:r>
              <a:rPr lang="en-US" dirty="0">
                <a:solidFill>
                  <a:schemeClr val="dk2"/>
                </a:solidFill>
              </a:rPr>
              <a:t>?</a:t>
            </a:r>
            <a:endParaRPr dirty="0"/>
          </a:p>
        </p:txBody>
      </p:sp>
      <p:sp>
        <p:nvSpPr>
          <p:cNvPr id="165" name="Google Shape;165;g2f0dcc30441_0_33"/>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457200" lvl="0" indent="-307975" algn="l" rtl="0">
              <a:lnSpc>
                <a:spcPct val="100000"/>
              </a:lnSpc>
              <a:spcBef>
                <a:spcPts val="600"/>
              </a:spcBef>
              <a:spcAft>
                <a:spcPts val="0"/>
              </a:spcAft>
              <a:buSzPts val="1250"/>
              <a:buChar char="■"/>
            </a:pPr>
            <a:r>
              <a:rPr lang="en-US" sz="2300" b="1" dirty="0">
                <a:solidFill>
                  <a:srgbClr val="980000"/>
                </a:solidFill>
              </a:rPr>
              <a:t>u((1, 7)) = 100</a:t>
            </a:r>
            <a:r>
              <a:rPr lang="en-US" sz="2300" dirty="0"/>
              <a:t>, </a:t>
            </a:r>
            <a:r>
              <a:rPr lang="en-US" sz="2300" b="1" dirty="0">
                <a:solidFill>
                  <a:srgbClr val="1C4587"/>
                </a:solidFill>
              </a:rPr>
              <a:t>u((4,1)) = 150</a:t>
            </a:r>
            <a:endParaRPr sz="2300" b="1" dirty="0">
              <a:solidFill>
                <a:srgbClr val="1C4587"/>
              </a:solidFill>
            </a:endParaRPr>
          </a:p>
          <a:p>
            <a:pPr marL="457200" lvl="0" indent="-307975" algn="l" rtl="0">
              <a:lnSpc>
                <a:spcPct val="100000"/>
              </a:lnSpc>
              <a:spcBef>
                <a:spcPts val="600"/>
              </a:spcBef>
              <a:spcAft>
                <a:spcPts val="0"/>
              </a:spcAft>
              <a:buSzPts val="1250"/>
              <a:buChar char="■"/>
            </a:pPr>
            <a:r>
              <a:rPr lang="en-US" sz="2300" dirty="0"/>
              <a:t>(4, 1) &gt; (1, 7)</a:t>
            </a:r>
            <a:endParaRPr sz="2300" dirty="0"/>
          </a:p>
        </p:txBody>
      </p:sp>
      <p:pic>
        <p:nvPicPr>
          <p:cNvPr id="166" name="Google Shape;166;g2f0dcc30441_0_33"/>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167" name="Google Shape;167;g2f0dcc30441_0_33"/>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50</a:t>
                      </a:r>
                      <a:endParaRPr sz="1700" b="1" u="none" strike="noStrike" cap="none"/>
                    </a:p>
                  </a:txBody>
                  <a:tcPr marL="91425" marR="91425" marT="91425" marB="91425">
                    <a:lnL w="38100" cap="flat" cmpd="sng">
                      <a:solidFill>
                        <a:srgbClr val="980000"/>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98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1155CC"/>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1155CC"/>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80</a:t>
                      </a:r>
                      <a:endParaRPr sz="1400" b="1"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1155CC"/>
                      </a:solidFill>
                      <a:prstDash val="solid"/>
                      <a:round/>
                      <a:headEnd type="none" w="sm" len="sm"/>
                      <a:tailEnd type="none" w="sm" len="sm"/>
                    </a:lnR>
                    <a:lnT w="38100" cap="flat" cmpd="sng">
                      <a:solidFill>
                        <a:srgbClr val="1155CC"/>
                      </a:solidFill>
                      <a:prstDash val="solid"/>
                      <a:round/>
                      <a:headEnd type="none" w="sm" len="sm"/>
                      <a:tailEnd type="none" w="sm" len="sm"/>
                    </a:lnT>
                    <a:lnB w="38100" cap="flat" cmpd="sng">
                      <a:solidFill>
                        <a:srgbClr val="1155CC"/>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sp>
        <p:nvSpPr>
          <p:cNvPr id="168" name="Google Shape;168;g2f0dcc30441_0_33"/>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g2f0dcc30441_0_33"/>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170" name="Google Shape;170;g2f0dcc30441_0_33"/>
          <p:cNvPicPr preferRelativeResize="0"/>
          <p:nvPr/>
        </p:nvPicPr>
        <p:blipFill rotWithShape="1">
          <a:blip r:embed="rId3">
            <a:alphaModFix/>
          </a:blip>
          <a:srcRect/>
          <a:stretch/>
        </p:blipFill>
        <p:spPr>
          <a:xfrm>
            <a:off x="1828798" y="5426300"/>
            <a:ext cx="457201" cy="457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
        <p:cNvGrpSpPr/>
        <p:nvPr/>
      </p:nvGrpSpPr>
      <p:grpSpPr>
        <a:xfrm>
          <a:off x="0" y="0"/>
          <a:ext cx="0" cy="0"/>
          <a:chOff x="0" y="0"/>
          <a:chExt cx="0" cy="0"/>
        </a:xfrm>
      </p:grpSpPr>
      <p:sp>
        <p:nvSpPr>
          <p:cNvPr id="175" name="Google Shape;175;p45"/>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13</a:t>
            </a:fld>
            <a:endParaRPr/>
          </a:p>
        </p:txBody>
      </p:sp>
      <p:sp>
        <p:nvSpPr>
          <p:cNvPr id="176" name="Google Shape;176;p45"/>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s-MX" dirty="0"/>
              <a:t>Funciones de utilidad sobre estados</a:t>
            </a:r>
            <a:endParaRPr dirty="0"/>
          </a:p>
        </p:txBody>
      </p:sp>
      <p:sp>
        <p:nvSpPr>
          <p:cNvPr id="177" name="Google Shape;177;p45"/>
          <p:cNvSpPr txBox="1">
            <a:spLocks noGrp="1"/>
          </p:cNvSpPr>
          <p:nvPr>
            <p:ph type="body" idx="1"/>
          </p:nvPr>
        </p:nvSpPr>
        <p:spPr>
          <a:xfrm>
            <a:off x="838200" y="1219200"/>
            <a:ext cx="7848600" cy="4911725"/>
          </a:xfrm>
          <a:prstGeom prst="rect">
            <a:avLst/>
          </a:prstGeom>
          <a:noFill/>
          <a:ln>
            <a:noFill/>
          </a:ln>
        </p:spPr>
        <p:txBody>
          <a:bodyPr spcFirstLastPara="1" wrap="square" lIns="90000" tIns="46800" rIns="90000" bIns="46800" anchor="t" anchorCtr="0">
            <a:noAutofit/>
          </a:bodyPr>
          <a:lstStyle/>
          <a:p>
            <a:pPr marL="341312" lvl="0" indent="-277812">
              <a:spcBef>
                <a:spcPts val="0"/>
              </a:spcBef>
              <a:buClr>
                <a:srgbClr val="CC9900"/>
              </a:buClr>
              <a:buSzPts val="950"/>
              <a:buFont typeface="Noto Sans Symbols"/>
              <a:buChar char="■"/>
            </a:pPr>
            <a:r>
              <a:rPr lang="en-US" sz="2000" dirty="0"/>
              <a:t>Una </a:t>
            </a:r>
            <a:r>
              <a:rPr lang="en-US" sz="2000" dirty="0" err="1"/>
              <a:t>posibilidad</a:t>
            </a:r>
            <a:r>
              <a:rPr lang="en-US" sz="2000" b="0" i="0" u="none" dirty="0">
                <a:solidFill>
                  <a:srgbClr val="000000"/>
                </a:solidFill>
                <a:latin typeface="Arial"/>
                <a:ea typeface="Arial"/>
                <a:cs typeface="Arial"/>
                <a:sym typeface="Arial"/>
              </a:rPr>
              <a:t>: </a:t>
            </a:r>
            <a:r>
              <a:rPr lang="es-MX" sz="2000" dirty="0"/>
              <a:t>asociar las utilidades con estados individuales: la tarea del agente es entonces crear estados que maximicen la utilidad</a:t>
            </a:r>
            <a:endParaRPr sz="2000" dirty="0"/>
          </a:p>
          <a:p>
            <a:pPr marL="341312" lvl="0" indent="-277812">
              <a:buClr>
                <a:srgbClr val="CC9900"/>
              </a:buClr>
              <a:buSzPts val="950"/>
              <a:buFont typeface="Noto Sans Symbols"/>
              <a:buChar char="■"/>
            </a:pPr>
            <a:r>
              <a:rPr lang="es-MX" sz="2000" dirty="0"/>
              <a:t>Una especificación de tarea es una función</a:t>
            </a:r>
            <a:r>
              <a:rPr lang="en-US" sz="2000" b="0" i="0" u="none" dirty="0">
                <a:solidFill>
                  <a:srgbClr val="000000"/>
                </a:solidFill>
                <a:latin typeface="Arial"/>
                <a:ea typeface="Arial"/>
                <a:cs typeface="Arial"/>
                <a:sym typeface="Arial"/>
              </a:rPr>
              <a:t>:</a:t>
            </a:r>
            <a:br>
              <a:rPr lang="en-US" sz="2000" b="0" i="0" u="none" dirty="0">
                <a:solidFill>
                  <a:srgbClr val="000000"/>
                </a:solidFill>
                <a:latin typeface="Arial"/>
                <a:ea typeface="Arial"/>
                <a:cs typeface="Arial"/>
                <a:sym typeface="Arial"/>
              </a:rPr>
            </a:br>
            <a:br>
              <a:rPr lang="en-US" sz="2000" b="0" i="0" u="none" dirty="0">
                <a:solidFill>
                  <a:srgbClr val="000000"/>
                </a:solidFill>
                <a:latin typeface="Arial"/>
                <a:ea typeface="Arial"/>
                <a:cs typeface="Arial"/>
                <a:sym typeface="Arial"/>
              </a:rPr>
            </a:br>
            <a:br>
              <a:rPr lang="en-US" sz="2000" b="0" i="0" u="none" dirty="0">
                <a:solidFill>
                  <a:srgbClr val="000000"/>
                </a:solidFill>
                <a:latin typeface="Arial"/>
                <a:ea typeface="Arial"/>
                <a:cs typeface="Arial"/>
                <a:sym typeface="Arial"/>
              </a:rPr>
            </a:br>
            <a:r>
              <a:rPr lang="es-MX" sz="2000" dirty="0">
                <a:solidFill>
                  <a:schemeClr val="dk1"/>
                </a:solidFill>
              </a:rPr>
              <a:t>que asocia un número real con cada estado del entorno</a:t>
            </a:r>
            <a:r>
              <a:rPr lang="en-US" sz="2000" dirty="0">
                <a:solidFill>
                  <a:schemeClr val="dk1"/>
                </a:solidFill>
              </a:rPr>
              <a:t>.</a:t>
            </a:r>
            <a:endParaRPr sz="2000" b="0" i="0" u="none" dirty="0">
              <a:solidFill>
                <a:srgbClr val="000000"/>
              </a:solidFill>
              <a:latin typeface="Arial"/>
              <a:ea typeface="Arial"/>
              <a:cs typeface="Arial"/>
              <a:sym typeface="Arial"/>
            </a:endParaRPr>
          </a:p>
          <a:p>
            <a:pPr marL="341312" lvl="0" indent="-277812">
              <a:buClr>
                <a:srgbClr val="CC9900"/>
              </a:buClr>
              <a:buSzPts val="950"/>
              <a:buFont typeface="Noto Sans Symbols"/>
              <a:buChar char="■"/>
            </a:pPr>
            <a:r>
              <a:rPr lang="es-MX" sz="2000" dirty="0"/>
              <a:t>¿Cuál podría ser una función adecuada para el problema del vacío?</a:t>
            </a:r>
            <a:r>
              <a:rPr lang="en-US" sz="2000" dirty="0"/>
              <a:t>?</a:t>
            </a:r>
            <a:br>
              <a:rPr lang="en-US" sz="2000" dirty="0"/>
            </a:br>
            <a:br>
              <a:rPr lang="en-US" sz="2000" dirty="0"/>
            </a:br>
            <a:br>
              <a:rPr lang="en-US" sz="2000" dirty="0"/>
            </a:br>
            <a:br>
              <a:rPr lang="en-US" sz="2000" dirty="0"/>
            </a:br>
            <a:endParaRPr sz="2000" dirty="0"/>
          </a:p>
          <a:p>
            <a:pPr marL="0" marR="0" lvl="0" indent="0" algn="l" rtl="0">
              <a:lnSpc>
                <a:spcPct val="100000"/>
              </a:lnSpc>
              <a:spcBef>
                <a:spcPts val="700"/>
              </a:spcBef>
              <a:spcAft>
                <a:spcPts val="0"/>
              </a:spcAft>
              <a:buSzPts val="1400"/>
              <a:buNone/>
            </a:pPr>
            <a:endParaRPr sz="2000" dirty="0"/>
          </a:p>
        </p:txBody>
      </p:sp>
      <p:pic>
        <p:nvPicPr>
          <p:cNvPr id="178" name="Google Shape;178;p45"/>
          <p:cNvPicPr preferRelativeResize="0"/>
          <p:nvPr/>
        </p:nvPicPr>
        <p:blipFill rotWithShape="1">
          <a:blip r:embed="rId3">
            <a:alphaModFix/>
          </a:blip>
          <a:srcRect/>
          <a:stretch/>
        </p:blipFill>
        <p:spPr>
          <a:xfrm>
            <a:off x="3695850" y="2627725"/>
            <a:ext cx="1599887" cy="422275"/>
          </a:xfrm>
          <a:prstGeom prst="rect">
            <a:avLst/>
          </a:prstGeom>
          <a:noFill/>
          <a:ln>
            <a:noFill/>
          </a:ln>
        </p:spPr>
      </p:pic>
      <p:pic>
        <p:nvPicPr>
          <p:cNvPr id="179" name="Google Shape;179;p45"/>
          <p:cNvPicPr preferRelativeResize="0"/>
          <p:nvPr/>
        </p:nvPicPr>
        <p:blipFill rotWithShape="1">
          <a:blip r:embed="rId4">
            <a:alphaModFix/>
          </a:blip>
          <a:srcRect r="60755"/>
          <a:stretch/>
        </p:blipFill>
        <p:spPr>
          <a:xfrm>
            <a:off x="2009800" y="4376025"/>
            <a:ext cx="472950" cy="580250"/>
          </a:xfrm>
          <a:prstGeom prst="rect">
            <a:avLst/>
          </a:prstGeom>
          <a:noFill/>
          <a:ln>
            <a:noFill/>
          </a:ln>
        </p:spPr>
      </p:pic>
      <p:pic>
        <p:nvPicPr>
          <p:cNvPr id="180" name="Google Shape;180;p45"/>
          <p:cNvPicPr preferRelativeResize="0"/>
          <p:nvPr/>
        </p:nvPicPr>
        <p:blipFill rotWithShape="1">
          <a:blip r:embed="rId4">
            <a:alphaModFix/>
          </a:blip>
          <a:srcRect l="40144"/>
          <a:stretch/>
        </p:blipFill>
        <p:spPr>
          <a:xfrm>
            <a:off x="3483025" y="4376025"/>
            <a:ext cx="721350" cy="580250"/>
          </a:xfrm>
          <a:prstGeom prst="rect">
            <a:avLst/>
          </a:prstGeom>
          <a:noFill/>
          <a:ln>
            <a:noFill/>
          </a:ln>
        </p:spPr>
      </p:pic>
      <p:pic>
        <p:nvPicPr>
          <p:cNvPr id="181" name="Google Shape;181;p45"/>
          <p:cNvPicPr preferRelativeResize="0"/>
          <p:nvPr/>
        </p:nvPicPr>
        <p:blipFill rotWithShape="1">
          <a:blip r:embed="rId5">
            <a:alphaModFix/>
          </a:blip>
          <a:srcRect/>
          <a:stretch/>
        </p:blipFill>
        <p:spPr>
          <a:xfrm>
            <a:off x="2542000" y="4231375"/>
            <a:ext cx="864825" cy="86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p47"/>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14</a:t>
            </a:fld>
            <a:endParaRPr/>
          </a:p>
        </p:txBody>
      </p:sp>
      <p:sp>
        <p:nvSpPr>
          <p:cNvPr id="187" name="Google Shape;187;p47"/>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Clr>
                <a:srgbClr val="006633"/>
              </a:buClr>
              <a:buSzPts val="4200"/>
              <a:buFont typeface="Garamond"/>
              <a:buNone/>
            </a:pPr>
            <a:r>
              <a:rPr lang="en-US" sz="4200" b="0" i="0" u="none" dirty="0" err="1">
                <a:solidFill>
                  <a:srgbClr val="006633"/>
                </a:solidFill>
                <a:latin typeface="Garamond"/>
                <a:ea typeface="Garamond"/>
                <a:cs typeface="Garamond"/>
                <a:sym typeface="Garamond"/>
              </a:rPr>
              <a:t>Utilidades</a:t>
            </a:r>
            <a:r>
              <a:rPr lang="en-US" sz="4200" b="0" i="0" u="none" dirty="0">
                <a:solidFill>
                  <a:srgbClr val="006633"/>
                </a:solidFill>
                <a:latin typeface="Garamond"/>
                <a:ea typeface="Garamond"/>
                <a:cs typeface="Garamond"/>
                <a:sym typeface="Garamond"/>
              </a:rPr>
              <a:t> </a:t>
            </a:r>
            <a:r>
              <a:rPr lang="en-US" sz="4200" b="0" i="0" u="none" dirty="0" err="1">
                <a:solidFill>
                  <a:srgbClr val="006633"/>
                </a:solidFill>
                <a:latin typeface="Garamond"/>
                <a:ea typeface="Garamond"/>
                <a:cs typeface="Garamond"/>
                <a:sym typeface="Garamond"/>
              </a:rPr>
              <a:t>sobre</a:t>
            </a:r>
            <a:r>
              <a:rPr lang="en-US" sz="4200" b="0" i="0" u="none" dirty="0">
                <a:solidFill>
                  <a:srgbClr val="006633"/>
                </a:solidFill>
                <a:latin typeface="Garamond"/>
                <a:ea typeface="Garamond"/>
                <a:cs typeface="Garamond"/>
                <a:sym typeface="Garamond"/>
              </a:rPr>
              <a:t> </a:t>
            </a:r>
            <a:r>
              <a:rPr lang="en-US" sz="4200" b="0" i="0" u="none" dirty="0" err="1">
                <a:solidFill>
                  <a:srgbClr val="006633"/>
                </a:solidFill>
                <a:latin typeface="Garamond"/>
                <a:ea typeface="Garamond"/>
                <a:cs typeface="Garamond"/>
                <a:sym typeface="Garamond"/>
              </a:rPr>
              <a:t>ejecuciones</a:t>
            </a:r>
            <a:endParaRPr dirty="0"/>
          </a:p>
        </p:txBody>
      </p:sp>
      <p:sp>
        <p:nvSpPr>
          <p:cNvPr id="188" name="Google Shape;188;p47"/>
          <p:cNvSpPr txBox="1">
            <a:spLocks noGrp="1"/>
          </p:cNvSpPr>
          <p:nvPr>
            <p:ph type="body" idx="1"/>
          </p:nvPr>
        </p:nvSpPr>
        <p:spPr>
          <a:xfrm>
            <a:off x="533400" y="1066800"/>
            <a:ext cx="8382000" cy="5410200"/>
          </a:xfrm>
          <a:prstGeom prst="rect">
            <a:avLst/>
          </a:prstGeom>
          <a:noFill/>
          <a:ln>
            <a:noFill/>
          </a:ln>
        </p:spPr>
        <p:txBody>
          <a:bodyPr spcFirstLastPara="1" wrap="square" lIns="90000" tIns="46800" rIns="90000" bIns="46800" anchor="t" anchorCtr="0">
            <a:noAutofit/>
          </a:bodyPr>
          <a:lstStyle/>
          <a:p>
            <a:pPr marL="341312" lvl="0" indent="-296862">
              <a:lnSpc>
                <a:spcPct val="90000"/>
              </a:lnSpc>
              <a:spcBef>
                <a:spcPts val="0"/>
              </a:spcBef>
              <a:buClr>
                <a:srgbClr val="CC9900"/>
              </a:buClr>
              <a:buSzPts val="1250"/>
              <a:buFont typeface="Noto Sans Symbols"/>
              <a:buChar char="■"/>
            </a:pPr>
            <a:r>
              <a:rPr lang="es-MX" sz="2400" dirty="0"/>
              <a:t>Otra posibilidad es asignar una utilidad no a estados individuales, sino a las ejecuciones completas en sí mismas</a:t>
            </a:r>
            <a:r>
              <a:rPr lang="en-US" sz="2300" b="0" i="0" u="none" dirty="0">
                <a:solidFill>
                  <a:srgbClr val="000000"/>
                </a:solidFill>
                <a:latin typeface="Arial"/>
                <a:ea typeface="Arial"/>
                <a:cs typeface="Arial"/>
                <a:sym typeface="Arial"/>
              </a:rPr>
              <a:t>:</a:t>
            </a:r>
            <a:endParaRPr sz="2300" dirty="0"/>
          </a:p>
          <a:p>
            <a:pPr marL="341312" marR="0" lvl="0" indent="-341312" algn="ctr" rtl="0">
              <a:lnSpc>
                <a:spcPct val="90000"/>
              </a:lnSpc>
              <a:spcBef>
                <a:spcPts val="700"/>
              </a:spcBef>
              <a:spcAft>
                <a:spcPts val="0"/>
              </a:spcAft>
              <a:buClr>
                <a:srgbClr val="000000"/>
              </a:buClr>
              <a:buSzPts val="3000"/>
              <a:buFont typeface="Times New Roman"/>
              <a:buNone/>
            </a:pPr>
            <a:endParaRPr sz="2300" dirty="0"/>
          </a:p>
          <a:p>
            <a:pPr marL="341312" lvl="0" indent="-296862">
              <a:lnSpc>
                <a:spcPct val="90000"/>
              </a:lnSpc>
              <a:buClr>
                <a:srgbClr val="CC9900"/>
              </a:buClr>
              <a:buSzPts val="1250"/>
              <a:buFont typeface="Noto Sans Symbols"/>
              <a:buChar char="■"/>
            </a:pPr>
            <a:r>
              <a:rPr lang="es-MX" sz="2400" dirty="0"/>
              <a:t>Este enfoque adopta, de manera inherente, una visión a </a:t>
            </a:r>
            <a:r>
              <a:rPr lang="es-MX" sz="2400" dirty="0">
                <a:solidFill>
                  <a:schemeClr val="accent5"/>
                </a:solidFill>
              </a:rPr>
              <a:t>largo plazo</a:t>
            </a:r>
            <a:r>
              <a:rPr lang="en-US" sz="2300" b="0" i="0" u="none" dirty="0">
                <a:solidFill>
                  <a:srgbClr val="000000"/>
                </a:solidFill>
                <a:latin typeface="Arial"/>
                <a:ea typeface="Arial"/>
                <a:cs typeface="Arial"/>
                <a:sym typeface="Arial"/>
              </a:rPr>
              <a:t>.</a:t>
            </a:r>
            <a:endParaRPr sz="2300" dirty="0"/>
          </a:p>
          <a:p>
            <a:pPr marL="341312" lvl="0" indent="-296862">
              <a:lnSpc>
                <a:spcPct val="90000"/>
              </a:lnSpc>
              <a:buClr>
                <a:srgbClr val="CC9900"/>
              </a:buClr>
              <a:buSzPts val="1250"/>
              <a:buFont typeface="Noto Sans Symbols"/>
              <a:buChar char="■"/>
            </a:pPr>
            <a:r>
              <a:rPr lang="es-MX" sz="2400" dirty="0"/>
              <a:t>Otras variaciones: incorporar las probabilidades de que emerjan diferentes estados</a:t>
            </a:r>
            <a:r>
              <a:rPr lang="en-US" sz="2300" b="0" i="0" u="none" dirty="0">
                <a:solidFill>
                  <a:srgbClr val="000000"/>
                </a:solidFill>
                <a:latin typeface="Arial"/>
                <a:ea typeface="Arial"/>
                <a:cs typeface="Arial"/>
                <a:sym typeface="Arial"/>
              </a:rPr>
              <a:t>.</a:t>
            </a:r>
            <a:endParaRPr sz="2300" b="0" i="0" u="none" dirty="0">
              <a:solidFill>
                <a:srgbClr val="000000"/>
              </a:solidFill>
              <a:latin typeface="Arial"/>
              <a:ea typeface="Arial"/>
              <a:cs typeface="Arial"/>
              <a:sym typeface="Arial"/>
            </a:endParaRPr>
          </a:p>
          <a:p>
            <a:pPr marL="0" marR="0" lvl="0" indent="0" algn="l" rtl="0">
              <a:lnSpc>
                <a:spcPct val="90000"/>
              </a:lnSpc>
              <a:spcBef>
                <a:spcPts val="700"/>
              </a:spcBef>
              <a:spcAft>
                <a:spcPts val="0"/>
              </a:spcAft>
              <a:buSzPts val="1400"/>
              <a:buNone/>
            </a:pPr>
            <a:endParaRPr sz="2300" dirty="0"/>
          </a:p>
          <a:p>
            <a:pPr marL="0" marR="0" lvl="0" indent="0" algn="l" rtl="0">
              <a:lnSpc>
                <a:spcPct val="90000"/>
              </a:lnSpc>
              <a:spcBef>
                <a:spcPts val="700"/>
              </a:spcBef>
              <a:spcAft>
                <a:spcPts val="0"/>
              </a:spcAft>
              <a:buSzPts val="1400"/>
              <a:buNone/>
            </a:pPr>
            <a:r>
              <a:rPr lang="en-US" sz="2300" dirty="0"/>
              <a:t>                       </a:t>
            </a:r>
            <a:r>
              <a:rPr lang="en-US" sz="2300" i="1" dirty="0"/>
              <a:t>P</a:t>
            </a:r>
            <a:r>
              <a:rPr lang="en-US" sz="4100" dirty="0"/>
              <a:t>(</a:t>
            </a:r>
            <a:r>
              <a:rPr lang="en-US" sz="2300" dirty="0"/>
              <a:t>               -&gt;               </a:t>
            </a:r>
            <a:r>
              <a:rPr lang="en-US" sz="4100" dirty="0"/>
              <a:t>)</a:t>
            </a:r>
            <a:r>
              <a:rPr lang="en-US" sz="2300" dirty="0"/>
              <a:t> = </a:t>
            </a:r>
            <a:r>
              <a:rPr lang="en-US" sz="2300" i="1" dirty="0"/>
              <a:t>p</a:t>
            </a:r>
            <a:endParaRPr sz="2300" i="1" dirty="0"/>
          </a:p>
        </p:txBody>
      </p:sp>
      <p:pic>
        <p:nvPicPr>
          <p:cNvPr id="189" name="Google Shape;189;p47"/>
          <p:cNvPicPr preferRelativeResize="0"/>
          <p:nvPr/>
        </p:nvPicPr>
        <p:blipFill rotWithShape="1">
          <a:blip r:embed="rId3">
            <a:alphaModFix/>
          </a:blip>
          <a:srcRect/>
          <a:stretch/>
        </p:blipFill>
        <p:spPr>
          <a:xfrm>
            <a:off x="3571912" y="2004886"/>
            <a:ext cx="1826025" cy="396375"/>
          </a:xfrm>
          <a:prstGeom prst="rect">
            <a:avLst/>
          </a:prstGeom>
          <a:noFill/>
          <a:ln>
            <a:noFill/>
          </a:ln>
        </p:spPr>
      </p:pic>
      <p:pic>
        <p:nvPicPr>
          <p:cNvPr id="190" name="Google Shape;190;p47"/>
          <p:cNvPicPr preferRelativeResize="0"/>
          <p:nvPr/>
        </p:nvPicPr>
        <p:blipFill rotWithShape="1">
          <a:blip r:embed="rId4">
            <a:alphaModFix/>
          </a:blip>
          <a:srcRect/>
          <a:stretch/>
        </p:blipFill>
        <p:spPr>
          <a:xfrm>
            <a:off x="3139499" y="4327505"/>
            <a:ext cx="864825" cy="864825"/>
          </a:xfrm>
          <a:prstGeom prst="rect">
            <a:avLst/>
          </a:prstGeom>
          <a:noFill/>
          <a:ln>
            <a:noFill/>
          </a:ln>
        </p:spPr>
      </p:pic>
      <p:pic>
        <p:nvPicPr>
          <p:cNvPr id="191" name="Google Shape;191;p47"/>
          <p:cNvPicPr preferRelativeResize="0"/>
          <p:nvPr/>
        </p:nvPicPr>
        <p:blipFill rotWithShape="1">
          <a:blip r:embed="rId5">
            <a:alphaModFix/>
          </a:blip>
          <a:srcRect/>
          <a:stretch/>
        </p:blipFill>
        <p:spPr>
          <a:xfrm>
            <a:off x="4518338" y="4263980"/>
            <a:ext cx="963683" cy="928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g2f0dcc30441_0_66"/>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97" name="Google Shape;197;g2f0dcc30441_0_66"/>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Utilidades</a:t>
            </a:r>
            <a:r>
              <a:rPr lang="en-US" dirty="0"/>
              <a:t> </a:t>
            </a:r>
            <a:r>
              <a:rPr lang="en-US" dirty="0" err="1"/>
              <a:t>sobre</a:t>
            </a:r>
            <a:r>
              <a:rPr lang="en-US" dirty="0"/>
              <a:t> </a:t>
            </a:r>
            <a:r>
              <a:rPr lang="en-US" dirty="0" err="1"/>
              <a:t>ejecuciones</a:t>
            </a:r>
            <a:endParaRPr dirty="0">
              <a:solidFill>
                <a:schemeClr val="dk2"/>
              </a:solidFill>
            </a:endParaRPr>
          </a:p>
        </p:txBody>
      </p:sp>
      <p:sp>
        <p:nvSpPr>
          <p:cNvPr id="198" name="Google Shape;198;g2f0dcc30441_0_66"/>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457200" lvl="0" indent="-307975" algn="l" rtl="0">
              <a:lnSpc>
                <a:spcPct val="100000"/>
              </a:lnSpc>
              <a:spcBef>
                <a:spcPts val="600"/>
              </a:spcBef>
              <a:spcAft>
                <a:spcPts val="0"/>
              </a:spcAft>
              <a:buSzPts val="1250"/>
              <a:buChar char="■"/>
            </a:pPr>
            <a:r>
              <a:rPr lang="en-US" sz="2300" i="1"/>
              <a:t>r</a:t>
            </a:r>
            <a:r>
              <a:rPr lang="en-US" sz="2300" i="1" baseline="-25000"/>
              <a:t>1</a:t>
            </a:r>
            <a:r>
              <a:rPr lang="en-US" sz="2300" i="1"/>
              <a:t> </a:t>
            </a:r>
            <a:r>
              <a:rPr lang="en-US" sz="2300"/>
              <a:t>:                       </a:t>
            </a:r>
            <a:r>
              <a:rPr lang="en-US" sz="2300" baseline="30000"/>
              <a:t>right</a:t>
            </a:r>
            <a:r>
              <a:rPr lang="en-US" sz="2300"/>
              <a:t>      </a:t>
            </a:r>
            <a:r>
              <a:rPr lang="en-US" sz="2300" i="1"/>
              <a:t> </a:t>
            </a:r>
            <a:endParaRPr sz="2300"/>
          </a:p>
        </p:txBody>
      </p:sp>
      <p:pic>
        <p:nvPicPr>
          <p:cNvPr id="199" name="Google Shape;199;g2f0dcc30441_0_66"/>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200" name="Google Shape;200;g2f0dcc30441_0_66"/>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100</a:t>
                      </a:r>
                      <a:endParaRPr sz="1700" b="1" u="none" strike="noStrike" cap="none"/>
                    </a:p>
                  </a:txBody>
                  <a:tcPr marL="91425" marR="91425" marT="91425" marB="91425">
                    <a:lnL w="38100" cap="flat" cmpd="sng">
                      <a:solidFill>
                        <a:srgbClr val="980000"/>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98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1155CC"/>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1155CC"/>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150</a:t>
                      </a:r>
                      <a:endParaRPr sz="1400" b="1"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1155CC"/>
                      </a:solidFill>
                      <a:prstDash val="solid"/>
                      <a:round/>
                      <a:headEnd type="none" w="sm" len="sm"/>
                      <a:tailEnd type="none" w="sm" len="sm"/>
                    </a:lnR>
                    <a:lnT w="38100" cap="flat" cmpd="sng">
                      <a:solidFill>
                        <a:srgbClr val="1155CC"/>
                      </a:solidFill>
                      <a:prstDash val="solid"/>
                      <a:round/>
                      <a:headEnd type="none" w="sm" len="sm"/>
                      <a:tailEnd type="none" w="sm" len="sm"/>
                    </a:lnT>
                    <a:lnB w="38100" cap="flat" cmpd="sng">
                      <a:solidFill>
                        <a:srgbClr val="1155CC"/>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pic>
        <p:nvPicPr>
          <p:cNvPr id="201" name="Google Shape;201;g2f0dcc30441_0_66"/>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202" name="Google Shape;202;g2f0dcc30441_0_66"/>
          <p:cNvPicPr preferRelativeResize="0"/>
          <p:nvPr/>
        </p:nvPicPr>
        <p:blipFill rotWithShape="1">
          <a:blip r:embed="rId3">
            <a:alphaModFix/>
          </a:blip>
          <a:srcRect/>
          <a:stretch/>
        </p:blipFill>
        <p:spPr>
          <a:xfrm>
            <a:off x="1828798" y="5426300"/>
            <a:ext cx="457201" cy="457201"/>
          </a:xfrm>
          <a:prstGeom prst="rect">
            <a:avLst/>
          </a:prstGeom>
          <a:noFill/>
          <a:ln>
            <a:noFill/>
          </a:ln>
        </p:spPr>
      </p:pic>
      <p:pic>
        <p:nvPicPr>
          <p:cNvPr id="203" name="Google Shape;203;g2f0dcc30441_0_66"/>
          <p:cNvPicPr preferRelativeResize="0"/>
          <p:nvPr/>
        </p:nvPicPr>
        <p:blipFill rotWithShape="1">
          <a:blip r:embed="rId4">
            <a:alphaModFix/>
          </a:blip>
          <a:srcRect l="6515" t="10346"/>
          <a:stretch/>
        </p:blipFill>
        <p:spPr>
          <a:xfrm>
            <a:off x="1443350" y="1094675"/>
            <a:ext cx="1468600" cy="741300"/>
          </a:xfrm>
          <a:prstGeom prst="rect">
            <a:avLst/>
          </a:prstGeom>
          <a:noFill/>
          <a:ln>
            <a:noFill/>
          </a:ln>
        </p:spPr>
      </p:pic>
      <p:cxnSp>
        <p:nvCxnSpPr>
          <p:cNvPr id="204" name="Google Shape;204;g2f0dcc30441_0_66"/>
          <p:cNvCxnSpPr/>
          <p:nvPr/>
        </p:nvCxnSpPr>
        <p:spPr>
          <a:xfrm rot="10800000" flipH="1">
            <a:off x="3042325" y="1449975"/>
            <a:ext cx="739200" cy="7200"/>
          </a:xfrm>
          <a:prstGeom prst="straightConnector1">
            <a:avLst/>
          </a:prstGeom>
          <a:noFill/>
          <a:ln w="9525" cap="flat" cmpd="sng">
            <a:solidFill>
              <a:schemeClr val="dk2"/>
            </a:solidFill>
            <a:prstDash val="solid"/>
            <a:round/>
            <a:headEnd type="none" w="sm" len="sm"/>
            <a:tailEnd type="triangle" w="med" len="med"/>
          </a:ln>
        </p:spPr>
      </p:cxnSp>
      <p:sp>
        <p:nvSpPr>
          <p:cNvPr id="205" name="Google Shape;205;g2f0dcc30441_0_66"/>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g2f0dcc30441_0_81"/>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11" name="Google Shape;211;g2f0dcc30441_0_81"/>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Utilidades</a:t>
            </a:r>
            <a:r>
              <a:rPr lang="en-US" dirty="0"/>
              <a:t> </a:t>
            </a:r>
            <a:r>
              <a:rPr lang="en-US" dirty="0" err="1"/>
              <a:t>sobre</a:t>
            </a:r>
            <a:r>
              <a:rPr lang="en-US" dirty="0"/>
              <a:t> </a:t>
            </a:r>
            <a:r>
              <a:rPr lang="en-US" dirty="0" err="1"/>
              <a:t>ejecuciones</a:t>
            </a:r>
            <a:endParaRPr dirty="0">
              <a:solidFill>
                <a:schemeClr val="dk2"/>
              </a:solidFill>
            </a:endParaRPr>
          </a:p>
        </p:txBody>
      </p:sp>
      <p:sp>
        <p:nvSpPr>
          <p:cNvPr id="212" name="Google Shape;212;g2f0dcc30441_0_81"/>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457200" lvl="0" indent="-307975" algn="l" rtl="0">
              <a:lnSpc>
                <a:spcPct val="100000"/>
              </a:lnSpc>
              <a:spcBef>
                <a:spcPts val="600"/>
              </a:spcBef>
              <a:spcAft>
                <a:spcPts val="0"/>
              </a:spcAft>
              <a:buSzPts val="1250"/>
              <a:buChar char="■"/>
            </a:pPr>
            <a:r>
              <a:rPr lang="en-US" sz="2300" i="1" dirty="0"/>
              <a:t>r</a:t>
            </a:r>
            <a:r>
              <a:rPr lang="en-US" sz="2300" i="1" baseline="-25000" dirty="0"/>
              <a:t>1</a:t>
            </a:r>
            <a:r>
              <a:rPr lang="en-US" sz="2300" i="1" dirty="0"/>
              <a:t> </a:t>
            </a:r>
            <a:r>
              <a:rPr lang="en-US" sz="2300" dirty="0"/>
              <a:t>:                       </a:t>
            </a:r>
            <a:r>
              <a:rPr lang="en-US" sz="2300" baseline="30000" dirty="0"/>
              <a:t>right</a:t>
            </a:r>
            <a:r>
              <a:rPr lang="en-US" sz="2300" dirty="0"/>
              <a:t>                         </a:t>
            </a:r>
            <a:r>
              <a:rPr lang="en-US" sz="2300" baseline="30000" dirty="0" err="1">
                <a:solidFill>
                  <a:schemeClr val="dk1"/>
                </a:solidFill>
              </a:rPr>
              <a:t>right</a:t>
            </a:r>
            <a:r>
              <a:rPr lang="en-US" sz="2300" dirty="0"/>
              <a:t>    </a:t>
            </a:r>
            <a:r>
              <a:rPr lang="en-US" sz="2300" i="1" dirty="0"/>
              <a:t> </a:t>
            </a:r>
            <a:endParaRPr sz="2300" dirty="0"/>
          </a:p>
        </p:txBody>
      </p:sp>
      <p:pic>
        <p:nvPicPr>
          <p:cNvPr id="213" name="Google Shape;213;g2f0dcc30441_0_81"/>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214" name="Google Shape;214;g2f0dcc30441_0_81"/>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100</a:t>
                      </a:r>
                      <a:endParaRPr sz="1700" b="1" u="none" strike="noStrike" cap="none"/>
                    </a:p>
                  </a:txBody>
                  <a:tcPr marL="91425" marR="91425" marT="91425" marB="91425">
                    <a:lnL w="38100" cap="flat" cmpd="sng">
                      <a:solidFill>
                        <a:srgbClr val="980000"/>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98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1155CC"/>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1155CC"/>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150</a:t>
                      </a:r>
                      <a:endParaRPr sz="1400" b="1"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1155CC"/>
                      </a:solidFill>
                      <a:prstDash val="solid"/>
                      <a:round/>
                      <a:headEnd type="none" w="sm" len="sm"/>
                      <a:tailEnd type="none" w="sm" len="sm"/>
                    </a:lnR>
                    <a:lnT w="38100" cap="flat" cmpd="sng">
                      <a:solidFill>
                        <a:srgbClr val="1155CC"/>
                      </a:solidFill>
                      <a:prstDash val="solid"/>
                      <a:round/>
                      <a:headEnd type="none" w="sm" len="sm"/>
                      <a:tailEnd type="none" w="sm" len="sm"/>
                    </a:lnT>
                    <a:lnB w="38100" cap="flat" cmpd="sng">
                      <a:solidFill>
                        <a:srgbClr val="1155CC"/>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pic>
        <p:nvPicPr>
          <p:cNvPr id="215" name="Google Shape;215;g2f0dcc30441_0_81"/>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216" name="Google Shape;216;g2f0dcc30441_0_81"/>
          <p:cNvPicPr preferRelativeResize="0"/>
          <p:nvPr/>
        </p:nvPicPr>
        <p:blipFill rotWithShape="1">
          <a:blip r:embed="rId3">
            <a:alphaModFix/>
          </a:blip>
          <a:srcRect/>
          <a:stretch/>
        </p:blipFill>
        <p:spPr>
          <a:xfrm>
            <a:off x="1828798" y="5426300"/>
            <a:ext cx="457201" cy="457201"/>
          </a:xfrm>
          <a:prstGeom prst="rect">
            <a:avLst/>
          </a:prstGeom>
          <a:noFill/>
          <a:ln>
            <a:noFill/>
          </a:ln>
        </p:spPr>
      </p:pic>
      <p:pic>
        <p:nvPicPr>
          <p:cNvPr id="217" name="Google Shape;217;g2f0dcc30441_0_81"/>
          <p:cNvPicPr preferRelativeResize="0"/>
          <p:nvPr/>
        </p:nvPicPr>
        <p:blipFill rotWithShape="1">
          <a:blip r:embed="rId4">
            <a:alphaModFix/>
          </a:blip>
          <a:srcRect l="6515" t="10346"/>
          <a:stretch/>
        </p:blipFill>
        <p:spPr>
          <a:xfrm>
            <a:off x="1443350" y="1094675"/>
            <a:ext cx="1468600" cy="741300"/>
          </a:xfrm>
          <a:prstGeom prst="rect">
            <a:avLst/>
          </a:prstGeom>
          <a:noFill/>
          <a:ln>
            <a:noFill/>
          </a:ln>
        </p:spPr>
      </p:pic>
      <p:cxnSp>
        <p:nvCxnSpPr>
          <p:cNvPr id="218" name="Google Shape;218;g2f0dcc30441_0_81"/>
          <p:cNvCxnSpPr/>
          <p:nvPr/>
        </p:nvCxnSpPr>
        <p:spPr>
          <a:xfrm rot="10800000" flipH="1">
            <a:off x="3042325" y="1449975"/>
            <a:ext cx="739200" cy="7200"/>
          </a:xfrm>
          <a:prstGeom prst="straightConnector1">
            <a:avLst/>
          </a:prstGeom>
          <a:noFill/>
          <a:ln w="9525" cap="flat" cmpd="sng">
            <a:solidFill>
              <a:schemeClr val="dk2"/>
            </a:solidFill>
            <a:prstDash val="solid"/>
            <a:round/>
            <a:headEnd type="none" w="sm" len="sm"/>
            <a:tailEnd type="triangle" w="med" len="med"/>
          </a:ln>
        </p:spPr>
      </p:cxnSp>
      <p:sp>
        <p:nvSpPr>
          <p:cNvPr id="219" name="Google Shape;219;g2f0dcc30441_0_81"/>
          <p:cNvSpPr/>
          <p:nvPr/>
        </p:nvSpPr>
        <p:spPr>
          <a:xfrm>
            <a:off x="63640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0" name="Google Shape;220;g2f0dcc30441_0_81"/>
          <p:cNvPicPr preferRelativeResize="0"/>
          <p:nvPr/>
        </p:nvPicPr>
        <p:blipFill rotWithShape="1">
          <a:blip r:embed="rId4">
            <a:alphaModFix/>
          </a:blip>
          <a:srcRect l="6515" t="10346"/>
          <a:stretch/>
        </p:blipFill>
        <p:spPr>
          <a:xfrm>
            <a:off x="3881750" y="1094675"/>
            <a:ext cx="1468600" cy="741300"/>
          </a:xfrm>
          <a:prstGeom prst="rect">
            <a:avLst/>
          </a:prstGeom>
          <a:noFill/>
          <a:ln>
            <a:noFill/>
          </a:ln>
        </p:spPr>
      </p:pic>
      <p:cxnSp>
        <p:nvCxnSpPr>
          <p:cNvPr id="221" name="Google Shape;221;g2f0dcc30441_0_81"/>
          <p:cNvCxnSpPr/>
          <p:nvPr/>
        </p:nvCxnSpPr>
        <p:spPr>
          <a:xfrm rot="10800000" flipH="1">
            <a:off x="5462225" y="1461725"/>
            <a:ext cx="739200" cy="72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5"/>
        <p:cNvGrpSpPr/>
        <p:nvPr/>
      </p:nvGrpSpPr>
      <p:grpSpPr>
        <a:xfrm>
          <a:off x="0" y="0"/>
          <a:ext cx="0" cy="0"/>
          <a:chOff x="0" y="0"/>
          <a:chExt cx="0" cy="0"/>
        </a:xfrm>
      </p:grpSpPr>
      <p:sp>
        <p:nvSpPr>
          <p:cNvPr id="226" name="Google Shape;226;g2f0dcc30441_0_96"/>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27" name="Google Shape;227;g2f0dcc30441_0_96"/>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Utilidades</a:t>
            </a:r>
            <a:r>
              <a:rPr lang="en-US" dirty="0"/>
              <a:t> </a:t>
            </a:r>
            <a:r>
              <a:rPr lang="en-US" dirty="0" err="1"/>
              <a:t>sobre</a:t>
            </a:r>
            <a:r>
              <a:rPr lang="en-US" dirty="0"/>
              <a:t> </a:t>
            </a:r>
            <a:r>
              <a:rPr lang="en-US" dirty="0" err="1"/>
              <a:t>ejecuciones</a:t>
            </a:r>
            <a:endParaRPr dirty="0">
              <a:solidFill>
                <a:schemeClr val="dk2"/>
              </a:solidFill>
            </a:endParaRPr>
          </a:p>
        </p:txBody>
      </p:sp>
      <p:sp>
        <p:nvSpPr>
          <p:cNvPr id="228" name="Google Shape;228;g2f0dcc30441_0_96"/>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457200" lvl="0" indent="-307975" algn="l" rtl="0">
              <a:lnSpc>
                <a:spcPct val="100000"/>
              </a:lnSpc>
              <a:spcBef>
                <a:spcPts val="600"/>
              </a:spcBef>
              <a:spcAft>
                <a:spcPts val="0"/>
              </a:spcAft>
              <a:buSzPts val="1250"/>
              <a:buChar char="■"/>
            </a:pPr>
            <a:r>
              <a:rPr lang="en-US" sz="2300" i="1"/>
              <a:t>r</a:t>
            </a:r>
            <a:r>
              <a:rPr lang="en-US" sz="2300" i="1" baseline="-25000"/>
              <a:t>1</a:t>
            </a:r>
            <a:r>
              <a:rPr lang="en-US" sz="2300" i="1"/>
              <a:t> </a:t>
            </a:r>
            <a:r>
              <a:rPr lang="en-US" sz="2300"/>
              <a:t>:                       </a:t>
            </a:r>
            <a:r>
              <a:rPr lang="en-US" sz="2300" baseline="30000"/>
              <a:t>right</a:t>
            </a:r>
            <a:r>
              <a:rPr lang="en-US" sz="2300"/>
              <a:t>                         </a:t>
            </a:r>
            <a:r>
              <a:rPr lang="en-US" sz="2300" baseline="30000">
                <a:solidFill>
                  <a:schemeClr val="dk1"/>
                </a:solidFill>
              </a:rPr>
              <a:t>right</a:t>
            </a:r>
            <a:r>
              <a:rPr lang="en-US" sz="2300"/>
              <a:t>    </a:t>
            </a:r>
            <a:r>
              <a:rPr lang="en-US" sz="2300" i="1"/>
              <a:t> </a:t>
            </a:r>
            <a:br>
              <a:rPr lang="en-US" sz="2300" i="1"/>
            </a:br>
            <a:br>
              <a:rPr lang="en-US" sz="2300" i="1"/>
            </a:br>
            <a:r>
              <a:rPr lang="en-US" sz="2300" i="1"/>
              <a:t>U(r</a:t>
            </a:r>
            <a:r>
              <a:rPr lang="en-US" sz="2300" i="1" baseline="-25000"/>
              <a:t>1</a:t>
            </a:r>
            <a:r>
              <a:rPr lang="en-US" sz="2300" i="1"/>
              <a:t>) = 100</a:t>
            </a:r>
            <a:endParaRPr sz="2300" i="1"/>
          </a:p>
        </p:txBody>
      </p:sp>
      <p:pic>
        <p:nvPicPr>
          <p:cNvPr id="229" name="Google Shape;229;g2f0dcc30441_0_96"/>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230" name="Google Shape;230;g2f0dcc30441_0_96"/>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a:t>
                      </a:r>
                      <a:endParaRPr sz="1700" b="1" u="none" strike="noStrike" cap="none"/>
                    </a:p>
                  </a:txBody>
                  <a:tcPr marL="91425" marR="91425" marT="91425" marB="91425">
                    <a:lnL w="38100" cap="flat" cmpd="sng">
                      <a:solidFill>
                        <a:srgbClr val="980000"/>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98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1155CC"/>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1155CC"/>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150</a:t>
                      </a:r>
                      <a:endParaRPr sz="1400" b="1"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1155CC"/>
                      </a:solidFill>
                      <a:prstDash val="solid"/>
                      <a:round/>
                      <a:headEnd type="none" w="sm" len="sm"/>
                      <a:tailEnd type="none" w="sm" len="sm"/>
                    </a:lnR>
                    <a:lnT w="38100" cap="flat" cmpd="sng">
                      <a:solidFill>
                        <a:srgbClr val="1155CC"/>
                      </a:solidFill>
                      <a:prstDash val="solid"/>
                      <a:round/>
                      <a:headEnd type="none" w="sm" len="sm"/>
                      <a:tailEnd type="none" w="sm" len="sm"/>
                    </a:lnT>
                    <a:lnB w="38100" cap="flat" cmpd="sng">
                      <a:solidFill>
                        <a:srgbClr val="1155CC"/>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pic>
        <p:nvPicPr>
          <p:cNvPr id="231" name="Google Shape;231;g2f0dcc30441_0_96"/>
          <p:cNvPicPr preferRelativeResize="0"/>
          <p:nvPr/>
        </p:nvPicPr>
        <p:blipFill rotWithShape="1">
          <a:blip r:embed="rId3">
            <a:alphaModFix/>
          </a:blip>
          <a:srcRect/>
          <a:stretch/>
        </p:blipFill>
        <p:spPr>
          <a:xfrm>
            <a:off x="1828798" y="5426300"/>
            <a:ext cx="457201" cy="457201"/>
          </a:xfrm>
          <a:prstGeom prst="rect">
            <a:avLst/>
          </a:prstGeom>
          <a:noFill/>
          <a:ln>
            <a:noFill/>
          </a:ln>
        </p:spPr>
      </p:pic>
      <p:pic>
        <p:nvPicPr>
          <p:cNvPr id="232" name="Google Shape;232;g2f0dcc30441_0_96"/>
          <p:cNvPicPr preferRelativeResize="0"/>
          <p:nvPr/>
        </p:nvPicPr>
        <p:blipFill rotWithShape="1">
          <a:blip r:embed="rId4">
            <a:alphaModFix/>
          </a:blip>
          <a:srcRect l="6515" t="10346"/>
          <a:stretch/>
        </p:blipFill>
        <p:spPr>
          <a:xfrm>
            <a:off x="1443350" y="1094675"/>
            <a:ext cx="1468600" cy="741300"/>
          </a:xfrm>
          <a:prstGeom prst="rect">
            <a:avLst/>
          </a:prstGeom>
          <a:noFill/>
          <a:ln>
            <a:noFill/>
          </a:ln>
        </p:spPr>
      </p:pic>
      <p:cxnSp>
        <p:nvCxnSpPr>
          <p:cNvPr id="233" name="Google Shape;233;g2f0dcc30441_0_96"/>
          <p:cNvCxnSpPr/>
          <p:nvPr/>
        </p:nvCxnSpPr>
        <p:spPr>
          <a:xfrm rot="10800000" flipH="1">
            <a:off x="3042325" y="1449975"/>
            <a:ext cx="739200" cy="7200"/>
          </a:xfrm>
          <a:prstGeom prst="straightConnector1">
            <a:avLst/>
          </a:prstGeom>
          <a:noFill/>
          <a:ln w="9525" cap="flat" cmpd="sng">
            <a:solidFill>
              <a:schemeClr val="dk2"/>
            </a:solidFill>
            <a:prstDash val="solid"/>
            <a:round/>
            <a:headEnd type="none" w="sm" len="sm"/>
            <a:tailEnd type="triangle" w="med" len="med"/>
          </a:ln>
        </p:spPr>
      </p:cxnSp>
      <p:pic>
        <p:nvPicPr>
          <p:cNvPr id="234" name="Google Shape;234;g2f0dcc30441_0_96"/>
          <p:cNvPicPr preferRelativeResize="0"/>
          <p:nvPr/>
        </p:nvPicPr>
        <p:blipFill rotWithShape="1">
          <a:blip r:embed="rId4">
            <a:alphaModFix/>
          </a:blip>
          <a:srcRect l="6515" t="10346"/>
          <a:stretch/>
        </p:blipFill>
        <p:spPr>
          <a:xfrm>
            <a:off x="3881750" y="1094675"/>
            <a:ext cx="1468600" cy="741300"/>
          </a:xfrm>
          <a:prstGeom prst="rect">
            <a:avLst/>
          </a:prstGeom>
          <a:noFill/>
          <a:ln>
            <a:noFill/>
          </a:ln>
        </p:spPr>
      </p:pic>
      <p:cxnSp>
        <p:nvCxnSpPr>
          <p:cNvPr id="235" name="Google Shape;235;g2f0dcc30441_0_96"/>
          <p:cNvCxnSpPr/>
          <p:nvPr/>
        </p:nvCxnSpPr>
        <p:spPr>
          <a:xfrm rot="10800000" flipH="1">
            <a:off x="5462225" y="1461725"/>
            <a:ext cx="739200" cy="7200"/>
          </a:xfrm>
          <a:prstGeom prst="straightConnector1">
            <a:avLst/>
          </a:prstGeom>
          <a:noFill/>
          <a:ln w="9525" cap="flat" cmpd="sng">
            <a:solidFill>
              <a:schemeClr val="dk2"/>
            </a:solidFill>
            <a:prstDash val="solid"/>
            <a:round/>
            <a:headEnd type="none" w="sm" len="sm"/>
            <a:tailEnd type="triangle" w="med" len="med"/>
          </a:ln>
        </p:spPr>
      </p:cxnSp>
      <p:sp>
        <p:nvSpPr>
          <p:cNvPr id="236" name="Google Shape;236;g2f0dcc30441_0_96"/>
          <p:cNvSpPr/>
          <p:nvPr/>
        </p:nvSpPr>
        <p:spPr>
          <a:xfrm>
            <a:off x="7212100" y="2886600"/>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7" name="Google Shape;237;g2f0dcc30441_0_96"/>
          <p:cNvPicPr preferRelativeResize="0"/>
          <p:nvPr/>
        </p:nvPicPr>
        <p:blipFill rotWithShape="1">
          <a:blip r:embed="rId5">
            <a:alphaModFix/>
          </a:blip>
          <a:srcRect/>
          <a:stretch/>
        </p:blipFill>
        <p:spPr>
          <a:xfrm>
            <a:off x="6394889" y="1094675"/>
            <a:ext cx="1480961" cy="741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1"/>
        <p:cNvGrpSpPr/>
        <p:nvPr/>
      </p:nvGrpSpPr>
      <p:grpSpPr>
        <a:xfrm>
          <a:off x="0" y="0"/>
          <a:ext cx="0" cy="0"/>
          <a:chOff x="0" y="0"/>
          <a:chExt cx="0" cy="0"/>
        </a:xfrm>
      </p:grpSpPr>
      <p:sp>
        <p:nvSpPr>
          <p:cNvPr id="242" name="Google Shape;242;g2f0dcc30441_0_129"/>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43" name="Google Shape;243;g2f0dcc30441_0_129"/>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Utilidades</a:t>
            </a:r>
            <a:r>
              <a:rPr lang="en-US" dirty="0"/>
              <a:t> </a:t>
            </a:r>
            <a:r>
              <a:rPr lang="en-US" dirty="0" err="1"/>
              <a:t>sobre</a:t>
            </a:r>
            <a:r>
              <a:rPr lang="en-US" dirty="0"/>
              <a:t> </a:t>
            </a:r>
            <a:r>
              <a:rPr lang="en-US" dirty="0" err="1"/>
              <a:t>ejecuciones</a:t>
            </a:r>
            <a:endParaRPr dirty="0">
              <a:solidFill>
                <a:schemeClr val="dk2"/>
              </a:solidFill>
            </a:endParaRPr>
          </a:p>
        </p:txBody>
      </p:sp>
      <p:sp>
        <p:nvSpPr>
          <p:cNvPr id="244" name="Google Shape;244;g2f0dcc30441_0_129"/>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457200" lvl="0" indent="-307975" algn="l" rtl="0">
              <a:lnSpc>
                <a:spcPct val="100000"/>
              </a:lnSpc>
              <a:spcBef>
                <a:spcPts val="600"/>
              </a:spcBef>
              <a:spcAft>
                <a:spcPts val="0"/>
              </a:spcAft>
              <a:buClr>
                <a:srgbClr val="FF0000"/>
              </a:buClr>
              <a:buSzPts val="1250"/>
              <a:buChar char="■"/>
            </a:pPr>
            <a:r>
              <a:rPr lang="en-US" sz="2300" b="1" i="1">
                <a:solidFill>
                  <a:srgbClr val="FF0000"/>
                </a:solidFill>
              </a:rPr>
              <a:t>U(r</a:t>
            </a:r>
            <a:r>
              <a:rPr lang="en-US" sz="2300" b="1" i="1" baseline="-25000">
                <a:solidFill>
                  <a:srgbClr val="FF0000"/>
                </a:solidFill>
              </a:rPr>
              <a:t>1</a:t>
            </a:r>
            <a:r>
              <a:rPr lang="en-US" sz="2300" b="1" i="1">
                <a:solidFill>
                  <a:srgbClr val="FF0000"/>
                </a:solidFill>
              </a:rPr>
              <a:t>) = 100</a:t>
            </a:r>
            <a:endParaRPr sz="2300" b="1" i="1">
              <a:solidFill>
                <a:srgbClr val="FF0000"/>
              </a:solidFill>
            </a:endParaRPr>
          </a:p>
          <a:p>
            <a:pPr marL="457200" lvl="0" indent="-374650" algn="l" rtl="0">
              <a:lnSpc>
                <a:spcPct val="100000"/>
              </a:lnSpc>
              <a:spcBef>
                <a:spcPts val="600"/>
              </a:spcBef>
              <a:spcAft>
                <a:spcPts val="0"/>
              </a:spcAft>
              <a:buClr>
                <a:srgbClr val="1155CC"/>
              </a:buClr>
              <a:buSzPts val="2300"/>
              <a:buChar char="■"/>
            </a:pPr>
            <a:r>
              <a:rPr lang="en-US" sz="2300" b="1" i="1">
                <a:solidFill>
                  <a:srgbClr val="1155CC"/>
                </a:solidFill>
              </a:rPr>
              <a:t>U(r</a:t>
            </a:r>
            <a:r>
              <a:rPr lang="en-US" sz="2300" b="1" i="1" baseline="-25000">
                <a:solidFill>
                  <a:srgbClr val="1155CC"/>
                </a:solidFill>
              </a:rPr>
              <a:t>2</a:t>
            </a:r>
            <a:r>
              <a:rPr lang="en-US" sz="2300" b="1" i="1">
                <a:solidFill>
                  <a:srgbClr val="1155CC"/>
                </a:solidFill>
              </a:rPr>
              <a:t>) = 150</a:t>
            </a:r>
            <a:endParaRPr sz="2300" b="1" i="1">
              <a:solidFill>
                <a:srgbClr val="1155CC"/>
              </a:solidFill>
            </a:endParaRPr>
          </a:p>
        </p:txBody>
      </p:sp>
      <p:pic>
        <p:nvPicPr>
          <p:cNvPr id="245" name="Google Shape;245;g2f0dcc30441_0_129"/>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246" name="Google Shape;246;g2f0dcc30441_0_129"/>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100</a:t>
                      </a:r>
                      <a:endParaRPr sz="1700" b="1" u="none" strike="noStrike" cap="none"/>
                    </a:p>
                  </a:txBody>
                  <a:tcPr marL="91425" marR="91425" marT="91425" marB="91425">
                    <a:lnL w="38100" cap="flat" cmpd="sng">
                      <a:solidFill>
                        <a:srgbClr val="980000"/>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98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1155CC"/>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1155CC"/>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150</a:t>
                      </a:r>
                      <a:endParaRPr sz="1400" b="1"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1155CC"/>
                      </a:solidFill>
                      <a:prstDash val="solid"/>
                      <a:round/>
                      <a:headEnd type="none" w="sm" len="sm"/>
                      <a:tailEnd type="none" w="sm" len="sm"/>
                    </a:lnR>
                    <a:lnT w="38100" cap="flat" cmpd="sng">
                      <a:solidFill>
                        <a:srgbClr val="1155CC"/>
                      </a:solidFill>
                      <a:prstDash val="solid"/>
                      <a:round/>
                      <a:headEnd type="none" w="sm" len="sm"/>
                      <a:tailEnd type="none" w="sm" len="sm"/>
                    </a:lnT>
                    <a:lnB w="38100" cap="flat" cmpd="sng">
                      <a:solidFill>
                        <a:srgbClr val="1155CC"/>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pic>
        <p:nvPicPr>
          <p:cNvPr id="247" name="Google Shape;247;g2f0dcc30441_0_129"/>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248" name="Google Shape;248;g2f0dcc30441_0_129"/>
          <p:cNvPicPr preferRelativeResize="0"/>
          <p:nvPr/>
        </p:nvPicPr>
        <p:blipFill rotWithShape="1">
          <a:blip r:embed="rId3">
            <a:alphaModFix/>
          </a:blip>
          <a:srcRect/>
          <a:stretch/>
        </p:blipFill>
        <p:spPr>
          <a:xfrm>
            <a:off x="1828798" y="5426300"/>
            <a:ext cx="457201" cy="457201"/>
          </a:xfrm>
          <a:prstGeom prst="rect">
            <a:avLst/>
          </a:prstGeom>
          <a:noFill/>
          <a:ln>
            <a:noFill/>
          </a:ln>
        </p:spPr>
      </p:pic>
      <p:sp>
        <p:nvSpPr>
          <p:cNvPr id="249" name="Google Shape;249;g2f0dcc30441_0_129"/>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0" name="Google Shape;250;g2f0dcc30441_0_129"/>
          <p:cNvCxnSpPr>
            <a:stCxn id="249" idx="6"/>
          </p:cNvCxnSpPr>
          <p:nvPr/>
        </p:nvCxnSpPr>
        <p:spPr>
          <a:xfrm>
            <a:off x="5987550" y="3147075"/>
            <a:ext cx="1071000" cy="1800"/>
          </a:xfrm>
          <a:prstGeom prst="straightConnector1">
            <a:avLst/>
          </a:prstGeom>
          <a:noFill/>
          <a:ln w="28575" cap="flat" cmpd="sng">
            <a:solidFill>
              <a:srgbClr val="FF0000"/>
            </a:solidFill>
            <a:prstDash val="solid"/>
            <a:round/>
            <a:headEnd type="none" w="sm" len="sm"/>
            <a:tailEnd type="triangle" w="med" len="med"/>
          </a:ln>
        </p:spPr>
      </p:cxnSp>
      <p:cxnSp>
        <p:nvCxnSpPr>
          <p:cNvPr id="251" name="Google Shape;251;g2f0dcc30441_0_129"/>
          <p:cNvCxnSpPr/>
          <p:nvPr/>
        </p:nvCxnSpPr>
        <p:spPr>
          <a:xfrm flipH="1">
            <a:off x="5693700" y="3418275"/>
            <a:ext cx="24900" cy="2140500"/>
          </a:xfrm>
          <a:prstGeom prst="straightConnector1">
            <a:avLst/>
          </a:prstGeom>
          <a:noFill/>
          <a:ln w="28575" cap="flat" cmpd="sng">
            <a:solidFill>
              <a:srgbClr val="1C4587"/>
            </a:solidFill>
            <a:prstDash val="solid"/>
            <a:round/>
            <a:headEnd type="none" w="sm" len="sm"/>
            <a:tailEnd type="none" w="sm" len="sm"/>
          </a:ln>
        </p:spPr>
      </p:cxnSp>
      <p:cxnSp>
        <p:nvCxnSpPr>
          <p:cNvPr id="252" name="Google Shape;252;g2f0dcc30441_0_129"/>
          <p:cNvCxnSpPr/>
          <p:nvPr/>
        </p:nvCxnSpPr>
        <p:spPr>
          <a:xfrm rot="10800000">
            <a:off x="2615975" y="5544425"/>
            <a:ext cx="3077700" cy="21300"/>
          </a:xfrm>
          <a:prstGeom prst="straightConnector1">
            <a:avLst/>
          </a:prstGeom>
          <a:noFill/>
          <a:ln w="28575" cap="flat" cmpd="sng">
            <a:solidFill>
              <a:srgbClr val="1C4587"/>
            </a:solidFill>
            <a:prstDash val="solid"/>
            <a:round/>
            <a:headEnd type="none" w="sm" len="sm"/>
            <a:tailEnd type="triangl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g2f0dcc30441_0_181"/>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58" name="Google Shape;258;g2f0dcc30441_0_181"/>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Utilidades</a:t>
            </a:r>
            <a:r>
              <a:rPr lang="en-US" dirty="0"/>
              <a:t> </a:t>
            </a:r>
            <a:r>
              <a:rPr lang="en-US" dirty="0" err="1"/>
              <a:t>sobre</a:t>
            </a:r>
            <a:r>
              <a:rPr lang="en-US" dirty="0"/>
              <a:t> </a:t>
            </a:r>
            <a:r>
              <a:rPr lang="en-US" dirty="0" err="1"/>
              <a:t>ejecuciones</a:t>
            </a:r>
            <a:endParaRPr dirty="0">
              <a:solidFill>
                <a:schemeClr val="dk2"/>
              </a:solidFill>
            </a:endParaRPr>
          </a:p>
        </p:txBody>
      </p:sp>
      <p:sp>
        <p:nvSpPr>
          <p:cNvPr id="259" name="Google Shape;259;g2f0dcc30441_0_181"/>
          <p:cNvSpPr txBox="1">
            <a:spLocks noGrp="1"/>
          </p:cNvSpPr>
          <p:nvPr>
            <p:ph type="body" idx="1"/>
          </p:nvPr>
        </p:nvSpPr>
        <p:spPr>
          <a:xfrm>
            <a:off x="457200" y="1143000"/>
            <a:ext cx="8229600" cy="4987800"/>
          </a:xfrm>
          <a:prstGeom prst="rect">
            <a:avLst/>
          </a:prstGeom>
          <a:noFill/>
          <a:ln>
            <a:noFill/>
          </a:ln>
        </p:spPr>
        <p:txBody>
          <a:bodyPr spcFirstLastPara="1" wrap="square" lIns="91425" tIns="45700" rIns="91425" bIns="45700" anchor="t" anchorCtr="0">
            <a:noAutofit/>
          </a:bodyPr>
          <a:lstStyle/>
          <a:p>
            <a:pPr marL="457200" lvl="0" indent="-307975" algn="l" rtl="0">
              <a:lnSpc>
                <a:spcPct val="100000"/>
              </a:lnSpc>
              <a:spcBef>
                <a:spcPts val="600"/>
              </a:spcBef>
              <a:spcAft>
                <a:spcPts val="0"/>
              </a:spcAft>
              <a:buClr>
                <a:srgbClr val="FF0000"/>
              </a:buClr>
              <a:buSzPts val="1250"/>
              <a:buChar char="■"/>
            </a:pPr>
            <a:r>
              <a:rPr lang="en-US" sz="2300" i="1">
                <a:solidFill>
                  <a:srgbClr val="FF0000"/>
                </a:solidFill>
              </a:rPr>
              <a:t>U(r</a:t>
            </a:r>
            <a:r>
              <a:rPr lang="en-US" sz="2300" i="1" baseline="-25000">
                <a:solidFill>
                  <a:srgbClr val="FF0000"/>
                </a:solidFill>
              </a:rPr>
              <a:t>1</a:t>
            </a:r>
            <a:r>
              <a:rPr lang="en-US" sz="2300" i="1">
                <a:solidFill>
                  <a:srgbClr val="FF0000"/>
                </a:solidFill>
              </a:rPr>
              <a:t>) = 100</a:t>
            </a:r>
            <a:endParaRPr sz="2300" i="1">
              <a:solidFill>
                <a:srgbClr val="FF0000"/>
              </a:solidFill>
            </a:endParaRPr>
          </a:p>
          <a:p>
            <a:pPr marL="457200" lvl="0" indent="-374650" algn="l" rtl="0">
              <a:lnSpc>
                <a:spcPct val="100000"/>
              </a:lnSpc>
              <a:spcBef>
                <a:spcPts val="600"/>
              </a:spcBef>
              <a:spcAft>
                <a:spcPts val="0"/>
              </a:spcAft>
              <a:buClr>
                <a:srgbClr val="1155CC"/>
              </a:buClr>
              <a:buSzPts val="2300"/>
              <a:buChar char="■"/>
            </a:pPr>
            <a:r>
              <a:rPr lang="en-US" sz="2300" b="1" i="1">
                <a:solidFill>
                  <a:srgbClr val="1155CC"/>
                </a:solidFill>
              </a:rPr>
              <a:t>U(r</a:t>
            </a:r>
            <a:r>
              <a:rPr lang="en-US" sz="2300" b="1" i="1" baseline="-25000">
                <a:solidFill>
                  <a:srgbClr val="1155CC"/>
                </a:solidFill>
              </a:rPr>
              <a:t>2</a:t>
            </a:r>
            <a:r>
              <a:rPr lang="en-US" sz="2300" b="1" i="1">
                <a:solidFill>
                  <a:srgbClr val="1155CC"/>
                </a:solidFill>
              </a:rPr>
              <a:t>) = 150</a:t>
            </a:r>
            <a:endParaRPr sz="2300" b="1" i="1">
              <a:solidFill>
                <a:srgbClr val="1155CC"/>
              </a:solidFill>
            </a:endParaRPr>
          </a:p>
        </p:txBody>
      </p:sp>
      <p:pic>
        <p:nvPicPr>
          <p:cNvPr id="260" name="Google Shape;260;g2f0dcc30441_0_181"/>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261" name="Google Shape;261;g2f0dcc30441_0_181"/>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980000"/>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100</a:t>
                      </a:r>
                      <a:endParaRPr sz="1700" b="1" u="none" strike="noStrike" cap="none"/>
                    </a:p>
                  </a:txBody>
                  <a:tcPr marL="91425" marR="91425" marT="91425" marB="91425">
                    <a:lnL w="38100" cap="flat" cmpd="sng">
                      <a:solidFill>
                        <a:srgbClr val="980000"/>
                      </a:solidFill>
                      <a:prstDash val="solid"/>
                      <a:round/>
                      <a:headEnd type="none" w="sm" len="sm"/>
                      <a:tailEnd type="none" w="sm" len="sm"/>
                    </a:lnL>
                    <a:lnR w="38100" cap="flat" cmpd="sng">
                      <a:solidFill>
                        <a:srgbClr val="980000"/>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980000"/>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980000"/>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1155CC"/>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1155CC"/>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150</a:t>
                      </a:r>
                      <a:endParaRPr sz="1400" b="1"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1155CC"/>
                      </a:solidFill>
                      <a:prstDash val="solid"/>
                      <a:round/>
                      <a:headEnd type="none" w="sm" len="sm"/>
                      <a:tailEnd type="none" w="sm" len="sm"/>
                    </a:lnR>
                    <a:lnT w="38100" cap="flat" cmpd="sng">
                      <a:solidFill>
                        <a:srgbClr val="1155CC"/>
                      </a:solidFill>
                      <a:prstDash val="solid"/>
                      <a:round/>
                      <a:headEnd type="none" w="sm" len="sm"/>
                      <a:tailEnd type="none" w="sm" len="sm"/>
                    </a:lnT>
                    <a:lnB w="38100" cap="flat" cmpd="sng">
                      <a:solidFill>
                        <a:srgbClr val="1155CC"/>
                      </a:solidFill>
                      <a:prstDash val="solid"/>
                      <a:round/>
                      <a:headEnd type="none" w="sm" len="sm"/>
                      <a:tailEnd type="none" w="sm" len="sm"/>
                    </a:lnB>
                    <a:solidFill>
                      <a:srgbClr val="C9DAF8"/>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1155CC"/>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pic>
        <p:nvPicPr>
          <p:cNvPr id="262" name="Google Shape;262;g2f0dcc30441_0_181"/>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263" name="Google Shape;263;g2f0dcc30441_0_181"/>
          <p:cNvPicPr preferRelativeResize="0"/>
          <p:nvPr/>
        </p:nvPicPr>
        <p:blipFill rotWithShape="1">
          <a:blip r:embed="rId3">
            <a:alphaModFix/>
          </a:blip>
          <a:srcRect/>
          <a:stretch/>
        </p:blipFill>
        <p:spPr>
          <a:xfrm>
            <a:off x="1828798" y="5426300"/>
            <a:ext cx="457201" cy="457201"/>
          </a:xfrm>
          <a:prstGeom prst="rect">
            <a:avLst/>
          </a:prstGeom>
          <a:noFill/>
          <a:ln>
            <a:noFill/>
          </a:ln>
        </p:spPr>
      </p:pic>
      <p:sp>
        <p:nvSpPr>
          <p:cNvPr id="264" name="Google Shape;264;g2f0dcc30441_0_181"/>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65" name="Google Shape;265;g2f0dcc30441_0_181"/>
          <p:cNvCxnSpPr>
            <a:stCxn id="264" idx="6"/>
          </p:cNvCxnSpPr>
          <p:nvPr/>
        </p:nvCxnSpPr>
        <p:spPr>
          <a:xfrm>
            <a:off x="5987550" y="3147075"/>
            <a:ext cx="1071000" cy="1800"/>
          </a:xfrm>
          <a:prstGeom prst="straightConnector1">
            <a:avLst/>
          </a:prstGeom>
          <a:noFill/>
          <a:ln w="28575" cap="flat" cmpd="sng">
            <a:solidFill>
              <a:srgbClr val="FF0000"/>
            </a:solidFill>
            <a:prstDash val="solid"/>
            <a:round/>
            <a:headEnd type="none" w="sm" len="sm"/>
            <a:tailEnd type="triangle" w="med" len="med"/>
          </a:ln>
        </p:spPr>
      </p:cxnSp>
      <p:cxnSp>
        <p:nvCxnSpPr>
          <p:cNvPr id="266" name="Google Shape;266;g2f0dcc30441_0_181"/>
          <p:cNvCxnSpPr/>
          <p:nvPr/>
        </p:nvCxnSpPr>
        <p:spPr>
          <a:xfrm flipH="1">
            <a:off x="5693700" y="3418275"/>
            <a:ext cx="24900" cy="2140500"/>
          </a:xfrm>
          <a:prstGeom prst="straightConnector1">
            <a:avLst/>
          </a:prstGeom>
          <a:noFill/>
          <a:ln w="28575" cap="flat" cmpd="sng">
            <a:solidFill>
              <a:srgbClr val="1C4587"/>
            </a:solidFill>
            <a:prstDash val="solid"/>
            <a:round/>
            <a:headEnd type="none" w="sm" len="sm"/>
            <a:tailEnd type="none" w="sm" len="sm"/>
          </a:ln>
        </p:spPr>
      </p:cxnSp>
      <p:cxnSp>
        <p:nvCxnSpPr>
          <p:cNvPr id="267" name="Google Shape;267;g2f0dcc30441_0_181"/>
          <p:cNvCxnSpPr/>
          <p:nvPr/>
        </p:nvCxnSpPr>
        <p:spPr>
          <a:xfrm rot="10800000">
            <a:off x="2615975" y="5544425"/>
            <a:ext cx="3077700" cy="21300"/>
          </a:xfrm>
          <a:prstGeom prst="straightConnector1">
            <a:avLst/>
          </a:prstGeom>
          <a:noFill/>
          <a:ln w="28575" cap="flat" cmpd="sng">
            <a:solidFill>
              <a:srgbClr val="1C4587"/>
            </a:solidFill>
            <a:prstDash val="solid"/>
            <a:round/>
            <a:headEnd type="none" w="sm" len="sm"/>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g2f0b059abbb_1_110"/>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a:t>
            </a:fld>
            <a:endParaRPr/>
          </a:p>
        </p:txBody>
      </p:sp>
      <p:sp>
        <p:nvSpPr>
          <p:cNvPr id="62" name="Google Shape;62;g2f0b059abbb_1_110"/>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chemeClr val="dk2"/>
              </a:buClr>
              <a:buSzPts val="4200"/>
            </a:pPr>
            <a:r>
              <a:rPr lang="en-US"/>
              <a:t>Agentes reactivos simples</a:t>
            </a:r>
            <a:endParaRPr dirty="0"/>
          </a:p>
        </p:txBody>
      </p:sp>
      <p:sp>
        <p:nvSpPr>
          <p:cNvPr id="63" name="Google Shape;63;g2f0b059abbb_1_110"/>
          <p:cNvSpPr txBox="1">
            <a:spLocks noGrp="1"/>
          </p:cNvSpPr>
          <p:nvPr>
            <p:ph type="body" idx="1"/>
          </p:nvPr>
        </p:nvSpPr>
        <p:spPr>
          <a:xfrm>
            <a:off x="152400" y="1295400"/>
            <a:ext cx="4368600" cy="4852800"/>
          </a:xfrm>
          <a:prstGeom prst="rect">
            <a:avLst/>
          </a:prstGeom>
          <a:noFill/>
          <a:ln>
            <a:noFill/>
          </a:ln>
        </p:spPr>
        <p:txBody>
          <a:bodyPr spcFirstLastPara="1" wrap="square" lIns="91425" tIns="45700" rIns="91425" bIns="45700" anchor="t" anchorCtr="0">
            <a:noAutofit/>
          </a:bodyPr>
          <a:lstStyle/>
          <a:p>
            <a:pPr marL="342900" lvl="0" indent="-322580">
              <a:spcBef>
                <a:spcPts val="600"/>
              </a:spcBef>
              <a:buSzPts val="850"/>
              <a:buChar char="■"/>
            </a:pPr>
            <a:r>
              <a:rPr lang="es-MX" sz="1900" dirty="0"/>
              <a:t>Decidir qué hacer de acuerdo con la percepción actual, ignorando el pasado (sin memoria)</a:t>
            </a:r>
            <a:r>
              <a:rPr lang="en-US" sz="1900" dirty="0"/>
              <a:t>.</a:t>
            </a:r>
            <a:endParaRPr sz="1900" dirty="0"/>
          </a:p>
          <a:p>
            <a:pPr marL="342900" lvl="0" indent="-322580">
              <a:spcBef>
                <a:spcPts val="600"/>
              </a:spcBef>
              <a:buSzPts val="850"/>
              <a:buChar char="■"/>
            </a:pPr>
            <a:r>
              <a:rPr lang="es-MX" sz="1900" dirty="0"/>
              <a:t>Toman una decisión basada en la información actual y realizan una actividad</a:t>
            </a:r>
            <a:r>
              <a:rPr lang="en-US" sz="1900" dirty="0"/>
              <a:t>.</a:t>
            </a:r>
            <a:endParaRPr sz="1900" dirty="0"/>
          </a:p>
          <a:p>
            <a:pPr marL="669925" lvl="1" indent="-285432">
              <a:buSzPts val="450"/>
              <a:buChar char="❑"/>
            </a:pPr>
            <a:r>
              <a:rPr lang="es-MX" sz="1500" dirty="0"/>
              <a:t>por ejemplo, SI el automóvil delantero está frenando, ENTONCES inicie el frenado</a:t>
            </a:r>
            <a:r>
              <a:rPr lang="en-US" sz="1500" dirty="0"/>
              <a:t>.</a:t>
            </a:r>
            <a:endParaRPr sz="1500" dirty="0"/>
          </a:p>
          <a:p>
            <a:pPr marL="342900" lvl="0" indent="-322580">
              <a:spcBef>
                <a:spcPts val="600"/>
              </a:spcBef>
              <a:buSzPts val="850"/>
              <a:buChar char="■"/>
            </a:pPr>
            <a:r>
              <a:rPr lang="es-MX" sz="1900" dirty="0"/>
              <a:t>Esta conexión se denomina regla de condición-acción (situaciones-acción, producciones o reglas si-entonces)</a:t>
            </a:r>
            <a:r>
              <a:rPr lang="en-US" sz="1900" dirty="0"/>
              <a:t>.</a:t>
            </a:r>
            <a:endParaRPr sz="1900" dirty="0"/>
          </a:p>
        </p:txBody>
      </p:sp>
      <p:pic>
        <p:nvPicPr>
          <p:cNvPr id="64" name="Google Shape;64;g2f0b059abbb_1_110"/>
          <p:cNvPicPr preferRelativeResize="0"/>
          <p:nvPr/>
        </p:nvPicPr>
        <p:blipFill rotWithShape="1">
          <a:blip r:embed="rId3">
            <a:alphaModFix/>
          </a:blip>
          <a:srcRect t="60911"/>
          <a:stretch/>
        </p:blipFill>
        <p:spPr>
          <a:xfrm>
            <a:off x="4403425" y="3710550"/>
            <a:ext cx="4651250" cy="1520450"/>
          </a:xfrm>
          <a:prstGeom prst="rect">
            <a:avLst/>
          </a:prstGeom>
          <a:noFill/>
          <a:ln>
            <a:noFill/>
          </a:ln>
        </p:spPr>
      </p:pic>
      <p:pic>
        <p:nvPicPr>
          <p:cNvPr id="65" name="Google Shape;65;g2f0b059abbb_1_110"/>
          <p:cNvPicPr preferRelativeResize="0"/>
          <p:nvPr/>
        </p:nvPicPr>
        <p:blipFill rotWithShape="1">
          <a:blip r:embed="rId4">
            <a:alphaModFix/>
          </a:blip>
          <a:srcRect/>
          <a:stretch/>
        </p:blipFill>
        <p:spPr>
          <a:xfrm>
            <a:off x="4678600" y="1171351"/>
            <a:ext cx="4042186" cy="2539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g2f0dcc30441_0_146"/>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20</a:t>
            </a:fld>
            <a:endParaRPr/>
          </a:p>
        </p:txBody>
      </p:sp>
      <p:sp>
        <p:nvSpPr>
          <p:cNvPr id="273" name="Google Shape;273;g2f0dcc30441_0_146"/>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Utilidades</a:t>
            </a:r>
            <a:r>
              <a:rPr lang="en-US" dirty="0"/>
              <a:t> </a:t>
            </a:r>
            <a:r>
              <a:rPr lang="en-US" dirty="0" err="1"/>
              <a:t>sobre</a:t>
            </a:r>
            <a:r>
              <a:rPr lang="en-US" dirty="0"/>
              <a:t> </a:t>
            </a:r>
            <a:r>
              <a:rPr lang="en-US" dirty="0" err="1"/>
              <a:t>ejecuciones</a:t>
            </a:r>
            <a:endParaRPr dirty="0">
              <a:solidFill>
                <a:schemeClr val="dk2"/>
              </a:solidFill>
            </a:endParaRPr>
          </a:p>
        </p:txBody>
      </p:sp>
      <p:sp>
        <p:nvSpPr>
          <p:cNvPr id="274" name="Google Shape;274;g2f0dcc30441_0_146"/>
          <p:cNvSpPr txBox="1">
            <a:spLocks noGrp="1"/>
          </p:cNvSpPr>
          <p:nvPr>
            <p:ph type="body" idx="1"/>
          </p:nvPr>
        </p:nvSpPr>
        <p:spPr>
          <a:xfrm>
            <a:off x="457199" y="1143000"/>
            <a:ext cx="5530351" cy="1284600"/>
          </a:xfrm>
          <a:prstGeom prst="rect">
            <a:avLst/>
          </a:prstGeom>
          <a:noFill/>
          <a:ln>
            <a:noFill/>
          </a:ln>
        </p:spPr>
        <p:txBody>
          <a:bodyPr spcFirstLastPara="1" wrap="square" lIns="91425" tIns="45700" rIns="91425" bIns="45700" anchor="t" anchorCtr="0">
            <a:noAutofit/>
          </a:bodyPr>
          <a:lstStyle/>
          <a:p>
            <a:pPr marL="0" lvl="0" indent="0">
              <a:spcBef>
                <a:spcPts val="600"/>
              </a:spcBef>
            </a:pPr>
            <a:r>
              <a:rPr lang="en-US" sz="2300" dirty="0" err="1"/>
              <a:t>Caminar</a:t>
            </a:r>
            <a:r>
              <a:rPr lang="en-US" sz="2300" dirty="0"/>
              <a:t> </a:t>
            </a:r>
            <a:r>
              <a:rPr lang="en-US" sz="2300" dirty="0" err="1"/>
              <a:t>por</a:t>
            </a:r>
            <a:r>
              <a:rPr lang="en-US" sz="2300" dirty="0"/>
              <a:t> </a:t>
            </a:r>
            <a:r>
              <a:rPr lang="en-US" sz="2300" dirty="0" err="1"/>
              <a:t>una</a:t>
            </a:r>
            <a:r>
              <a:rPr lang="en-US" sz="2300" dirty="0"/>
              <a:t> </a:t>
            </a:r>
            <a:r>
              <a:rPr lang="en-US" sz="2300" dirty="0" err="1"/>
              <a:t>celda</a:t>
            </a:r>
            <a:r>
              <a:rPr lang="en-US" sz="2300" dirty="0"/>
              <a:t>: </a:t>
            </a:r>
            <a:r>
              <a:rPr lang="en-US" sz="2300" b="1" dirty="0">
                <a:solidFill>
                  <a:srgbClr val="CC3300"/>
                </a:solidFill>
              </a:rPr>
              <a:t>-10</a:t>
            </a:r>
            <a:r>
              <a:rPr lang="en-US" sz="2300" dirty="0"/>
              <a:t>. </a:t>
            </a:r>
            <a:r>
              <a:rPr lang="en-US" sz="2300" dirty="0" err="1"/>
              <a:t>Entonces</a:t>
            </a:r>
            <a:r>
              <a:rPr lang="en-US" sz="2300" dirty="0"/>
              <a:t>:</a:t>
            </a:r>
            <a:endParaRPr sz="2300" dirty="0"/>
          </a:p>
          <a:p>
            <a:pPr marL="457200" lvl="0" indent="-307975" algn="l" rtl="0">
              <a:lnSpc>
                <a:spcPct val="100000"/>
              </a:lnSpc>
              <a:spcBef>
                <a:spcPts val="600"/>
              </a:spcBef>
              <a:spcAft>
                <a:spcPts val="0"/>
              </a:spcAft>
              <a:buSzPts val="1250"/>
              <a:buChar char="■"/>
            </a:pPr>
            <a:r>
              <a:rPr lang="en-US" sz="2300" i="1" dirty="0">
                <a:solidFill>
                  <a:srgbClr val="FF0000"/>
                </a:solidFill>
              </a:rPr>
              <a:t>U(r1)</a:t>
            </a:r>
            <a:r>
              <a:rPr lang="en-US" sz="2300" dirty="0"/>
              <a:t> = 100 </a:t>
            </a:r>
            <a:r>
              <a:rPr lang="en-US" sz="2300" b="1" dirty="0">
                <a:solidFill>
                  <a:srgbClr val="CC3300"/>
                </a:solidFill>
              </a:rPr>
              <a:t>- 20</a:t>
            </a:r>
            <a:r>
              <a:rPr lang="en-US" sz="2300" dirty="0"/>
              <a:t> = 80</a:t>
            </a:r>
            <a:endParaRPr sz="2300" dirty="0"/>
          </a:p>
          <a:p>
            <a:pPr marL="457200" lvl="0" indent="-307975" algn="l" rtl="0">
              <a:lnSpc>
                <a:spcPct val="100000"/>
              </a:lnSpc>
              <a:spcBef>
                <a:spcPts val="600"/>
              </a:spcBef>
              <a:spcAft>
                <a:spcPts val="0"/>
              </a:spcAft>
              <a:buSzPts val="1250"/>
              <a:buChar char="■"/>
            </a:pPr>
            <a:r>
              <a:rPr lang="en-US" sz="2300" i="1" dirty="0">
                <a:solidFill>
                  <a:srgbClr val="1C4587"/>
                </a:solidFill>
              </a:rPr>
              <a:t>U(r2)</a:t>
            </a:r>
            <a:r>
              <a:rPr lang="en-US" sz="2300" dirty="0"/>
              <a:t> = 150 </a:t>
            </a:r>
            <a:r>
              <a:rPr lang="en-US" sz="2300" b="1" dirty="0">
                <a:solidFill>
                  <a:srgbClr val="CC3300"/>
                </a:solidFill>
              </a:rPr>
              <a:t>- 70</a:t>
            </a:r>
            <a:r>
              <a:rPr lang="en-US" sz="2300" dirty="0"/>
              <a:t> = 80</a:t>
            </a:r>
            <a:endParaRPr sz="2300" dirty="0"/>
          </a:p>
        </p:txBody>
      </p:sp>
      <p:pic>
        <p:nvPicPr>
          <p:cNvPr id="275" name="Google Shape;275;g2f0dcc30441_0_146"/>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276" name="Google Shape;276;g2f0dcc30441_0_146"/>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100</a:t>
                      </a:r>
                      <a:endParaRPr sz="17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150</a:t>
                      </a:r>
                      <a:endParaRPr sz="14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sp>
        <p:nvSpPr>
          <p:cNvPr id="277" name="Google Shape;277;g2f0dcc30441_0_146"/>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8" name="Google Shape;278;g2f0dcc30441_0_146"/>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279" name="Google Shape;279;g2f0dcc30441_0_146"/>
          <p:cNvPicPr preferRelativeResize="0"/>
          <p:nvPr/>
        </p:nvPicPr>
        <p:blipFill rotWithShape="1">
          <a:blip r:embed="rId3">
            <a:alphaModFix/>
          </a:blip>
          <a:srcRect/>
          <a:stretch/>
        </p:blipFill>
        <p:spPr>
          <a:xfrm>
            <a:off x="1828798" y="5426300"/>
            <a:ext cx="457201" cy="457201"/>
          </a:xfrm>
          <a:prstGeom prst="rect">
            <a:avLst/>
          </a:prstGeom>
          <a:noFill/>
          <a:ln>
            <a:noFill/>
          </a:ln>
        </p:spPr>
      </p:pic>
      <p:sp>
        <p:nvSpPr>
          <p:cNvPr id="280" name="Google Shape;280;g2f0dcc30441_0_146"/>
          <p:cNvSpPr txBox="1"/>
          <p:nvPr/>
        </p:nvSpPr>
        <p:spPr>
          <a:xfrm>
            <a:off x="4906025" y="1748150"/>
            <a:ext cx="3000000" cy="5388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600"/>
              </a:spcBef>
              <a:spcAft>
                <a:spcPts val="0"/>
              </a:spcAft>
              <a:buClr>
                <a:srgbClr val="000000"/>
              </a:buClr>
              <a:buSzPts val="2300"/>
              <a:buFont typeface="Arial"/>
              <a:buNone/>
            </a:pPr>
            <a:r>
              <a:rPr lang="en-US" sz="2300" b="0" i="0" u="none" strike="noStrike" cap="none">
                <a:solidFill>
                  <a:schemeClr val="dk1"/>
                </a:solidFill>
                <a:latin typeface="Arial"/>
                <a:ea typeface="Arial"/>
                <a:cs typeface="Arial"/>
                <a:sym typeface="Arial"/>
              </a:rPr>
              <a:t>(1, 7) = (4, 1)</a:t>
            </a:r>
            <a:endParaRPr sz="1400" b="0" i="0" u="none" strike="noStrike" cap="none">
              <a:solidFill>
                <a:srgbClr val="000000"/>
              </a:solidFill>
              <a:latin typeface="Arial"/>
              <a:ea typeface="Arial"/>
              <a:cs typeface="Arial"/>
              <a:sym typeface="Arial"/>
            </a:endParaRPr>
          </a:p>
        </p:txBody>
      </p:sp>
      <p:sp>
        <p:nvSpPr>
          <p:cNvPr id="281" name="Google Shape;281;g2f0dcc30441_0_146"/>
          <p:cNvSpPr/>
          <p:nvPr/>
        </p:nvSpPr>
        <p:spPr>
          <a:xfrm>
            <a:off x="4320100" y="1889750"/>
            <a:ext cx="860700" cy="255600"/>
          </a:xfrm>
          <a:prstGeom prst="rightArrow">
            <a:avLst>
              <a:gd name="adj1" fmla="val 50000"/>
              <a:gd name="adj2" fmla="val 5000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2" name="Google Shape;282;g2f0dcc30441_0_146"/>
          <p:cNvCxnSpPr/>
          <p:nvPr/>
        </p:nvCxnSpPr>
        <p:spPr>
          <a:xfrm>
            <a:off x="5987550" y="3147075"/>
            <a:ext cx="1071000" cy="1800"/>
          </a:xfrm>
          <a:prstGeom prst="straightConnector1">
            <a:avLst/>
          </a:prstGeom>
          <a:noFill/>
          <a:ln w="28575" cap="flat" cmpd="sng">
            <a:solidFill>
              <a:srgbClr val="FF0000"/>
            </a:solidFill>
            <a:prstDash val="solid"/>
            <a:round/>
            <a:headEnd type="none" w="sm" len="sm"/>
            <a:tailEnd type="triangle" w="med" len="med"/>
          </a:ln>
        </p:spPr>
      </p:cxnSp>
      <p:cxnSp>
        <p:nvCxnSpPr>
          <p:cNvPr id="283" name="Google Shape;283;g2f0dcc30441_0_146"/>
          <p:cNvCxnSpPr/>
          <p:nvPr/>
        </p:nvCxnSpPr>
        <p:spPr>
          <a:xfrm flipH="1">
            <a:off x="5693700" y="3418275"/>
            <a:ext cx="24900" cy="2140500"/>
          </a:xfrm>
          <a:prstGeom prst="straightConnector1">
            <a:avLst/>
          </a:prstGeom>
          <a:noFill/>
          <a:ln w="28575" cap="flat" cmpd="sng">
            <a:solidFill>
              <a:srgbClr val="1C4587"/>
            </a:solidFill>
            <a:prstDash val="solid"/>
            <a:round/>
            <a:headEnd type="none" w="sm" len="sm"/>
            <a:tailEnd type="none" w="sm" len="sm"/>
          </a:ln>
        </p:spPr>
      </p:cxnSp>
      <p:cxnSp>
        <p:nvCxnSpPr>
          <p:cNvPr id="284" name="Google Shape;284;g2f0dcc30441_0_146"/>
          <p:cNvCxnSpPr/>
          <p:nvPr/>
        </p:nvCxnSpPr>
        <p:spPr>
          <a:xfrm rot="10800000">
            <a:off x="2615975" y="5544425"/>
            <a:ext cx="3077700" cy="21300"/>
          </a:xfrm>
          <a:prstGeom prst="straightConnector1">
            <a:avLst/>
          </a:prstGeom>
          <a:noFill/>
          <a:ln w="28575" cap="flat" cmpd="sng">
            <a:solidFill>
              <a:srgbClr val="1C4587"/>
            </a:solidFill>
            <a:prstDash val="solid"/>
            <a:round/>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8"/>
        <p:cNvGrpSpPr/>
        <p:nvPr/>
      </p:nvGrpSpPr>
      <p:grpSpPr>
        <a:xfrm>
          <a:off x="0" y="0"/>
          <a:ext cx="0" cy="0"/>
          <a:chOff x="0" y="0"/>
          <a:chExt cx="0" cy="0"/>
        </a:xfrm>
      </p:grpSpPr>
      <p:sp>
        <p:nvSpPr>
          <p:cNvPr id="289" name="Google Shape;289;g2f0b059abbb_1_124"/>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21</a:t>
            </a:fld>
            <a:endParaRPr/>
          </a:p>
        </p:txBody>
      </p:sp>
      <p:sp>
        <p:nvSpPr>
          <p:cNvPr id="290" name="Google Shape;290;g2f0b059abbb_1_124"/>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chemeClr val="dk1"/>
              </a:buClr>
              <a:buSzPts val="1100"/>
            </a:pPr>
            <a:r>
              <a:rPr lang="en-US"/>
              <a:t>Agentes basados en objetivos</a:t>
            </a:r>
            <a:endParaRPr dirty="0"/>
          </a:p>
        </p:txBody>
      </p:sp>
      <p:sp>
        <p:nvSpPr>
          <p:cNvPr id="291" name="Google Shape;291;g2f0b059abbb_1_124"/>
          <p:cNvSpPr txBox="1">
            <a:spLocks noGrp="1"/>
          </p:cNvSpPr>
          <p:nvPr>
            <p:ph type="body" idx="1"/>
          </p:nvPr>
        </p:nvSpPr>
        <p:spPr>
          <a:xfrm>
            <a:off x="457200" y="1739350"/>
            <a:ext cx="3804300" cy="4408800"/>
          </a:xfrm>
          <a:prstGeom prst="rect">
            <a:avLst/>
          </a:prstGeom>
          <a:noFill/>
          <a:ln>
            <a:noFill/>
          </a:ln>
        </p:spPr>
        <p:txBody>
          <a:bodyPr spcFirstLastPara="1" wrap="square" lIns="91425" tIns="45700" rIns="91425" bIns="45700" anchor="t" anchorCtr="0">
            <a:noAutofit/>
          </a:bodyPr>
          <a:lstStyle/>
          <a:p>
            <a:pPr marL="342900" lvl="0" indent="-322580">
              <a:spcBef>
                <a:spcPts val="600"/>
              </a:spcBef>
              <a:buSzPts val="850"/>
              <a:buChar char="■"/>
            </a:pPr>
            <a:r>
              <a:rPr lang="es-MX" sz="1900"/>
              <a:t>Un objetivo definido que describe las situaciones que son deseables.
Necesitan la descripción del estado actual y algún tipo de información sobre su meta (objetivo) de modo que describa las situaciones que son deseables.</a:t>
            </a:r>
            <a:endParaRPr sz="1900" dirty="0"/>
          </a:p>
        </p:txBody>
      </p:sp>
      <p:pic>
        <p:nvPicPr>
          <p:cNvPr id="292" name="Google Shape;292;g2f0b059abbb_1_124"/>
          <p:cNvPicPr preferRelativeResize="0"/>
          <p:nvPr/>
        </p:nvPicPr>
        <p:blipFill rotWithShape="1">
          <a:blip r:embed="rId3">
            <a:alphaModFix/>
          </a:blip>
          <a:srcRect/>
          <a:stretch/>
        </p:blipFill>
        <p:spPr>
          <a:xfrm>
            <a:off x="4107600" y="1640587"/>
            <a:ext cx="4577700" cy="28877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6"/>
        <p:cNvGrpSpPr/>
        <p:nvPr/>
      </p:nvGrpSpPr>
      <p:grpSpPr>
        <a:xfrm>
          <a:off x="0" y="0"/>
          <a:ext cx="0" cy="0"/>
          <a:chOff x="0" y="0"/>
          <a:chExt cx="0" cy="0"/>
        </a:xfrm>
      </p:grpSpPr>
      <p:sp>
        <p:nvSpPr>
          <p:cNvPr id="297" name="Google Shape;297;g27fa42639fe_0_69"/>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22</a:t>
            </a:fld>
            <a:endParaRPr/>
          </a:p>
        </p:txBody>
      </p:sp>
      <p:sp>
        <p:nvSpPr>
          <p:cNvPr id="298" name="Google Shape;298;g27fa42639fe_0_69"/>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a:t>Entorno de tareas</a:t>
            </a:r>
            <a:endParaRPr dirty="0"/>
          </a:p>
        </p:txBody>
      </p:sp>
      <p:sp>
        <p:nvSpPr>
          <p:cNvPr id="299" name="Google Shape;299;g27fa42639fe_0_69"/>
          <p:cNvSpPr txBox="1">
            <a:spLocks noGrp="1"/>
          </p:cNvSpPr>
          <p:nvPr>
            <p:ph type="body" idx="1"/>
          </p:nvPr>
        </p:nvSpPr>
        <p:spPr>
          <a:xfrm>
            <a:off x="457200" y="1600200"/>
            <a:ext cx="8458200" cy="4530600"/>
          </a:xfrm>
          <a:prstGeom prst="rect">
            <a:avLst/>
          </a:prstGeom>
          <a:noFill/>
          <a:ln>
            <a:noFill/>
          </a:ln>
        </p:spPr>
        <p:txBody>
          <a:bodyPr spcFirstLastPara="1" wrap="square" lIns="90000" tIns="46800" rIns="90000" bIns="46800" anchor="t" anchorCtr="0">
            <a:noAutofit/>
          </a:bodyPr>
          <a:lstStyle/>
          <a:p>
            <a:pPr marL="341312" lvl="0" indent="-315912">
              <a:spcBef>
                <a:spcPts val="0"/>
              </a:spcBef>
              <a:buClr>
                <a:srgbClr val="CC9900"/>
              </a:buClr>
              <a:buSzPts val="1550"/>
              <a:buFont typeface="Noto Sans Symbols"/>
              <a:buChar char="■"/>
            </a:pPr>
            <a:r>
              <a:rPr lang="es-MX" sz="2600" dirty="0"/>
              <a:t>Un caso especial de asignación de utilidades a historiales es asignar 0 (falso) o 1 (verdadero) a una ejecución</a:t>
            </a:r>
            <a:r>
              <a:rPr lang="en-US" sz="2600" b="0" i="0" u="none" dirty="0">
                <a:solidFill>
                  <a:srgbClr val="000000"/>
                </a:solidFill>
                <a:latin typeface="Arial"/>
                <a:ea typeface="Arial"/>
                <a:cs typeface="Arial"/>
                <a:sym typeface="Arial"/>
              </a:rPr>
              <a:t>.</a:t>
            </a:r>
            <a:endParaRPr sz="2600" dirty="0"/>
          </a:p>
          <a:p>
            <a:pPr marL="341312" lvl="0" indent="-315912">
              <a:buClr>
                <a:srgbClr val="CC9900"/>
              </a:buClr>
              <a:buSzPts val="1550"/>
              <a:buFont typeface="Noto Sans Symbols"/>
              <a:buChar char="■"/>
            </a:pPr>
            <a:r>
              <a:rPr lang="es-MX" sz="2600" dirty="0"/>
              <a:t>Si se asigna 1 a una ejecución, el agente tiene éxito en esa ejecución, de lo contrario se produce un error</a:t>
            </a:r>
            <a:r>
              <a:rPr lang="en-US" sz="2600" b="0" i="0" u="none" dirty="0">
                <a:solidFill>
                  <a:srgbClr val="000000"/>
                </a:solidFill>
                <a:latin typeface="Arial"/>
                <a:ea typeface="Arial"/>
                <a:cs typeface="Arial"/>
                <a:sym typeface="Arial"/>
              </a:rPr>
              <a:t>.</a:t>
            </a:r>
            <a:endParaRPr sz="2600" dirty="0"/>
          </a:p>
          <a:p>
            <a:pPr marL="341312" marR="0" lvl="0" indent="-315912" algn="l" rtl="0">
              <a:lnSpc>
                <a:spcPct val="100000"/>
              </a:lnSpc>
              <a:spcBef>
                <a:spcPts val="700"/>
              </a:spcBef>
              <a:spcAft>
                <a:spcPts val="0"/>
              </a:spcAft>
              <a:buClr>
                <a:srgbClr val="CC9900"/>
              </a:buClr>
              <a:buSzPts val="1550"/>
              <a:buFont typeface="Noto Sans Symbols"/>
              <a:buChar char="■"/>
            </a:pPr>
            <a:r>
              <a:rPr lang="es-MX" sz="2600" b="0" i="0" u="none" dirty="0">
                <a:solidFill>
                  <a:srgbClr val="000000"/>
                </a:solidFill>
                <a:latin typeface="Arial"/>
                <a:ea typeface="Arial"/>
                <a:cs typeface="Arial"/>
                <a:sym typeface="Arial"/>
              </a:rPr>
              <a:t>A esto se le llama especificaciones de </a:t>
            </a:r>
            <a:r>
              <a:rPr lang="es-MX" sz="2600" b="0" i="0" u="none" dirty="0">
                <a:solidFill>
                  <a:schemeClr val="accent5"/>
                </a:solidFill>
                <a:latin typeface="Arial"/>
                <a:ea typeface="Arial"/>
                <a:cs typeface="Arial"/>
                <a:sym typeface="Arial"/>
              </a:rPr>
              <a:t>tarea tipo predicado</a:t>
            </a:r>
            <a:r>
              <a:rPr lang="es-MX" sz="2600" b="0" i="0" u="none" dirty="0">
                <a:solidFill>
                  <a:srgbClr val="000000"/>
                </a:solidFill>
                <a:latin typeface="Arial"/>
                <a:ea typeface="Arial"/>
                <a:cs typeface="Arial"/>
                <a:sym typeface="Arial"/>
              </a:rPr>
              <a:t> (</a:t>
            </a:r>
            <a:r>
              <a:rPr lang="es-MX" sz="2600" b="0" i="0" u="none" dirty="0" err="1">
                <a:solidFill>
                  <a:srgbClr val="000000"/>
                </a:solidFill>
                <a:latin typeface="Arial"/>
                <a:ea typeface="Arial"/>
                <a:cs typeface="Arial"/>
                <a:sym typeface="Arial"/>
              </a:rPr>
              <a:t>predicate</a:t>
            </a:r>
            <a:r>
              <a:rPr lang="es-MX" sz="2600" b="0" i="0" u="none" dirty="0">
                <a:solidFill>
                  <a:srgbClr val="000000"/>
                </a:solidFill>
                <a:latin typeface="Arial"/>
                <a:ea typeface="Arial"/>
                <a:cs typeface="Arial"/>
                <a:sym typeface="Arial"/>
              </a:rPr>
              <a:t> </a:t>
            </a:r>
            <a:r>
              <a:rPr lang="es-MX" sz="2600" b="0" i="0" u="none" dirty="0" err="1">
                <a:solidFill>
                  <a:srgbClr val="000000"/>
                </a:solidFill>
                <a:latin typeface="Arial"/>
                <a:ea typeface="Arial"/>
                <a:cs typeface="Arial"/>
                <a:sym typeface="Arial"/>
              </a:rPr>
              <a:t>task</a:t>
            </a:r>
            <a:r>
              <a:rPr lang="es-MX" sz="2600" b="0" i="0" u="none" dirty="0">
                <a:solidFill>
                  <a:srgbClr val="000000"/>
                </a:solidFill>
                <a:latin typeface="Arial"/>
                <a:ea typeface="Arial"/>
                <a:cs typeface="Arial"/>
                <a:sym typeface="Arial"/>
              </a:rPr>
              <a:t> </a:t>
            </a:r>
            <a:r>
              <a:rPr lang="es-MX" sz="2600" b="0" i="0" u="none" dirty="0" err="1">
                <a:solidFill>
                  <a:srgbClr val="000000"/>
                </a:solidFill>
                <a:latin typeface="Arial"/>
                <a:ea typeface="Arial"/>
                <a:cs typeface="Arial"/>
                <a:sym typeface="Arial"/>
              </a:rPr>
              <a:t>specifications</a:t>
            </a:r>
            <a:r>
              <a:rPr lang="es-MX" sz="2600" b="0" i="0" u="none" dirty="0">
                <a:solidFill>
                  <a:srgbClr val="000000"/>
                </a:solidFill>
                <a:latin typeface="Arial"/>
                <a:ea typeface="Arial"/>
                <a:cs typeface="Arial"/>
                <a:sym typeface="Arial"/>
              </a:rPr>
              <a:t>).</a:t>
            </a:r>
            <a:endParaRPr sz="2600" dirty="0"/>
          </a:p>
          <a:p>
            <a:pPr marL="341312" marR="0" lvl="0" indent="-315912" algn="l" rtl="0">
              <a:lnSpc>
                <a:spcPct val="100000"/>
              </a:lnSpc>
              <a:spcBef>
                <a:spcPts val="700"/>
              </a:spcBef>
              <a:spcAft>
                <a:spcPts val="0"/>
              </a:spcAft>
              <a:buClr>
                <a:srgbClr val="CC9900"/>
              </a:buClr>
              <a:buSzPts val="1550"/>
              <a:buFont typeface="Noto Sans Symbols"/>
              <a:buChar char="■"/>
            </a:pPr>
            <a:r>
              <a:rPr lang="es-MX" sz="2600" b="0" i="0" u="none" dirty="0">
                <a:solidFill>
                  <a:srgbClr val="000000"/>
                </a:solidFill>
                <a:latin typeface="Arial"/>
                <a:ea typeface="Arial"/>
                <a:cs typeface="Arial"/>
                <a:sym typeface="Arial"/>
              </a:rPr>
              <a:t>Denotamos la especificación de tarea tipo predicado con</a:t>
            </a:r>
            <a:r>
              <a:rPr lang="en-US" sz="2600" b="0" i="0" u="none" dirty="0">
                <a:solidFill>
                  <a:srgbClr val="000000"/>
                </a:solidFill>
                <a:latin typeface="Arial"/>
                <a:ea typeface="Arial"/>
                <a:cs typeface="Arial"/>
                <a:sym typeface="Arial"/>
              </a:rPr>
              <a:t> </a:t>
            </a:r>
            <a:r>
              <a:rPr lang="en-US" sz="2600" b="0" i="0" u="none" dirty="0">
                <a:solidFill>
                  <a:srgbClr val="000000"/>
                </a:solidFill>
                <a:latin typeface="Noto Sans Symbols"/>
                <a:ea typeface="Noto Sans Symbols"/>
                <a:cs typeface="Noto Sans Symbols"/>
                <a:sym typeface="Noto Sans Symbols"/>
              </a:rPr>
              <a:t>Ψ</a:t>
            </a:r>
            <a:r>
              <a:rPr lang="en-US" sz="2600" b="0" i="0" u="none" dirty="0">
                <a:solidFill>
                  <a:srgbClr val="000000"/>
                </a:solidFill>
                <a:latin typeface="Arial"/>
                <a:ea typeface="Arial"/>
                <a:cs typeface="Arial"/>
                <a:sym typeface="Arial"/>
              </a:rPr>
              <a:t>.</a:t>
            </a:r>
            <a:br>
              <a:rPr lang="en-US" sz="2600" b="0" i="0" u="none" dirty="0">
                <a:solidFill>
                  <a:srgbClr val="000000"/>
                </a:solidFill>
                <a:latin typeface="Arial"/>
                <a:ea typeface="Arial"/>
                <a:cs typeface="Arial"/>
                <a:sym typeface="Arial"/>
              </a:rPr>
            </a:br>
            <a:r>
              <a:rPr lang="en-US" sz="2600" b="0" i="0" u="none" dirty="0">
                <a:solidFill>
                  <a:srgbClr val="000000"/>
                </a:solidFill>
                <a:latin typeface="Arial"/>
                <a:ea typeface="Arial"/>
                <a:cs typeface="Arial"/>
                <a:sym typeface="Arial"/>
              </a:rPr>
              <a:t>Thus </a:t>
            </a:r>
            <a:r>
              <a:rPr lang="en-US" sz="2600" b="0" i="0" u="none" dirty="0">
                <a:solidFill>
                  <a:srgbClr val="000000"/>
                </a:solidFill>
                <a:latin typeface="Noto Sans Symbols"/>
                <a:ea typeface="Noto Sans Symbols"/>
                <a:cs typeface="Noto Sans Symbols"/>
                <a:sym typeface="Noto Sans Symbols"/>
              </a:rPr>
              <a:t>Ψ</a:t>
            </a:r>
            <a:r>
              <a:rPr lang="en-US" sz="2600" b="0" i="0" u="none" dirty="0">
                <a:solidFill>
                  <a:srgbClr val="000000"/>
                </a:solidFill>
                <a:latin typeface="Arial"/>
                <a:ea typeface="Arial"/>
                <a:cs typeface="Arial"/>
                <a:sym typeface="Arial"/>
              </a:rPr>
              <a:t> : </a:t>
            </a:r>
            <a:r>
              <a:rPr lang="en-US" sz="2600" dirty="0"/>
              <a:t>  </a:t>
            </a:r>
            <a:r>
              <a:rPr lang="en-US" sz="2600" b="0" i="0" u="none" dirty="0">
                <a:solidFill>
                  <a:srgbClr val="000000"/>
                </a:solidFill>
                <a:latin typeface="Arial"/>
                <a:ea typeface="Arial"/>
                <a:cs typeface="Arial"/>
                <a:sym typeface="Arial"/>
              </a:rPr>
              <a:t> </a:t>
            </a:r>
            <a:r>
              <a:rPr lang="en-US" sz="2600" b="0" i="0" u="none" dirty="0">
                <a:solidFill>
                  <a:srgbClr val="000000"/>
                </a:solidFill>
                <a:latin typeface="Noto Sans Symbols"/>
                <a:ea typeface="Noto Sans Symbols"/>
                <a:cs typeface="Noto Sans Symbols"/>
                <a:sym typeface="Noto Sans Symbols"/>
              </a:rPr>
              <a:t>→</a:t>
            </a:r>
            <a:r>
              <a:rPr lang="en-US" sz="2600" b="0" i="0" u="none" dirty="0">
                <a:solidFill>
                  <a:srgbClr val="000000"/>
                </a:solidFill>
                <a:latin typeface="Arial"/>
                <a:ea typeface="Arial"/>
                <a:cs typeface="Arial"/>
                <a:sym typeface="Arial"/>
              </a:rPr>
              <a:t> {0, 1}.</a:t>
            </a:r>
            <a:endParaRPr sz="2600" dirty="0"/>
          </a:p>
          <a:p>
            <a:pPr marL="342900" marR="0" lvl="0" indent="-342900" algn="l" rtl="0">
              <a:lnSpc>
                <a:spcPct val="100000"/>
              </a:lnSpc>
              <a:spcBef>
                <a:spcPts val="700"/>
              </a:spcBef>
              <a:spcAft>
                <a:spcPts val="0"/>
              </a:spcAft>
              <a:buSzPts val="1400"/>
              <a:buNone/>
            </a:pPr>
            <a:endParaRPr sz="2600" b="0" i="0" u="none" dirty="0">
              <a:solidFill>
                <a:srgbClr val="000000"/>
              </a:solidFill>
              <a:latin typeface="Arial"/>
              <a:ea typeface="Arial"/>
              <a:cs typeface="Arial"/>
              <a:sym typeface="Arial"/>
            </a:endParaRPr>
          </a:p>
        </p:txBody>
      </p:sp>
      <p:pic>
        <p:nvPicPr>
          <p:cNvPr id="300" name="Google Shape;300;g27fa42639fe_0_69"/>
          <p:cNvPicPr preferRelativeResize="0"/>
          <p:nvPr/>
        </p:nvPicPr>
        <p:blipFill rotWithShape="1">
          <a:blip r:embed="rId3">
            <a:alphaModFix/>
          </a:blip>
          <a:srcRect l="31711" r="53058"/>
          <a:stretch/>
        </p:blipFill>
        <p:spPr>
          <a:xfrm>
            <a:off x="2204509" y="5404719"/>
            <a:ext cx="349661" cy="455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g2f0dcc30441_0_198"/>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06" name="Google Shape;306;g2f0dcc30441_0_198"/>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a:t>Entorno de tareas</a:t>
            </a:r>
            <a:endParaRPr dirty="0">
              <a:solidFill>
                <a:schemeClr val="dk2"/>
              </a:solidFill>
            </a:endParaRPr>
          </a:p>
        </p:txBody>
      </p:sp>
      <p:sp>
        <p:nvSpPr>
          <p:cNvPr id="307" name="Google Shape;307;g2f0dcc30441_0_198"/>
          <p:cNvSpPr txBox="1">
            <a:spLocks noGrp="1"/>
          </p:cNvSpPr>
          <p:nvPr>
            <p:ph type="body" idx="1"/>
          </p:nvPr>
        </p:nvSpPr>
        <p:spPr>
          <a:xfrm>
            <a:off x="414163" y="983500"/>
            <a:ext cx="8228100" cy="1284600"/>
          </a:xfrm>
          <a:prstGeom prst="rect">
            <a:avLst/>
          </a:prstGeom>
          <a:noFill/>
          <a:ln>
            <a:noFill/>
          </a:ln>
        </p:spPr>
        <p:txBody>
          <a:bodyPr spcFirstLastPara="1" wrap="square" lIns="91425" tIns="45700" rIns="91425" bIns="45700" anchor="t" anchorCtr="0">
            <a:noAutofit/>
          </a:bodyPr>
          <a:lstStyle/>
          <a:p>
            <a:pPr marL="0" lvl="0" indent="0">
              <a:spcBef>
                <a:spcPts val="600"/>
              </a:spcBef>
            </a:pPr>
            <a:r>
              <a:rPr lang="en-US" sz="2000" dirty="0" err="1"/>
              <a:t>Condiciones</a:t>
            </a:r>
            <a:r>
              <a:rPr lang="en-US" sz="2000" b="1" dirty="0"/>
              <a:t>:</a:t>
            </a:r>
            <a:r>
              <a:rPr lang="en-US" sz="2000" dirty="0"/>
              <a:t> </a:t>
            </a:r>
            <a:r>
              <a:rPr lang="es-MX" sz="2000" dirty="0"/>
              <a:t>Una cantidad inicial de $ 60 y gastar </a:t>
            </a:r>
            <a:r>
              <a:rPr lang="es-MX" sz="2000" dirty="0">
                <a:solidFill>
                  <a:srgbClr val="FF0000"/>
                </a:solidFill>
              </a:rPr>
              <a:t>-$ 10 </a:t>
            </a:r>
            <a:r>
              <a:rPr lang="es-MX" sz="2000" dirty="0"/>
              <a:t>por caminar por una celda.</a:t>
            </a:r>
            <a:endParaRPr sz="2000" dirty="0"/>
          </a:p>
          <a:p>
            <a:pPr marL="0" lvl="0" indent="0">
              <a:spcBef>
                <a:spcPts val="600"/>
              </a:spcBef>
            </a:pPr>
            <a:r>
              <a:rPr lang="en-US" sz="2000" dirty="0"/>
              <a:t>Tarea: </a:t>
            </a:r>
            <a:r>
              <a:rPr lang="en-US" sz="2000" dirty="0" err="1"/>
              <a:t>Recoge</a:t>
            </a:r>
            <a:r>
              <a:rPr lang="en-US" sz="2000" dirty="0"/>
              <a:t> </a:t>
            </a:r>
            <a:r>
              <a:rPr lang="en-US" sz="2000" dirty="0" err="1"/>
              <a:t>todo</a:t>
            </a:r>
            <a:r>
              <a:rPr lang="en-US" sz="2000" dirty="0"/>
              <a:t> </a:t>
            </a:r>
            <a:r>
              <a:rPr lang="en-US" sz="2000" dirty="0" err="1"/>
              <a:t>el</a:t>
            </a:r>
            <a:r>
              <a:rPr lang="en-US" sz="2000" dirty="0"/>
              <a:t> dinero.</a:t>
            </a:r>
            <a:endParaRPr sz="2300" dirty="0"/>
          </a:p>
        </p:txBody>
      </p:sp>
      <p:pic>
        <p:nvPicPr>
          <p:cNvPr id="308" name="Google Shape;308;g2f0dcc30441_0_198"/>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309" name="Google Shape;309;g2f0dcc30441_0_198"/>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50</a:t>
                      </a:r>
                      <a:endParaRPr sz="17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80</a:t>
                      </a:r>
                      <a:endParaRPr sz="14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sp>
        <p:nvSpPr>
          <p:cNvPr id="310" name="Google Shape;310;g2f0dcc30441_0_198"/>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1" name="Google Shape;311;g2f0dcc30441_0_198"/>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312" name="Google Shape;312;g2f0dcc30441_0_198"/>
          <p:cNvPicPr preferRelativeResize="0"/>
          <p:nvPr/>
        </p:nvPicPr>
        <p:blipFill rotWithShape="1">
          <a:blip r:embed="rId3">
            <a:alphaModFix/>
          </a:blip>
          <a:srcRect/>
          <a:stretch/>
        </p:blipFill>
        <p:spPr>
          <a:xfrm>
            <a:off x="1828798" y="5426300"/>
            <a:ext cx="457201" cy="457201"/>
          </a:xfrm>
          <a:prstGeom prst="rect">
            <a:avLst/>
          </a:prstGeom>
          <a:noFill/>
          <a:ln>
            <a:noFill/>
          </a:ln>
        </p:spPr>
      </p:pic>
      <p:sp>
        <p:nvSpPr>
          <p:cNvPr id="313" name="Google Shape;313;g2f0dcc30441_0_198"/>
          <p:cNvSpPr txBox="1"/>
          <p:nvPr/>
        </p:nvSpPr>
        <p:spPr>
          <a:xfrm>
            <a:off x="4906025" y="1748150"/>
            <a:ext cx="30000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6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7"/>
        <p:cNvGrpSpPr/>
        <p:nvPr/>
      </p:nvGrpSpPr>
      <p:grpSpPr>
        <a:xfrm>
          <a:off x="0" y="0"/>
          <a:ext cx="0" cy="0"/>
          <a:chOff x="0" y="0"/>
          <a:chExt cx="0" cy="0"/>
        </a:xfrm>
      </p:grpSpPr>
      <p:sp>
        <p:nvSpPr>
          <p:cNvPr id="318" name="Google Shape;318;g2f0dcc30441_0_231"/>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19" name="Google Shape;319;g2f0dcc30441_0_231"/>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Entorno</a:t>
            </a:r>
            <a:r>
              <a:rPr lang="en-US" dirty="0"/>
              <a:t> de </a:t>
            </a:r>
            <a:r>
              <a:rPr lang="en-US" dirty="0" err="1"/>
              <a:t>tareas</a:t>
            </a:r>
            <a:endParaRPr dirty="0">
              <a:solidFill>
                <a:schemeClr val="dk2"/>
              </a:solidFill>
            </a:endParaRPr>
          </a:p>
        </p:txBody>
      </p:sp>
      <p:sp>
        <p:nvSpPr>
          <p:cNvPr id="320" name="Google Shape;320;g2f0dcc30441_0_231"/>
          <p:cNvSpPr txBox="1">
            <a:spLocks noGrp="1"/>
          </p:cNvSpPr>
          <p:nvPr>
            <p:ph type="body" idx="1"/>
          </p:nvPr>
        </p:nvSpPr>
        <p:spPr>
          <a:xfrm>
            <a:off x="414163" y="983500"/>
            <a:ext cx="8228100" cy="1284600"/>
          </a:xfrm>
          <a:prstGeom prst="rect">
            <a:avLst/>
          </a:prstGeom>
          <a:noFill/>
          <a:ln>
            <a:noFill/>
          </a:ln>
        </p:spPr>
        <p:txBody>
          <a:bodyPr spcFirstLastPara="1" wrap="square" lIns="91425" tIns="45700" rIns="91425" bIns="45700" anchor="t" anchorCtr="0">
            <a:noAutofit/>
          </a:bodyPr>
          <a:lstStyle/>
          <a:p>
            <a:pPr marL="0" lvl="0" indent="0">
              <a:spcBef>
                <a:spcPts val="600"/>
              </a:spcBef>
            </a:pPr>
            <a:r>
              <a:rPr lang="en-US" sz="2000" dirty="0" err="1"/>
              <a:t>Condiciones</a:t>
            </a:r>
            <a:r>
              <a:rPr lang="en-US" sz="2000" b="1" dirty="0"/>
              <a:t>:</a:t>
            </a:r>
            <a:r>
              <a:rPr lang="en-US" sz="2000" dirty="0"/>
              <a:t> </a:t>
            </a:r>
            <a:r>
              <a:rPr lang="es-MX" sz="2000" dirty="0"/>
              <a:t>Una cantidad inicial de $ 60 y gastar </a:t>
            </a:r>
            <a:r>
              <a:rPr lang="es-MX" sz="2000" dirty="0">
                <a:solidFill>
                  <a:srgbClr val="FF0000"/>
                </a:solidFill>
              </a:rPr>
              <a:t>-$ 10 </a:t>
            </a:r>
            <a:r>
              <a:rPr lang="es-MX" sz="2000" dirty="0"/>
              <a:t>por caminar por una celda.</a:t>
            </a:r>
          </a:p>
          <a:p>
            <a:pPr marL="0" lvl="0" indent="0">
              <a:spcBef>
                <a:spcPts val="600"/>
              </a:spcBef>
            </a:pPr>
            <a:r>
              <a:rPr lang="es-MX" sz="2000" dirty="0"/>
              <a:t>Tarea: Recoger todo el dinero</a:t>
            </a:r>
            <a:r>
              <a:rPr lang="en-US" sz="2000" dirty="0"/>
              <a:t>.</a:t>
            </a:r>
            <a:endParaRPr sz="2000" dirty="0"/>
          </a:p>
          <a:p>
            <a:pPr marL="0" lvl="0" indent="0" algn="l" rtl="0">
              <a:lnSpc>
                <a:spcPct val="100000"/>
              </a:lnSpc>
              <a:spcBef>
                <a:spcPts val="600"/>
              </a:spcBef>
              <a:spcAft>
                <a:spcPts val="0"/>
              </a:spcAft>
              <a:buSzPts val="1400"/>
              <a:buNone/>
            </a:pPr>
            <a:r>
              <a:rPr lang="en-US" sz="2000" b="1" i="1" dirty="0">
                <a:solidFill>
                  <a:srgbClr val="1155CC"/>
                </a:solidFill>
              </a:rPr>
              <a:t>U(r</a:t>
            </a:r>
            <a:r>
              <a:rPr lang="en-US" sz="2000" b="1" i="1" baseline="-25000" dirty="0">
                <a:solidFill>
                  <a:srgbClr val="1155CC"/>
                </a:solidFill>
              </a:rPr>
              <a:t>1</a:t>
            </a:r>
            <a:r>
              <a:rPr lang="en-US" sz="2000" b="1" i="1" dirty="0">
                <a:solidFill>
                  <a:srgbClr val="1155CC"/>
                </a:solidFill>
              </a:rPr>
              <a:t>) = </a:t>
            </a:r>
            <a:endParaRPr sz="2000" b="1" i="1" dirty="0">
              <a:solidFill>
                <a:srgbClr val="1155CC"/>
              </a:solidFill>
            </a:endParaRPr>
          </a:p>
        </p:txBody>
      </p:sp>
      <p:pic>
        <p:nvPicPr>
          <p:cNvPr id="321" name="Google Shape;321;g2f0dcc30441_0_231"/>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322" name="Google Shape;322;g2f0dcc30441_0_231"/>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50</a:t>
                      </a:r>
                      <a:endParaRPr sz="17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80</a:t>
                      </a:r>
                      <a:endParaRPr sz="14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sp>
        <p:nvSpPr>
          <p:cNvPr id="323" name="Google Shape;323;g2f0dcc30441_0_231"/>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4" name="Google Shape;324;g2f0dcc30441_0_231"/>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325" name="Google Shape;325;g2f0dcc30441_0_231"/>
          <p:cNvPicPr preferRelativeResize="0"/>
          <p:nvPr/>
        </p:nvPicPr>
        <p:blipFill rotWithShape="1">
          <a:blip r:embed="rId3">
            <a:alphaModFix/>
          </a:blip>
          <a:srcRect/>
          <a:stretch/>
        </p:blipFill>
        <p:spPr>
          <a:xfrm>
            <a:off x="1828798" y="5426300"/>
            <a:ext cx="457201" cy="457201"/>
          </a:xfrm>
          <a:prstGeom prst="rect">
            <a:avLst/>
          </a:prstGeom>
          <a:noFill/>
          <a:ln>
            <a:noFill/>
          </a:ln>
        </p:spPr>
      </p:pic>
      <p:sp>
        <p:nvSpPr>
          <p:cNvPr id="326" name="Google Shape;326;g2f0dcc30441_0_231"/>
          <p:cNvSpPr txBox="1"/>
          <p:nvPr/>
        </p:nvSpPr>
        <p:spPr>
          <a:xfrm>
            <a:off x="4906025" y="1748150"/>
            <a:ext cx="30000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6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7" name="Google Shape;327;g2f0dcc30441_0_231"/>
          <p:cNvCxnSpPr/>
          <p:nvPr/>
        </p:nvCxnSpPr>
        <p:spPr>
          <a:xfrm rot="10800000">
            <a:off x="7477425" y="3502075"/>
            <a:ext cx="5700" cy="2001900"/>
          </a:xfrm>
          <a:prstGeom prst="straightConnector1">
            <a:avLst/>
          </a:prstGeom>
          <a:noFill/>
          <a:ln w="28575" cap="flat" cmpd="sng">
            <a:solidFill>
              <a:srgbClr val="1C4587"/>
            </a:solidFill>
            <a:prstDash val="solid"/>
            <a:round/>
            <a:headEnd type="none" w="sm" len="sm"/>
            <a:tailEnd type="triangle" w="med" len="med"/>
          </a:ln>
        </p:spPr>
      </p:cxnSp>
      <p:cxnSp>
        <p:nvCxnSpPr>
          <p:cNvPr id="328" name="Google Shape;328;g2f0dcc30441_0_231"/>
          <p:cNvCxnSpPr/>
          <p:nvPr/>
        </p:nvCxnSpPr>
        <p:spPr>
          <a:xfrm flipH="1">
            <a:off x="2190150" y="3150475"/>
            <a:ext cx="3259500" cy="9300"/>
          </a:xfrm>
          <a:prstGeom prst="straightConnector1">
            <a:avLst/>
          </a:prstGeom>
          <a:noFill/>
          <a:ln w="28575" cap="flat" cmpd="sng">
            <a:solidFill>
              <a:srgbClr val="0B5394"/>
            </a:solidFill>
            <a:prstDash val="solid"/>
            <a:round/>
            <a:headEnd type="none" w="sm" len="sm"/>
            <a:tailEnd type="none" w="sm" len="sm"/>
          </a:ln>
        </p:spPr>
      </p:cxnSp>
      <p:cxnSp>
        <p:nvCxnSpPr>
          <p:cNvPr id="329" name="Google Shape;329;g2f0dcc30441_0_231"/>
          <p:cNvCxnSpPr/>
          <p:nvPr/>
        </p:nvCxnSpPr>
        <p:spPr>
          <a:xfrm flipH="1">
            <a:off x="2168125" y="3134725"/>
            <a:ext cx="14100" cy="2040000"/>
          </a:xfrm>
          <a:prstGeom prst="straightConnector1">
            <a:avLst/>
          </a:prstGeom>
          <a:noFill/>
          <a:ln w="28575" cap="flat" cmpd="sng">
            <a:solidFill>
              <a:srgbClr val="1155CC"/>
            </a:solidFill>
            <a:prstDash val="solid"/>
            <a:round/>
            <a:headEnd type="none" w="sm" len="sm"/>
            <a:tailEnd type="triangle" w="med" len="med"/>
          </a:ln>
        </p:spPr>
      </p:cxnSp>
      <p:cxnSp>
        <p:nvCxnSpPr>
          <p:cNvPr id="330" name="Google Shape;330;g2f0dcc30441_0_231"/>
          <p:cNvCxnSpPr/>
          <p:nvPr/>
        </p:nvCxnSpPr>
        <p:spPr>
          <a:xfrm rot="10800000" flipH="1">
            <a:off x="2332775" y="5492575"/>
            <a:ext cx="5173200" cy="17100"/>
          </a:xfrm>
          <a:prstGeom prst="straightConnector1">
            <a:avLst/>
          </a:prstGeom>
          <a:noFill/>
          <a:ln w="28575" cap="flat" cmpd="sng">
            <a:solidFill>
              <a:srgbClr val="1C4587"/>
            </a:solidFill>
            <a:prstDash val="solid"/>
            <a:round/>
            <a:headEnd type="none" w="sm" len="sm"/>
            <a:tailEnd type="non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4"/>
        <p:cNvGrpSpPr/>
        <p:nvPr/>
      </p:nvGrpSpPr>
      <p:grpSpPr>
        <a:xfrm>
          <a:off x="0" y="0"/>
          <a:ext cx="0" cy="0"/>
          <a:chOff x="0" y="0"/>
          <a:chExt cx="0" cy="0"/>
        </a:xfrm>
      </p:grpSpPr>
      <p:sp>
        <p:nvSpPr>
          <p:cNvPr id="335" name="Google Shape;335;g2f0dcc30441_0_214"/>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37" name="Google Shape;337;g2f0dcc30441_0_214"/>
          <p:cNvSpPr txBox="1">
            <a:spLocks noGrp="1"/>
          </p:cNvSpPr>
          <p:nvPr>
            <p:ph type="body" idx="1"/>
          </p:nvPr>
        </p:nvSpPr>
        <p:spPr>
          <a:xfrm>
            <a:off x="414163" y="983500"/>
            <a:ext cx="8228100" cy="1284600"/>
          </a:xfrm>
          <a:prstGeom prst="rect">
            <a:avLst/>
          </a:prstGeom>
          <a:noFill/>
          <a:ln>
            <a:noFill/>
          </a:ln>
        </p:spPr>
        <p:txBody>
          <a:bodyPr spcFirstLastPara="1" wrap="square" lIns="91425" tIns="45700" rIns="91425" bIns="45700" anchor="t" anchorCtr="0">
            <a:noAutofit/>
          </a:bodyPr>
          <a:lstStyle/>
          <a:p>
            <a:pPr marL="0" lvl="0" indent="0">
              <a:spcBef>
                <a:spcPts val="600"/>
              </a:spcBef>
            </a:pPr>
            <a:r>
              <a:rPr lang="en-US" sz="2000" dirty="0" err="1"/>
              <a:t>Condiciones</a:t>
            </a:r>
            <a:r>
              <a:rPr lang="en-US" sz="2000" b="1" dirty="0"/>
              <a:t>:</a:t>
            </a:r>
            <a:r>
              <a:rPr lang="en-US" sz="2000" dirty="0"/>
              <a:t> </a:t>
            </a:r>
            <a:r>
              <a:rPr lang="es-MX" sz="2000" dirty="0"/>
              <a:t>Una cantidad inicial de $ 60 y gastar </a:t>
            </a:r>
            <a:r>
              <a:rPr lang="es-MX" sz="2000" dirty="0">
                <a:solidFill>
                  <a:srgbClr val="FF0000"/>
                </a:solidFill>
              </a:rPr>
              <a:t>-$ 10 </a:t>
            </a:r>
            <a:r>
              <a:rPr lang="es-MX" sz="2000" dirty="0"/>
              <a:t>por caminar por una celda.</a:t>
            </a:r>
          </a:p>
          <a:p>
            <a:pPr marL="0" lvl="0" indent="0">
              <a:spcBef>
                <a:spcPts val="600"/>
              </a:spcBef>
            </a:pPr>
            <a:r>
              <a:rPr lang="es-MX" sz="2000" dirty="0"/>
              <a:t>Tarea: Recoger todo el dinero</a:t>
            </a:r>
            <a:r>
              <a:rPr lang="en-US" sz="2000" dirty="0"/>
              <a:t>.</a:t>
            </a:r>
            <a:endParaRPr sz="2000" dirty="0"/>
          </a:p>
          <a:p>
            <a:pPr marL="0" lvl="0" indent="0" algn="l" rtl="0">
              <a:lnSpc>
                <a:spcPct val="100000"/>
              </a:lnSpc>
              <a:spcBef>
                <a:spcPts val="600"/>
              </a:spcBef>
              <a:spcAft>
                <a:spcPts val="0"/>
              </a:spcAft>
              <a:buSzPts val="1400"/>
              <a:buNone/>
            </a:pPr>
            <a:r>
              <a:rPr lang="en-US" sz="2000" b="1" i="1" dirty="0">
                <a:solidFill>
                  <a:srgbClr val="990000"/>
                </a:solidFill>
              </a:rPr>
              <a:t>U(r</a:t>
            </a:r>
            <a:r>
              <a:rPr lang="en-US" sz="2000" b="1" i="1" baseline="-25000" dirty="0">
                <a:solidFill>
                  <a:srgbClr val="990000"/>
                </a:solidFill>
              </a:rPr>
              <a:t>2</a:t>
            </a:r>
            <a:r>
              <a:rPr lang="en-US" sz="2000" b="1" i="1" dirty="0">
                <a:solidFill>
                  <a:srgbClr val="990000"/>
                </a:solidFill>
              </a:rPr>
              <a:t>) = </a:t>
            </a:r>
            <a:endParaRPr sz="2000" b="1" i="1" dirty="0">
              <a:solidFill>
                <a:srgbClr val="990000"/>
              </a:solidFill>
            </a:endParaRPr>
          </a:p>
        </p:txBody>
      </p:sp>
      <p:pic>
        <p:nvPicPr>
          <p:cNvPr id="338" name="Google Shape;338;g2f0dcc30441_0_214"/>
          <p:cNvPicPr preferRelativeResize="0"/>
          <p:nvPr/>
        </p:nvPicPr>
        <p:blipFill rotWithShape="1">
          <a:blip r:embed="rId3">
            <a:alphaModFix/>
          </a:blip>
          <a:srcRect/>
          <a:stretch/>
        </p:blipFill>
        <p:spPr>
          <a:xfrm>
            <a:off x="7252448" y="3037225"/>
            <a:ext cx="457201" cy="457201"/>
          </a:xfrm>
          <a:prstGeom prst="rect">
            <a:avLst/>
          </a:prstGeom>
          <a:noFill/>
          <a:ln>
            <a:noFill/>
          </a:ln>
        </p:spPr>
      </p:pic>
      <p:graphicFrame>
        <p:nvGraphicFramePr>
          <p:cNvPr id="339" name="Google Shape;339;g2f0dcc30441_0_214"/>
          <p:cNvGraphicFramePr/>
          <p:nvPr/>
        </p:nvGraphicFramePr>
        <p:xfrm>
          <a:off x="1245925" y="2369375"/>
          <a:ext cx="6716975" cy="3534410"/>
        </p:xfrm>
        <a:graphic>
          <a:graphicData uri="http://schemas.openxmlformats.org/drawingml/2006/table">
            <a:tbl>
              <a:tblPr>
                <a:noFill/>
                <a:tableStyleId>{9E1B0BE6-A474-40ED-87E5-EEA6D8168CE5}</a:tableStyleId>
              </a:tblPr>
              <a:tblGrid>
                <a:gridCol w="38285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gridCol w="904875">
                  <a:extLst>
                    <a:ext uri="{9D8B030D-6E8A-4147-A177-3AD203B41FA5}">
                      <a16:colId xmlns:a16="http://schemas.microsoft.com/office/drawing/2014/main" val="20006"/>
                    </a:ext>
                  </a:extLst>
                </a:gridCol>
                <a:gridCol w="904875">
                  <a:extLst>
                    <a:ext uri="{9D8B030D-6E8A-4147-A177-3AD203B41FA5}">
                      <a16:colId xmlns:a16="http://schemas.microsoft.com/office/drawing/2014/main" val="20007"/>
                    </a:ext>
                  </a:extLst>
                </a:gridCol>
              </a:tblGrid>
              <a:tr h="394575">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5</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6</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7</a:t>
                      </a:r>
                      <a:endParaRPr sz="1400" b="1" u="none" strike="noStrike" cap="none"/>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38100" cap="flat" cmpd="sng">
                      <a:solidFill>
                        <a:srgbClr val="006633"/>
                      </a:solidFill>
                      <a:prstDash val="solid"/>
                      <a:round/>
                      <a:headEnd type="none" w="sm" len="sm"/>
                      <a:tailEnd type="none" w="sm" len="sm"/>
                    </a:lnB>
                  </a:tcPr>
                </a:tc>
                <a:extLst>
                  <a:ext uri="{0D108BD9-81ED-4DB2-BD59-A6C34878D82A}">
                    <a16:rowId xmlns:a16="http://schemas.microsoft.com/office/drawing/2014/main" val="10000"/>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1</a:t>
                      </a:r>
                      <a:endParaRPr sz="1400" b="1" u="none" strike="noStrike" cap="none"/>
                    </a:p>
                  </a:txBody>
                  <a:tcPr marL="91425" marR="91425" marT="91425" marB="91425">
                    <a:lnR w="38100" cap="flat" cmpd="sng">
                      <a:solidFill>
                        <a:srgbClr val="006633"/>
                      </a:solidFill>
                      <a:prstDash val="solid"/>
                      <a:round/>
                      <a:headEnd type="none" w="sm" len="sm"/>
                      <a:tailEnd type="none" w="sm" len="sm"/>
                    </a:lnR>
                    <a:lnT w="9525" cap="flat" cmpd="sng">
                      <a:solidFill>
                        <a:schemeClr val="lt1"/>
                      </a:solidFill>
                      <a:prstDash val="solid"/>
                      <a:round/>
                      <a:headEnd type="none" w="sm" len="sm"/>
                      <a:tailEnd type="none" w="sm" len="sm"/>
                    </a:lnT>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700"/>
                        <a:buFont typeface="Arial"/>
                        <a:buNone/>
                      </a:pPr>
                      <a:r>
                        <a:rPr lang="en-US" sz="1700" b="1" u="none" strike="noStrike" cap="none"/>
                        <a:t>  50</a:t>
                      </a:r>
                      <a:endParaRPr sz="17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1"/>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2</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2"/>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3</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3"/>
                  </a:ext>
                </a:extLst>
              </a:tr>
              <a:tr h="7845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4</a:t>
                      </a:r>
                      <a:endParaRPr sz="1400" b="1" u="none" strike="noStrike" cap="none"/>
                    </a:p>
                  </a:txBody>
                  <a:tcPr marL="91425" marR="91425" marT="91425" marB="91425">
                    <a:lnR w="38100" cap="flat" cmpd="sng">
                      <a:solidFill>
                        <a:srgbClr val="006633"/>
                      </a:solidFill>
                      <a:prstDash val="solid"/>
                      <a:round/>
                      <a:headEnd type="none" w="sm" len="sm"/>
                      <a:tailEnd type="none" w="sm" len="sm"/>
                    </a:lnR>
                    <a:solidFill>
                      <a:schemeClr val="lt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a:t>    80</a:t>
                      </a:r>
                      <a:endParaRPr sz="1400" b="1"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lnL w="38100" cap="flat" cmpd="sng">
                      <a:solidFill>
                        <a:srgbClr val="006633"/>
                      </a:solidFill>
                      <a:prstDash val="solid"/>
                      <a:round/>
                      <a:headEnd type="none" w="sm" len="sm"/>
                      <a:tailEnd type="none" w="sm" len="sm"/>
                    </a:lnL>
                    <a:lnR w="38100" cap="flat" cmpd="sng">
                      <a:solidFill>
                        <a:srgbClr val="006633"/>
                      </a:solidFill>
                      <a:prstDash val="solid"/>
                      <a:round/>
                      <a:headEnd type="none" w="sm" len="sm"/>
                      <a:tailEnd type="none" w="sm" len="sm"/>
                    </a:lnR>
                    <a:lnT w="38100" cap="flat" cmpd="sng">
                      <a:solidFill>
                        <a:srgbClr val="006633"/>
                      </a:solidFill>
                      <a:prstDash val="solid"/>
                      <a:round/>
                      <a:headEnd type="none" w="sm" len="sm"/>
                      <a:tailEnd type="none" w="sm" len="sm"/>
                    </a:lnT>
                    <a:lnB w="38100" cap="flat" cmpd="sng">
                      <a:solidFill>
                        <a:srgbClr val="006633"/>
                      </a:solidFill>
                      <a:prstDash val="solid"/>
                      <a:round/>
                      <a:headEnd type="none" w="sm" len="sm"/>
                      <a:tailEnd type="none" w="sm" len="sm"/>
                    </a:lnB>
                    <a:solidFill>
                      <a:srgbClr val="D0E0E3"/>
                    </a:solidFill>
                  </a:tcPr>
                </a:tc>
                <a:extLst>
                  <a:ext uri="{0D108BD9-81ED-4DB2-BD59-A6C34878D82A}">
                    <a16:rowId xmlns:a16="http://schemas.microsoft.com/office/drawing/2014/main" val="10004"/>
                  </a:ext>
                </a:extLst>
              </a:tr>
            </a:tbl>
          </a:graphicData>
        </a:graphic>
      </p:graphicFrame>
      <p:sp>
        <p:nvSpPr>
          <p:cNvPr id="340" name="Google Shape;340;g2f0dcc30441_0_214"/>
          <p:cNvSpPr/>
          <p:nvPr/>
        </p:nvSpPr>
        <p:spPr>
          <a:xfrm>
            <a:off x="5449650" y="2875875"/>
            <a:ext cx="537900" cy="542400"/>
          </a:xfrm>
          <a:prstGeom prst="ellipse">
            <a:avLst/>
          </a:prstGeom>
          <a:solidFill>
            <a:srgbClr val="CC33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1" name="Google Shape;341;g2f0dcc30441_0_214"/>
          <p:cNvPicPr preferRelativeResize="0"/>
          <p:nvPr/>
        </p:nvPicPr>
        <p:blipFill rotWithShape="1">
          <a:blip r:embed="rId3">
            <a:alphaModFix/>
          </a:blip>
          <a:srcRect/>
          <a:stretch/>
        </p:blipFill>
        <p:spPr>
          <a:xfrm>
            <a:off x="7252448" y="3037225"/>
            <a:ext cx="457201" cy="457201"/>
          </a:xfrm>
          <a:prstGeom prst="rect">
            <a:avLst/>
          </a:prstGeom>
          <a:noFill/>
          <a:ln>
            <a:noFill/>
          </a:ln>
        </p:spPr>
      </p:pic>
      <p:pic>
        <p:nvPicPr>
          <p:cNvPr id="342" name="Google Shape;342;g2f0dcc30441_0_214"/>
          <p:cNvPicPr preferRelativeResize="0"/>
          <p:nvPr/>
        </p:nvPicPr>
        <p:blipFill rotWithShape="1">
          <a:blip r:embed="rId3">
            <a:alphaModFix/>
          </a:blip>
          <a:srcRect/>
          <a:stretch/>
        </p:blipFill>
        <p:spPr>
          <a:xfrm>
            <a:off x="1828798" y="5426300"/>
            <a:ext cx="457201" cy="457201"/>
          </a:xfrm>
          <a:prstGeom prst="rect">
            <a:avLst/>
          </a:prstGeom>
          <a:noFill/>
          <a:ln>
            <a:noFill/>
          </a:ln>
        </p:spPr>
      </p:pic>
      <p:sp>
        <p:nvSpPr>
          <p:cNvPr id="343" name="Google Shape;343;g2f0dcc30441_0_214"/>
          <p:cNvSpPr txBox="1"/>
          <p:nvPr/>
        </p:nvSpPr>
        <p:spPr>
          <a:xfrm>
            <a:off x="4906025" y="1748150"/>
            <a:ext cx="30000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6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4" name="Google Shape;344;g2f0dcc30441_0_214"/>
          <p:cNvCxnSpPr/>
          <p:nvPr/>
        </p:nvCxnSpPr>
        <p:spPr>
          <a:xfrm>
            <a:off x="5987648" y="3147025"/>
            <a:ext cx="1397700" cy="1800"/>
          </a:xfrm>
          <a:prstGeom prst="straightConnector1">
            <a:avLst/>
          </a:prstGeom>
          <a:noFill/>
          <a:ln w="28575" cap="flat" cmpd="sng">
            <a:solidFill>
              <a:srgbClr val="FF0000"/>
            </a:solidFill>
            <a:prstDash val="solid"/>
            <a:round/>
            <a:headEnd type="none" w="sm" len="sm"/>
            <a:tailEnd type="triangle" w="med" len="med"/>
          </a:ln>
        </p:spPr>
      </p:cxnSp>
      <p:cxnSp>
        <p:nvCxnSpPr>
          <p:cNvPr id="345" name="Google Shape;345;g2f0dcc30441_0_214"/>
          <p:cNvCxnSpPr>
            <a:stCxn id="341" idx="2"/>
          </p:cNvCxnSpPr>
          <p:nvPr/>
        </p:nvCxnSpPr>
        <p:spPr>
          <a:xfrm rot="5400000">
            <a:off x="3909699" y="2001476"/>
            <a:ext cx="2078400" cy="5064300"/>
          </a:xfrm>
          <a:prstGeom prst="bentConnector2">
            <a:avLst/>
          </a:prstGeom>
          <a:noFill/>
          <a:ln w="28575" cap="flat" cmpd="sng">
            <a:solidFill>
              <a:srgbClr val="FF0000"/>
            </a:solidFill>
            <a:prstDash val="solid"/>
            <a:round/>
            <a:headEnd type="none" w="sm" len="sm"/>
            <a:tailEnd type="triangle" w="med" len="med"/>
          </a:ln>
        </p:spPr>
      </p:cxnSp>
      <p:sp>
        <p:nvSpPr>
          <p:cNvPr id="4" name="Google Shape;319;g2f0dcc30441_0_231">
            <a:extLst>
              <a:ext uri="{FF2B5EF4-FFF2-40B4-BE49-F238E27FC236}">
                <a16:creationId xmlns:a16="http://schemas.microsoft.com/office/drawing/2014/main" id="{2498A859-929A-2ED7-1D9E-2C3E378ADC38}"/>
              </a:ext>
            </a:extLst>
          </p:cNvPr>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rgbClr val="006633"/>
              </a:buClr>
              <a:buSzPts val="4200"/>
            </a:pPr>
            <a:r>
              <a:rPr lang="en-US" dirty="0" err="1"/>
              <a:t>Entorno</a:t>
            </a:r>
            <a:r>
              <a:rPr lang="en-US" dirty="0"/>
              <a:t> de </a:t>
            </a:r>
            <a:r>
              <a:rPr lang="en-US" dirty="0" err="1"/>
              <a:t>tareas</a:t>
            </a:r>
            <a:endParaRPr dirty="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g2f0b059abbb_1_131"/>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26</a:t>
            </a:fld>
            <a:endParaRPr/>
          </a:p>
        </p:txBody>
      </p:sp>
      <p:sp>
        <p:nvSpPr>
          <p:cNvPr id="351" name="Google Shape;351;g2f0b059abbb_1_131"/>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r>
              <a:rPr lang="en-US"/>
              <a:t>Agentes que aprenden</a:t>
            </a:r>
            <a:endParaRPr dirty="0"/>
          </a:p>
        </p:txBody>
      </p:sp>
      <p:sp>
        <p:nvSpPr>
          <p:cNvPr id="352" name="Google Shape;352;g2f0b059abbb_1_131"/>
          <p:cNvSpPr txBox="1">
            <a:spLocks noGrp="1"/>
          </p:cNvSpPr>
          <p:nvPr>
            <p:ph type="body" idx="1"/>
          </p:nvPr>
        </p:nvSpPr>
        <p:spPr>
          <a:xfrm>
            <a:off x="457200" y="1739350"/>
            <a:ext cx="3804300" cy="4408800"/>
          </a:xfrm>
          <a:prstGeom prst="rect">
            <a:avLst/>
          </a:prstGeom>
          <a:noFill/>
          <a:ln>
            <a:noFill/>
          </a:ln>
        </p:spPr>
        <p:txBody>
          <a:bodyPr spcFirstLastPara="1" wrap="square" lIns="91425" tIns="45700" rIns="91425" bIns="45700" anchor="t" anchorCtr="0">
            <a:noAutofit/>
          </a:bodyPr>
          <a:lstStyle/>
          <a:p>
            <a:pPr marL="342900" lvl="0" indent="-322580">
              <a:spcBef>
                <a:spcPts val="600"/>
              </a:spcBef>
              <a:buSzPts val="850"/>
              <a:buChar char="■"/>
            </a:pPr>
            <a:r>
              <a:rPr lang="es-MX" sz="1900"/>
              <a:t>Puede operar inicialmente en entornos desconocidos
Se vuelven más competentes a medida que interactúan con su entorno.
El aprendizaje implica mejorar cualquier elemento del agente: modelo, programa, función de utilidad, etc.</a:t>
            </a:r>
            <a:endParaRPr sz="1900" dirty="0"/>
          </a:p>
        </p:txBody>
      </p:sp>
      <p:pic>
        <p:nvPicPr>
          <p:cNvPr id="353" name="Google Shape;353;g2f0b059abbb_1_131"/>
          <p:cNvPicPr preferRelativeResize="0"/>
          <p:nvPr/>
        </p:nvPicPr>
        <p:blipFill rotWithShape="1">
          <a:blip r:embed="rId3">
            <a:alphaModFix/>
          </a:blip>
          <a:srcRect/>
          <a:stretch/>
        </p:blipFill>
        <p:spPr>
          <a:xfrm>
            <a:off x="4261500" y="1463408"/>
            <a:ext cx="4730100" cy="325866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
        <p:cNvGrpSpPr/>
        <p:nvPr/>
      </p:nvGrpSpPr>
      <p:grpSpPr>
        <a:xfrm>
          <a:off x="0" y="0"/>
          <a:ext cx="0" cy="0"/>
          <a:chOff x="0" y="0"/>
          <a:chExt cx="0" cy="0"/>
        </a:xfrm>
      </p:grpSpPr>
      <p:sp>
        <p:nvSpPr>
          <p:cNvPr id="358" name="Google Shape;358;g27fa42639fe_0_0"/>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27</a:t>
            </a:fld>
            <a:endParaRPr/>
          </a:p>
        </p:txBody>
      </p:sp>
      <p:sp>
        <p:nvSpPr>
          <p:cNvPr id="359" name="Google Shape;359;g27fa42639fe_0_0"/>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Arquitectura abstracta para agentes</a:t>
            </a:r>
            <a:endParaRPr dirty="0"/>
          </a:p>
        </p:txBody>
      </p:sp>
      <p:sp>
        <p:nvSpPr>
          <p:cNvPr id="360" name="Google Shape;360;g27fa42639fe_0_0"/>
          <p:cNvSpPr txBox="1">
            <a:spLocks noGrp="1"/>
          </p:cNvSpPr>
          <p:nvPr>
            <p:ph type="body" idx="1"/>
          </p:nvPr>
        </p:nvSpPr>
        <p:spPr>
          <a:xfrm>
            <a:off x="457200" y="1260475"/>
            <a:ext cx="8153400" cy="4530600"/>
          </a:xfrm>
          <a:prstGeom prst="rect">
            <a:avLst/>
          </a:prstGeom>
          <a:noFill/>
          <a:ln>
            <a:noFill/>
          </a:ln>
        </p:spPr>
        <p:txBody>
          <a:bodyPr spcFirstLastPara="1" wrap="square" lIns="90000" tIns="46800" rIns="90000" bIns="46800" anchor="t" anchorCtr="0">
            <a:noAutofit/>
          </a:bodyPr>
          <a:lstStyle/>
          <a:p>
            <a:pPr marL="341312" lvl="0" indent="-309562">
              <a:spcBef>
                <a:spcPts val="0"/>
              </a:spcBef>
              <a:buClr>
                <a:srgbClr val="CC9900"/>
              </a:buClr>
              <a:buSzPts val="1190"/>
              <a:buFont typeface="Noto Sans Symbols"/>
              <a:buChar char="■"/>
            </a:pPr>
            <a:r>
              <a:rPr lang="en-US" sz="2100" b="1" dirty="0" err="1">
                <a:solidFill>
                  <a:srgbClr val="003399"/>
                </a:solidFill>
              </a:rPr>
              <a:t>Estados</a:t>
            </a:r>
            <a:r>
              <a:rPr lang="en-US" sz="2100" b="1" i="0" u="none" dirty="0">
                <a:solidFill>
                  <a:srgbClr val="003399"/>
                </a:solidFill>
              </a:rPr>
              <a:t>:</a:t>
            </a:r>
            <a:r>
              <a:rPr lang="en-US" sz="2100" b="0" i="0" u="none" dirty="0">
                <a:solidFill>
                  <a:srgbClr val="000000"/>
                </a:solidFill>
                <a:latin typeface="Arial"/>
                <a:ea typeface="Arial"/>
                <a:cs typeface="Arial"/>
                <a:sym typeface="Arial"/>
              </a:rPr>
              <a:t> </a:t>
            </a:r>
            <a:r>
              <a:rPr lang="en-US" sz="2100" dirty="0"/>
              <a:t>Un conjunto finito E de </a:t>
            </a:r>
            <a:r>
              <a:rPr lang="en-US" sz="2100" dirty="0" err="1"/>
              <a:t>estados</a:t>
            </a:r>
            <a:r>
              <a:rPr lang="en-US" sz="2100" dirty="0"/>
              <a:t> </a:t>
            </a:r>
            <a:r>
              <a:rPr lang="en-US" sz="2100" dirty="0" err="1"/>
              <a:t>discretos</a:t>
            </a:r>
            <a:r>
              <a:rPr lang="en-US" sz="2100" dirty="0"/>
              <a:t> e </a:t>
            </a:r>
            <a:r>
              <a:rPr lang="en-US" sz="2100" dirty="0" err="1"/>
              <a:t>instantáneos</a:t>
            </a:r>
            <a:r>
              <a:rPr lang="en-US" sz="2100" b="0" i="0" u="none" dirty="0">
                <a:solidFill>
                  <a:srgbClr val="000000"/>
                </a:solidFill>
                <a:latin typeface="Arial"/>
                <a:ea typeface="Arial"/>
                <a:cs typeface="Arial"/>
                <a:sym typeface="Arial"/>
              </a:rPr>
              <a:t>:</a:t>
            </a:r>
            <a:br>
              <a:rPr lang="en-US" sz="2100" b="0" i="0" u="none" dirty="0">
                <a:solidFill>
                  <a:srgbClr val="000000"/>
                </a:solidFill>
                <a:latin typeface="Arial"/>
                <a:ea typeface="Arial"/>
                <a:cs typeface="Arial"/>
                <a:sym typeface="Arial"/>
              </a:rPr>
            </a:br>
            <a:br>
              <a:rPr lang="en-US" sz="2100" b="0" i="0" u="none" dirty="0">
                <a:solidFill>
                  <a:srgbClr val="000000"/>
                </a:solidFill>
                <a:latin typeface="Arial"/>
                <a:ea typeface="Arial"/>
                <a:cs typeface="Arial"/>
                <a:sym typeface="Arial"/>
              </a:rPr>
            </a:br>
            <a:endParaRPr sz="2100" b="0" i="0" u="none" dirty="0">
              <a:solidFill>
                <a:srgbClr val="000000"/>
              </a:solidFill>
              <a:latin typeface="Arial"/>
              <a:ea typeface="Arial"/>
              <a:cs typeface="Arial"/>
              <a:sym typeface="Arial"/>
            </a:endParaRPr>
          </a:p>
          <a:p>
            <a:pPr marL="341312" lvl="0" indent="-309562">
              <a:spcBef>
                <a:spcPts val="600"/>
              </a:spcBef>
              <a:buClr>
                <a:srgbClr val="CC9900"/>
              </a:buClr>
              <a:buSzPts val="1190"/>
              <a:buFont typeface="Noto Sans Symbols"/>
              <a:buChar char="■"/>
            </a:pPr>
            <a:r>
              <a:rPr lang="en-US" sz="2100" b="1" dirty="0" err="1">
                <a:solidFill>
                  <a:srgbClr val="003399"/>
                </a:solidFill>
              </a:rPr>
              <a:t>Acciones</a:t>
            </a:r>
            <a:r>
              <a:rPr lang="en-US" sz="2100" b="1" dirty="0">
                <a:solidFill>
                  <a:srgbClr val="003399"/>
                </a:solidFill>
              </a:rPr>
              <a:t>:</a:t>
            </a:r>
            <a:r>
              <a:rPr lang="en-US" sz="2100" dirty="0"/>
              <a:t> </a:t>
            </a:r>
            <a:r>
              <a:rPr lang="es-MX" sz="2100" dirty="0"/>
              <a:t>Posibles acciones disponibles para el agente. Transforman el estado del medio ambiente</a:t>
            </a:r>
            <a:r>
              <a:rPr lang="en-US" sz="2100" b="0" i="0" u="none" dirty="0">
                <a:solidFill>
                  <a:srgbClr val="000000"/>
                </a:solidFill>
                <a:latin typeface="Arial"/>
                <a:ea typeface="Arial"/>
                <a:cs typeface="Arial"/>
                <a:sym typeface="Arial"/>
              </a:rPr>
              <a:t>:</a:t>
            </a:r>
            <a:endParaRPr sz="2100" b="0" i="0" u="none" dirty="0">
              <a:solidFill>
                <a:srgbClr val="000000"/>
              </a:solidFill>
              <a:latin typeface="Arial"/>
              <a:ea typeface="Arial"/>
              <a:cs typeface="Arial"/>
              <a:sym typeface="Arial"/>
            </a:endParaRPr>
          </a:p>
          <a:p>
            <a:pPr marL="342900" marR="0" lvl="0" indent="0" algn="l" rtl="0">
              <a:lnSpc>
                <a:spcPct val="100000"/>
              </a:lnSpc>
              <a:spcBef>
                <a:spcPts val="600"/>
              </a:spcBef>
              <a:spcAft>
                <a:spcPts val="0"/>
              </a:spcAft>
              <a:buSzPts val="1400"/>
              <a:buNone/>
            </a:pPr>
            <a:br>
              <a:rPr lang="en-US" sz="2100" b="0" i="0" u="none" dirty="0">
                <a:solidFill>
                  <a:srgbClr val="000000"/>
                </a:solidFill>
                <a:latin typeface="Arial"/>
                <a:ea typeface="Arial"/>
                <a:cs typeface="Arial"/>
                <a:sym typeface="Arial"/>
              </a:rPr>
            </a:br>
            <a:endParaRPr sz="900" b="0" i="0" u="none" dirty="0">
              <a:solidFill>
                <a:srgbClr val="000000"/>
              </a:solidFill>
              <a:latin typeface="Arial"/>
              <a:ea typeface="Arial"/>
              <a:cs typeface="Arial"/>
              <a:sym typeface="Arial"/>
            </a:endParaRPr>
          </a:p>
          <a:p>
            <a:pPr marL="341312" lvl="0" indent="-309562">
              <a:spcBef>
                <a:spcPts val="600"/>
              </a:spcBef>
              <a:buClr>
                <a:srgbClr val="CC9900"/>
              </a:buClr>
              <a:buSzPts val="1190"/>
              <a:buFont typeface="Noto Sans Symbols"/>
              <a:buChar char="■"/>
            </a:pPr>
            <a:r>
              <a:rPr lang="en-US" sz="2100" b="1" dirty="0" err="1">
                <a:solidFill>
                  <a:srgbClr val="003399"/>
                </a:solidFill>
              </a:rPr>
              <a:t>Ejecutar</a:t>
            </a:r>
            <a:r>
              <a:rPr lang="en-US" sz="2100" b="1" dirty="0">
                <a:solidFill>
                  <a:srgbClr val="003399"/>
                </a:solidFill>
              </a:rPr>
              <a:t>:</a:t>
            </a:r>
            <a:r>
              <a:rPr lang="en-US" sz="2100" i="1" dirty="0">
                <a:solidFill>
                  <a:srgbClr val="003399"/>
                </a:solidFill>
              </a:rPr>
              <a:t> </a:t>
            </a:r>
            <a:r>
              <a:rPr lang="es-MX" sz="2100" dirty="0"/>
              <a:t>una secuencia de estados y acciones ambientales intercalados</a:t>
            </a:r>
            <a:r>
              <a:rPr lang="en-US" sz="2100" b="0" i="0" u="none" dirty="0">
                <a:solidFill>
                  <a:srgbClr val="000000"/>
                </a:solidFill>
                <a:latin typeface="Arial"/>
                <a:ea typeface="Arial"/>
                <a:cs typeface="Arial"/>
                <a:sym typeface="Arial"/>
              </a:rPr>
              <a:t>:</a:t>
            </a:r>
            <a:endParaRPr sz="2100" dirty="0"/>
          </a:p>
          <a:p>
            <a:pPr marL="341312" marR="0" lvl="0" indent="-341312" algn="l" rtl="0">
              <a:lnSpc>
                <a:spcPct val="100000"/>
              </a:lnSpc>
              <a:spcBef>
                <a:spcPts val="600"/>
              </a:spcBef>
              <a:spcAft>
                <a:spcPts val="0"/>
              </a:spcAft>
              <a:buClr>
                <a:srgbClr val="000000"/>
              </a:buClr>
              <a:buSzPts val="2600"/>
              <a:buFont typeface="Arial"/>
              <a:buNone/>
            </a:pPr>
            <a:endParaRPr sz="21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2100" b="0" i="0" u="none" dirty="0">
              <a:solidFill>
                <a:srgbClr val="000000"/>
              </a:solidFill>
              <a:latin typeface="Arial"/>
              <a:ea typeface="Arial"/>
              <a:cs typeface="Arial"/>
              <a:sym typeface="Arial"/>
            </a:endParaRPr>
          </a:p>
        </p:txBody>
      </p:sp>
      <p:pic>
        <p:nvPicPr>
          <p:cNvPr id="361" name="Google Shape;361;g27fa42639fe_0_0"/>
          <p:cNvPicPr preferRelativeResize="0"/>
          <p:nvPr/>
        </p:nvPicPr>
        <p:blipFill rotWithShape="1">
          <a:blip r:embed="rId3">
            <a:alphaModFix/>
          </a:blip>
          <a:srcRect/>
          <a:stretch/>
        </p:blipFill>
        <p:spPr>
          <a:xfrm>
            <a:off x="3714650" y="2035281"/>
            <a:ext cx="2050627" cy="444500"/>
          </a:xfrm>
          <a:prstGeom prst="rect">
            <a:avLst/>
          </a:prstGeom>
          <a:noFill/>
          <a:ln>
            <a:noFill/>
          </a:ln>
        </p:spPr>
      </p:pic>
      <p:pic>
        <p:nvPicPr>
          <p:cNvPr id="362" name="Google Shape;362;g27fa42639fe_0_0"/>
          <p:cNvPicPr preferRelativeResize="0"/>
          <p:nvPr/>
        </p:nvPicPr>
        <p:blipFill rotWithShape="1">
          <a:blip r:embed="rId4">
            <a:alphaModFix/>
          </a:blip>
          <a:srcRect/>
          <a:stretch/>
        </p:blipFill>
        <p:spPr>
          <a:xfrm>
            <a:off x="3562638" y="3525775"/>
            <a:ext cx="2354649" cy="444500"/>
          </a:xfrm>
          <a:prstGeom prst="rect">
            <a:avLst/>
          </a:prstGeom>
          <a:noFill/>
          <a:ln>
            <a:noFill/>
          </a:ln>
        </p:spPr>
      </p:pic>
      <p:pic>
        <p:nvPicPr>
          <p:cNvPr id="363" name="Google Shape;363;g27fa42639fe_0_0"/>
          <p:cNvPicPr preferRelativeResize="0"/>
          <p:nvPr/>
        </p:nvPicPr>
        <p:blipFill rotWithShape="1">
          <a:blip r:embed="rId5">
            <a:alphaModFix/>
          </a:blip>
          <a:srcRect t="13973" b="14438"/>
          <a:stretch/>
        </p:blipFill>
        <p:spPr>
          <a:xfrm>
            <a:off x="2069427" y="4698313"/>
            <a:ext cx="5341069" cy="509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7"/>
        <p:cNvGrpSpPr/>
        <p:nvPr/>
      </p:nvGrpSpPr>
      <p:grpSpPr>
        <a:xfrm>
          <a:off x="0" y="0"/>
          <a:ext cx="0" cy="0"/>
          <a:chOff x="0" y="0"/>
          <a:chExt cx="0" cy="0"/>
        </a:xfrm>
      </p:grpSpPr>
      <p:sp>
        <p:nvSpPr>
          <p:cNvPr id="368" name="Google Shape;368;g2f0dcc30441_0_249"/>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28</a:t>
            </a:fld>
            <a:endParaRPr/>
          </a:p>
        </p:txBody>
      </p:sp>
      <p:sp>
        <p:nvSpPr>
          <p:cNvPr id="369" name="Google Shape;369;g2f0dcc30441_0_249"/>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Agentes</a:t>
            </a:r>
            <a:endParaRPr dirty="0"/>
          </a:p>
        </p:txBody>
      </p:sp>
      <p:sp>
        <p:nvSpPr>
          <p:cNvPr id="370" name="Google Shape;370;g2f0dcc30441_0_249"/>
          <p:cNvSpPr txBox="1">
            <a:spLocks noGrp="1"/>
          </p:cNvSpPr>
          <p:nvPr>
            <p:ph type="body" idx="1"/>
          </p:nvPr>
        </p:nvSpPr>
        <p:spPr>
          <a:xfrm>
            <a:off x="457200" y="1295400"/>
            <a:ext cx="8229600" cy="4530600"/>
          </a:xfrm>
          <a:prstGeom prst="rect">
            <a:avLst/>
          </a:prstGeom>
          <a:noFill/>
          <a:ln>
            <a:noFill/>
          </a:ln>
        </p:spPr>
        <p:txBody>
          <a:bodyPr spcFirstLastPara="1" wrap="square" lIns="90000" tIns="46800" rIns="90000" bIns="46800" anchor="t" anchorCtr="0">
            <a:noAutofit/>
          </a:bodyPr>
          <a:lstStyle/>
          <a:p>
            <a:pPr lvl="0" indent="-361950">
              <a:spcBef>
                <a:spcPts val="0"/>
              </a:spcBef>
              <a:buSzPts val="2100"/>
              <a:buFont typeface="Arial"/>
              <a:buChar char="●"/>
            </a:pPr>
            <a:r>
              <a:rPr lang="es-MX" sz="2100" dirty="0"/>
              <a:t>Un </a:t>
            </a:r>
            <a:r>
              <a:rPr lang="es-MX" sz="2100" dirty="0">
                <a:solidFill>
                  <a:schemeClr val="accent5"/>
                </a:solidFill>
              </a:rPr>
              <a:t>agente es una función </a:t>
            </a:r>
            <a:r>
              <a:rPr lang="es-MX" sz="2100" dirty="0"/>
              <a:t>que asigna ejecuciones a acciones</a:t>
            </a:r>
            <a:r>
              <a:rPr lang="en-US" sz="2100" b="0" i="0" u="none" dirty="0">
                <a:solidFill>
                  <a:srgbClr val="000000"/>
                </a:solidFill>
                <a:latin typeface="Arial"/>
                <a:ea typeface="Arial"/>
                <a:cs typeface="Arial"/>
                <a:sym typeface="Arial"/>
              </a:rPr>
              <a:t>:</a:t>
            </a:r>
            <a:br>
              <a:rPr lang="en-US" sz="2100" b="0" i="0" u="none" dirty="0">
                <a:solidFill>
                  <a:srgbClr val="000000"/>
                </a:solidFill>
                <a:latin typeface="Arial"/>
                <a:ea typeface="Arial"/>
                <a:cs typeface="Arial"/>
                <a:sym typeface="Arial"/>
              </a:rPr>
            </a:br>
            <a:br>
              <a:rPr lang="en-US" sz="2100" b="0" i="0" u="none" dirty="0">
                <a:solidFill>
                  <a:srgbClr val="000000"/>
                </a:solidFill>
                <a:latin typeface="Arial"/>
                <a:ea typeface="Arial"/>
                <a:cs typeface="Arial"/>
                <a:sym typeface="Arial"/>
              </a:rPr>
            </a:br>
            <a:br>
              <a:rPr lang="en-US" sz="2100" b="0" i="0" u="none" dirty="0">
                <a:solidFill>
                  <a:srgbClr val="000000"/>
                </a:solidFill>
                <a:latin typeface="Arial"/>
                <a:ea typeface="Arial"/>
                <a:cs typeface="Arial"/>
                <a:sym typeface="Arial"/>
              </a:rPr>
            </a:br>
            <a:r>
              <a:rPr lang="es-MX" sz="2100" dirty="0"/>
              <a:t>Un agente toma una decisión sobre qué acción realizar en función del historial del sistema que ha presenciado hasta la fecha</a:t>
            </a:r>
            <a:r>
              <a:rPr lang="en-US" sz="2100" b="0" i="0" u="none" dirty="0">
                <a:solidFill>
                  <a:srgbClr val="000000"/>
                </a:solidFill>
                <a:latin typeface="Arial"/>
                <a:ea typeface="Arial"/>
                <a:cs typeface="Arial"/>
                <a:sym typeface="Arial"/>
              </a:rPr>
              <a:t>.</a:t>
            </a:r>
            <a:br>
              <a:rPr lang="en-US" sz="2100" b="0" i="0" u="none" dirty="0">
                <a:solidFill>
                  <a:srgbClr val="000000"/>
                </a:solidFill>
                <a:latin typeface="Arial"/>
                <a:ea typeface="Arial"/>
                <a:cs typeface="Arial"/>
                <a:sym typeface="Arial"/>
              </a:rPr>
            </a:br>
            <a:endParaRPr sz="2500" dirty="0"/>
          </a:p>
          <a:p>
            <a:pPr marL="0" marR="0" lvl="0" indent="0" algn="l" rtl="0">
              <a:lnSpc>
                <a:spcPct val="100000"/>
              </a:lnSpc>
              <a:spcBef>
                <a:spcPts val="0"/>
              </a:spcBef>
              <a:spcAft>
                <a:spcPts val="0"/>
              </a:spcAft>
              <a:buSzPts val="1400"/>
              <a:buNone/>
            </a:pPr>
            <a:endParaRPr sz="2500" dirty="0"/>
          </a:p>
        </p:txBody>
      </p:sp>
      <p:pic>
        <p:nvPicPr>
          <p:cNvPr id="371" name="Google Shape;371;g2f0dcc30441_0_249"/>
          <p:cNvPicPr preferRelativeResize="0"/>
          <p:nvPr/>
        </p:nvPicPr>
        <p:blipFill rotWithShape="1">
          <a:blip r:embed="rId3">
            <a:alphaModFix/>
          </a:blip>
          <a:srcRect/>
          <a:stretch/>
        </p:blipFill>
        <p:spPr>
          <a:xfrm>
            <a:off x="3031375" y="1800025"/>
            <a:ext cx="2296270" cy="455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5"/>
        <p:cNvGrpSpPr/>
        <p:nvPr/>
      </p:nvGrpSpPr>
      <p:grpSpPr>
        <a:xfrm>
          <a:off x="0" y="0"/>
          <a:ext cx="0" cy="0"/>
          <a:chOff x="0" y="0"/>
          <a:chExt cx="0" cy="0"/>
        </a:xfrm>
      </p:grpSpPr>
      <p:sp>
        <p:nvSpPr>
          <p:cNvPr id="376" name="Google Shape;376;g2f0dcc30441_0_308"/>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pic>
        <p:nvPicPr>
          <p:cNvPr id="379" name="Google Shape;379;g2f0dcc30441_0_308"/>
          <p:cNvPicPr preferRelativeResize="0"/>
          <p:nvPr/>
        </p:nvPicPr>
        <p:blipFill rotWithShape="1">
          <a:blip r:embed="rId3">
            <a:alphaModFix/>
          </a:blip>
          <a:srcRect/>
          <a:stretch/>
        </p:blipFill>
        <p:spPr>
          <a:xfrm>
            <a:off x="3031375" y="1800025"/>
            <a:ext cx="2296270" cy="455700"/>
          </a:xfrm>
          <a:prstGeom prst="rect">
            <a:avLst/>
          </a:prstGeom>
          <a:noFill/>
          <a:ln>
            <a:noFill/>
          </a:ln>
        </p:spPr>
      </p:pic>
      <p:pic>
        <p:nvPicPr>
          <p:cNvPr id="380" name="Google Shape;380;g2f0dcc30441_0_308"/>
          <p:cNvPicPr preferRelativeResize="0"/>
          <p:nvPr/>
        </p:nvPicPr>
        <p:blipFill rotWithShape="1">
          <a:blip r:embed="rId4">
            <a:alphaModFix/>
          </a:blip>
          <a:srcRect/>
          <a:stretch/>
        </p:blipFill>
        <p:spPr>
          <a:xfrm>
            <a:off x="3080096" y="4709513"/>
            <a:ext cx="4229596" cy="563325"/>
          </a:xfrm>
          <a:prstGeom prst="rect">
            <a:avLst/>
          </a:prstGeom>
          <a:noFill/>
          <a:ln>
            <a:noFill/>
          </a:ln>
        </p:spPr>
      </p:pic>
      <p:pic>
        <p:nvPicPr>
          <p:cNvPr id="381" name="Google Shape;381;g2f0dcc30441_0_308"/>
          <p:cNvPicPr preferRelativeResize="0"/>
          <p:nvPr/>
        </p:nvPicPr>
        <p:blipFill rotWithShape="1">
          <a:blip r:embed="rId5">
            <a:alphaModFix/>
          </a:blip>
          <a:srcRect l="25672" t="70566" r="10030" b="6762"/>
          <a:stretch/>
        </p:blipFill>
        <p:spPr>
          <a:xfrm>
            <a:off x="2281193" y="4779102"/>
            <a:ext cx="588965" cy="424148"/>
          </a:xfrm>
          <a:prstGeom prst="rect">
            <a:avLst/>
          </a:prstGeom>
          <a:noFill/>
          <a:ln>
            <a:noFill/>
          </a:ln>
        </p:spPr>
      </p:pic>
      <p:sp>
        <p:nvSpPr>
          <p:cNvPr id="382" name="Google Shape;382;g2f0dcc30441_0_308"/>
          <p:cNvSpPr/>
          <p:nvPr/>
        </p:nvSpPr>
        <p:spPr>
          <a:xfrm>
            <a:off x="2249725" y="4644575"/>
            <a:ext cx="5060100" cy="628200"/>
          </a:xfrm>
          <a:prstGeom prst="rect">
            <a:avLst/>
          </a:prstGeom>
          <a:noFill/>
          <a:ln w="2857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369;g2f0dcc30441_0_249">
            <a:extLst>
              <a:ext uri="{FF2B5EF4-FFF2-40B4-BE49-F238E27FC236}">
                <a16:creationId xmlns:a16="http://schemas.microsoft.com/office/drawing/2014/main" id="{6B744F94-29BC-3377-54D7-EEB4CDD80BB6}"/>
              </a:ext>
            </a:extLst>
          </p:cNvPr>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Agentes</a:t>
            </a:r>
            <a:endParaRPr dirty="0"/>
          </a:p>
        </p:txBody>
      </p:sp>
      <p:sp>
        <p:nvSpPr>
          <p:cNvPr id="7" name="Google Shape;370;g2f0dcc30441_0_249">
            <a:extLst>
              <a:ext uri="{FF2B5EF4-FFF2-40B4-BE49-F238E27FC236}">
                <a16:creationId xmlns:a16="http://schemas.microsoft.com/office/drawing/2014/main" id="{DF2D4699-9F8E-640C-BF1F-7D5C8E5A2B05}"/>
              </a:ext>
            </a:extLst>
          </p:cNvPr>
          <p:cNvSpPr txBox="1">
            <a:spLocks noGrp="1"/>
          </p:cNvSpPr>
          <p:nvPr>
            <p:ph type="body" idx="1"/>
          </p:nvPr>
        </p:nvSpPr>
        <p:spPr>
          <a:xfrm>
            <a:off x="457200" y="1295400"/>
            <a:ext cx="8229600" cy="4530600"/>
          </a:xfrm>
          <a:prstGeom prst="rect">
            <a:avLst/>
          </a:prstGeom>
          <a:noFill/>
          <a:ln>
            <a:noFill/>
          </a:ln>
        </p:spPr>
        <p:txBody>
          <a:bodyPr spcFirstLastPara="1" wrap="square" lIns="90000" tIns="46800" rIns="90000" bIns="46800" anchor="t" anchorCtr="0">
            <a:noAutofit/>
          </a:bodyPr>
          <a:lstStyle/>
          <a:p>
            <a:pPr lvl="0" indent="-361950">
              <a:spcBef>
                <a:spcPts val="0"/>
              </a:spcBef>
              <a:buSzPts val="2100"/>
              <a:buFont typeface="Arial"/>
              <a:buChar char="●"/>
            </a:pPr>
            <a:r>
              <a:rPr lang="es-MX" sz="2100" dirty="0"/>
              <a:t>Un </a:t>
            </a:r>
            <a:r>
              <a:rPr lang="es-MX" sz="2100" dirty="0">
                <a:solidFill>
                  <a:schemeClr val="accent5"/>
                </a:solidFill>
              </a:rPr>
              <a:t>agente es una función </a:t>
            </a:r>
            <a:r>
              <a:rPr lang="es-MX" sz="2100" dirty="0"/>
              <a:t>que asigna ejecuciones a acciones</a:t>
            </a:r>
            <a:r>
              <a:rPr lang="en-US" sz="2100" b="0" i="0" u="none" dirty="0">
                <a:solidFill>
                  <a:srgbClr val="000000"/>
                </a:solidFill>
                <a:latin typeface="Arial"/>
                <a:ea typeface="Arial"/>
                <a:cs typeface="Arial"/>
                <a:sym typeface="Arial"/>
              </a:rPr>
              <a:t>:</a:t>
            </a:r>
            <a:br>
              <a:rPr lang="en-US" sz="2100" b="0" i="0" u="none" dirty="0">
                <a:solidFill>
                  <a:srgbClr val="000000"/>
                </a:solidFill>
                <a:latin typeface="Arial"/>
                <a:ea typeface="Arial"/>
                <a:cs typeface="Arial"/>
                <a:sym typeface="Arial"/>
              </a:rPr>
            </a:br>
            <a:br>
              <a:rPr lang="en-US" sz="2100" b="0" i="0" u="none" dirty="0">
                <a:solidFill>
                  <a:srgbClr val="000000"/>
                </a:solidFill>
                <a:latin typeface="Arial"/>
                <a:ea typeface="Arial"/>
                <a:cs typeface="Arial"/>
                <a:sym typeface="Arial"/>
              </a:rPr>
            </a:br>
            <a:br>
              <a:rPr lang="en-US" sz="2100" b="0" i="0" u="none" dirty="0">
                <a:solidFill>
                  <a:srgbClr val="000000"/>
                </a:solidFill>
                <a:latin typeface="Arial"/>
                <a:ea typeface="Arial"/>
                <a:cs typeface="Arial"/>
                <a:sym typeface="Arial"/>
              </a:rPr>
            </a:br>
            <a:r>
              <a:rPr lang="es-MX" sz="2100" dirty="0"/>
              <a:t>Un agente toma una decisión sobre qué acción realizar en función del historial del sistema que ha presenciado hasta la fecha</a:t>
            </a:r>
            <a:r>
              <a:rPr lang="en-US" sz="2100" b="0" i="0" u="none" dirty="0">
                <a:solidFill>
                  <a:srgbClr val="000000"/>
                </a:solidFill>
                <a:latin typeface="Arial"/>
                <a:ea typeface="Arial"/>
                <a:cs typeface="Arial"/>
                <a:sym typeface="Arial"/>
              </a:rPr>
              <a:t>.</a:t>
            </a:r>
            <a:br>
              <a:rPr lang="en-US" sz="2100" b="0" i="0" u="none" dirty="0">
                <a:solidFill>
                  <a:srgbClr val="000000"/>
                </a:solidFill>
                <a:latin typeface="Arial"/>
                <a:ea typeface="Arial"/>
                <a:cs typeface="Arial"/>
                <a:sym typeface="Arial"/>
              </a:rPr>
            </a:br>
            <a:endParaRPr sz="2500" dirty="0"/>
          </a:p>
          <a:p>
            <a:pPr marL="0" marR="0" lvl="0" indent="0" algn="l" rtl="0">
              <a:lnSpc>
                <a:spcPct val="100000"/>
              </a:lnSpc>
              <a:spcBef>
                <a:spcPts val="0"/>
              </a:spcBef>
              <a:spcAft>
                <a:spcPts val="0"/>
              </a:spcAft>
              <a:buSzPts val="1400"/>
              <a:buNone/>
            </a:pP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
        <p:cNvGrpSpPr/>
        <p:nvPr/>
      </p:nvGrpSpPr>
      <p:grpSpPr>
        <a:xfrm>
          <a:off x="0" y="0"/>
          <a:ext cx="0" cy="0"/>
          <a:chOff x="0" y="0"/>
          <a:chExt cx="0" cy="0"/>
        </a:xfrm>
      </p:grpSpPr>
      <p:sp>
        <p:nvSpPr>
          <p:cNvPr id="70" name="Google Shape;70;g2f0b059abbb_1_82"/>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3</a:t>
            </a:fld>
            <a:endParaRPr/>
          </a:p>
        </p:txBody>
      </p:sp>
      <p:sp>
        <p:nvSpPr>
          <p:cNvPr id="71" name="Google Shape;71;g2f0b059abbb_1_82"/>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Agentes puramente reactivos</a:t>
            </a:r>
            <a:endParaRPr dirty="0"/>
          </a:p>
        </p:txBody>
      </p:sp>
      <p:sp>
        <p:nvSpPr>
          <p:cNvPr id="72" name="Google Shape;72;g2f0b059abbb_1_82"/>
          <p:cNvSpPr txBox="1">
            <a:spLocks noGrp="1"/>
          </p:cNvSpPr>
          <p:nvPr>
            <p:ph type="body" idx="1"/>
          </p:nvPr>
        </p:nvSpPr>
        <p:spPr>
          <a:xfrm>
            <a:off x="457200" y="1163575"/>
            <a:ext cx="8229600" cy="4967400"/>
          </a:xfrm>
          <a:prstGeom prst="rect">
            <a:avLst/>
          </a:prstGeom>
          <a:noFill/>
          <a:ln>
            <a:noFill/>
          </a:ln>
        </p:spPr>
        <p:txBody>
          <a:bodyPr spcFirstLastPara="1" wrap="square" lIns="90000" tIns="46800" rIns="90000" bIns="46800" anchor="t" anchorCtr="0">
            <a:noAutofit/>
          </a:bodyPr>
          <a:lstStyle/>
          <a:p>
            <a:pPr marL="341312" lvl="0" indent="-309562">
              <a:spcBef>
                <a:spcPts val="0"/>
              </a:spcBef>
              <a:buClr>
                <a:srgbClr val="CC9900"/>
              </a:buClr>
              <a:buSzPts val="1450"/>
              <a:buFont typeface="Noto Sans Symbols"/>
              <a:buChar char="■"/>
            </a:pPr>
            <a:r>
              <a:rPr lang="es-MX" sz="2500" dirty="0"/>
              <a:t>Los agentes deciden qué hacer sin hacer referencia a su historial</a:t>
            </a:r>
            <a:r>
              <a:rPr lang="en-US" sz="2500" dirty="0"/>
              <a:t>.</a:t>
            </a:r>
            <a:endParaRPr sz="2500" dirty="0"/>
          </a:p>
          <a:p>
            <a:pPr marL="341312" lvl="0" indent="-309562">
              <a:buClr>
                <a:srgbClr val="CC9900"/>
              </a:buClr>
              <a:buSzPts val="1450"/>
              <a:buFont typeface="Noto Sans Symbols"/>
              <a:buChar char="■"/>
            </a:pPr>
            <a:r>
              <a:rPr lang="es-MX" sz="2500" dirty="0"/>
              <a:t>Llamamos a estos agentes </a:t>
            </a:r>
            <a:r>
              <a:rPr lang="es-MX" sz="2500" b="1" dirty="0">
                <a:solidFill>
                  <a:srgbClr val="002060"/>
                </a:solidFill>
              </a:rPr>
              <a:t>puramente reactivos</a:t>
            </a:r>
            <a:r>
              <a:rPr lang="en-US" sz="2500" b="0" i="0" u="none" dirty="0">
                <a:solidFill>
                  <a:srgbClr val="000000"/>
                </a:solidFill>
                <a:latin typeface="Arial"/>
                <a:ea typeface="Arial"/>
                <a:cs typeface="Arial"/>
                <a:sym typeface="Arial"/>
              </a:rPr>
              <a:t>:</a:t>
            </a:r>
            <a:br>
              <a:rPr lang="en-US" sz="2500" b="0" i="0" u="none" dirty="0">
                <a:solidFill>
                  <a:srgbClr val="000000"/>
                </a:solidFill>
                <a:latin typeface="Arial"/>
                <a:ea typeface="Arial"/>
                <a:cs typeface="Arial"/>
                <a:sym typeface="Arial"/>
              </a:rPr>
            </a:br>
            <a:br>
              <a:rPr lang="en-US" sz="2500" b="0" i="0" u="none" dirty="0">
                <a:solidFill>
                  <a:srgbClr val="000000"/>
                </a:solidFill>
                <a:latin typeface="Arial"/>
                <a:ea typeface="Arial"/>
                <a:cs typeface="Arial"/>
                <a:sym typeface="Arial"/>
              </a:rPr>
            </a:br>
            <a:endParaRPr sz="2500" b="0" i="0" u="none" dirty="0">
              <a:solidFill>
                <a:srgbClr val="000000"/>
              </a:solidFill>
              <a:latin typeface="Arial"/>
              <a:ea typeface="Arial"/>
              <a:cs typeface="Arial"/>
              <a:sym typeface="Arial"/>
            </a:endParaRPr>
          </a:p>
          <a:p>
            <a:pPr marL="341312" lvl="0" indent="-309562">
              <a:buClr>
                <a:srgbClr val="CC9900"/>
              </a:buClr>
              <a:buSzPts val="1450"/>
              <a:buFont typeface="Noto Sans Symbols"/>
              <a:buChar char="■"/>
            </a:pPr>
            <a:r>
              <a:rPr lang="en-US" sz="2500" dirty="0"/>
              <a:t>Un </a:t>
            </a:r>
            <a:r>
              <a:rPr lang="en-US" sz="2500" dirty="0" err="1"/>
              <a:t>termostato</a:t>
            </a:r>
            <a:r>
              <a:rPr lang="en-US" sz="2500" dirty="0"/>
              <a:t> es un </a:t>
            </a:r>
            <a:r>
              <a:rPr lang="en-US" sz="2500" dirty="0" err="1"/>
              <a:t>agente</a:t>
            </a:r>
            <a:r>
              <a:rPr lang="en-US" sz="2500" dirty="0"/>
              <a:t> </a:t>
            </a:r>
            <a:r>
              <a:rPr lang="en-US" sz="2500" dirty="0" err="1"/>
              <a:t>puramente</a:t>
            </a:r>
            <a:r>
              <a:rPr lang="en-US" sz="2500" dirty="0"/>
              <a:t> </a:t>
            </a:r>
            <a:r>
              <a:rPr lang="en-US" sz="2500" dirty="0" err="1"/>
              <a:t>reactivo</a:t>
            </a:r>
            <a:endParaRPr sz="3000" b="0" i="0" u="none" dirty="0">
              <a:solidFill>
                <a:srgbClr val="000000"/>
              </a:solidFill>
              <a:latin typeface="Arial"/>
              <a:ea typeface="Arial"/>
              <a:cs typeface="Arial"/>
              <a:sym typeface="Arial"/>
            </a:endParaRPr>
          </a:p>
          <a:p>
            <a:pPr marL="342900" marR="0" lvl="0" indent="-342900" algn="l" rtl="0">
              <a:lnSpc>
                <a:spcPct val="100000"/>
              </a:lnSpc>
              <a:spcBef>
                <a:spcPts val="700"/>
              </a:spcBef>
              <a:spcAft>
                <a:spcPts val="0"/>
              </a:spcAft>
              <a:buSzPts val="1400"/>
              <a:buNone/>
            </a:pPr>
            <a:endParaRPr sz="3000" b="0" i="0" u="none" dirty="0">
              <a:solidFill>
                <a:srgbClr val="000000"/>
              </a:solidFill>
              <a:latin typeface="Arial"/>
              <a:ea typeface="Arial"/>
              <a:cs typeface="Arial"/>
              <a:sym typeface="Arial"/>
            </a:endParaRPr>
          </a:p>
        </p:txBody>
      </p:sp>
      <p:pic>
        <p:nvPicPr>
          <p:cNvPr id="73" name="Google Shape;73;g2f0b059abbb_1_82"/>
          <p:cNvPicPr preferRelativeResize="0"/>
          <p:nvPr/>
        </p:nvPicPr>
        <p:blipFill rotWithShape="1">
          <a:blip r:embed="rId3">
            <a:alphaModFix/>
          </a:blip>
          <a:srcRect l="30893" t="9525" r="27124" b="69891"/>
          <a:stretch/>
        </p:blipFill>
        <p:spPr>
          <a:xfrm>
            <a:off x="3068362" y="2692000"/>
            <a:ext cx="3007276" cy="455625"/>
          </a:xfrm>
          <a:prstGeom prst="rect">
            <a:avLst/>
          </a:prstGeom>
          <a:noFill/>
          <a:ln>
            <a:noFill/>
          </a:ln>
        </p:spPr>
      </p:pic>
      <p:pic>
        <p:nvPicPr>
          <p:cNvPr id="74" name="Google Shape;74;g2f0b059abbb_1_82"/>
          <p:cNvPicPr preferRelativeResize="0"/>
          <p:nvPr/>
        </p:nvPicPr>
        <p:blipFill rotWithShape="1">
          <a:blip r:embed="rId3">
            <a:alphaModFix/>
          </a:blip>
          <a:srcRect t="54011"/>
          <a:stretch/>
        </p:blipFill>
        <p:spPr>
          <a:xfrm>
            <a:off x="990300" y="4105702"/>
            <a:ext cx="7163400" cy="1018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6"/>
        <p:cNvGrpSpPr/>
        <p:nvPr/>
      </p:nvGrpSpPr>
      <p:grpSpPr>
        <a:xfrm>
          <a:off x="0" y="0"/>
          <a:ext cx="0" cy="0"/>
          <a:chOff x="0" y="0"/>
          <a:chExt cx="0" cy="0"/>
        </a:xfrm>
      </p:grpSpPr>
      <p:sp>
        <p:nvSpPr>
          <p:cNvPr id="387" name="Google Shape;387;g2f0dcc30441_0_300"/>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pic>
        <p:nvPicPr>
          <p:cNvPr id="390" name="Google Shape;390;g2f0dcc30441_0_300"/>
          <p:cNvPicPr preferRelativeResize="0"/>
          <p:nvPr/>
        </p:nvPicPr>
        <p:blipFill rotWithShape="1">
          <a:blip r:embed="rId3">
            <a:alphaModFix/>
          </a:blip>
          <a:srcRect/>
          <a:stretch/>
        </p:blipFill>
        <p:spPr>
          <a:xfrm>
            <a:off x="3031375" y="1800025"/>
            <a:ext cx="2296270" cy="455700"/>
          </a:xfrm>
          <a:prstGeom prst="rect">
            <a:avLst/>
          </a:prstGeom>
          <a:noFill/>
          <a:ln>
            <a:noFill/>
          </a:ln>
        </p:spPr>
      </p:pic>
      <p:pic>
        <p:nvPicPr>
          <p:cNvPr id="391" name="Google Shape;391;g2f0dcc30441_0_300"/>
          <p:cNvPicPr preferRelativeResize="0"/>
          <p:nvPr/>
        </p:nvPicPr>
        <p:blipFill rotWithShape="1">
          <a:blip r:embed="rId4">
            <a:alphaModFix/>
          </a:blip>
          <a:srcRect/>
          <a:stretch/>
        </p:blipFill>
        <p:spPr>
          <a:xfrm>
            <a:off x="3314700" y="4059864"/>
            <a:ext cx="2514600" cy="660400"/>
          </a:xfrm>
          <a:prstGeom prst="rect">
            <a:avLst/>
          </a:prstGeom>
          <a:noFill/>
          <a:ln>
            <a:noFill/>
          </a:ln>
        </p:spPr>
      </p:pic>
      <p:sp>
        <p:nvSpPr>
          <p:cNvPr id="4" name="Google Shape;369;g2f0dcc30441_0_249">
            <a:extLst>
              <a:ext uri="{FF2B5EF4-FFF2-40B4-BE49-F238E27FC236}">
                <a16:creationId xmlns:a16="http://schemas.microsoft.com/office/drawing/2014/main" id="{991BD6BB-1C68-7646-0DF0-365F374C55C8}"/>
              </a:ext>
            </a:extLst>
          </p:cNvPr>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Agentes</a:t>
            </a:r>
            <a:endParaRPr dirty="0"/>
          </a:p>
        </p:txBody>
      </p:sp>
      <p:sp>
        <p:nvSpPr>
          <p:cNvPr id="5" name="Google Shape;370;g2f0dcc30441_0_249">
            <a:extLst>
              <a:ext uri="{FF2B5EF4-FFF2-40B4-BE49-F238E27FC236}">
                <a16:creationId xmlns:a16="http://schemas.microsoft.com/office/drawing/2014/main" id="{3F686A4D-8E12-7112-4498-EE70992B4299}"/>
              </a:ext>
            </a:extLst>
          </p:cNvPr>
          <p:cNvSpPr txBox="1">
            <a:spLocks/>
          </p:cNvSpPr>
          <p:nvPr/>
        </p:nvSpPr>
        <p:spPr>
          <a:xfrm>
            <a:off x="288274" y="1325451"/>
            <a:ext cx="8229600" cy="3394813"/>
          </a:xfrm>
          <a:prstGeom prst="rect">
            <a:avLst/>
          </a:prstGeom>
          <a:noFill/>
          <a:ln>
            <a:noFill/>
          </a:ln>
        </p:spPr>
        <p:txBody>
          <a:bodyPr spcFirstLastPara="1" wrap="square" lIns="90000" tIns="46800" rIns="90000" bIns="468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000000"/>
              </a:buClr>
              <a:buSzPts val="14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100000"/>
              </a:lnSpc>
              <a:spcBef>
                <a:spcPts val="600"/>
              </a:spcBef>
              <a:spcAft>
                <a:spcPts val="0"/>
              </a:spcAft>
              <a:buClr>
                <a:srgbClr val="000000"/>
              </a:buClr>
              <a:buSzPts val="1400"/>
              <a:buFont typeface="Arial"/>
              <a:buNone/>
              <a:defRPr sz="2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pPr indent="-361950">
              <a:spcBef>
                <a:spcPts val="0"/>
              </a:spcBef>
              <a:buSzPts val="2100"/>
              <a:buFont typeface="Arial"/>
              <a:buChar char="●"/>
            </a:pPr>
            <a:r>
              <a:rPr lang="es-MX" sz="2100" dirty="0"/>
              <a:t>Un </a:t>
            </a:r>
            <a:r>
              <a:rPr lang="es-MX" sz="2100" dirty="0">
                <a:solidFill>
                  <a:schemeClr val="accent5"/>
                </a:solidFill>
              </a:rPr>
              <a:t>agente es una función </a:t>
            </a:r>
            <a:r>
              <a:rPr lang="es-MX" sz="2100" dirty="0"/>
              <a:t>que asigna ejecuciones a acciones:</a:t>
            </a:r>
            <a:br>
              <a:rPr lang="es-MX" sz="2100" dirty="0"/>
            </a:br>
            <a:br>
              <a:rPr lang="es-MX" sz="2100" dirty="0"/>
            </a:br>
            <a:br>
              <a:rPr lang="es-MX" sz="2100" dirty="0"/>
            </a:br>
            <a:r>
              <a:rPr lang="es-MX" sz="2100" dirty="0"/>
              <a:t>Un agente toma una decisión sobre qué acción realizar en función del historial del sistema que ha presenciado hasta la fecha.</a:t>
            </a:r>
          </a:p>
          <a:p>
            <a:pPr indent="-361950">
              <a:spcBef>
                <a:spcPts val="0"/>
              </a:spcBef>
              <a:buSzPts val="2100"/>
              <a:buFont typeface="Arial"/>
              <a:buChar char="●"/>
            </a:pPr>
            <a:r>
              <a:rPr lang="es-MX" sz="2100" dirty="0"/>
              <a:t>Un </a:t>
            </a:r>
            <a:r>
              <a:rPr lang="es-MX" sz="2100" dirty="0">
                <a:solidFill>
                  <a:schemeClr val="accent5"/>
                </a:solidFill>
              </a:rPr>
              <a:t>transformador de estado </a:t>
            </a:r>
            <a:r>
              <a:rPr lang="es-MX" sz="2100" dirty="0"/>
              <a:t>representa el comportamiento del entorno</a:t>
            </a:r>
            <a:r>
              <a:rPr lang="es-MX" sz="2100" dirty="0">
                <a:solidFill>
                  <a:schemeClr val="dk1"/>
                </a:solidFill>
              </a:rPr>
              <a:t>.</a:t>
            </a:r>
          </a:p>
          <a:p>
            <a:pPr marL="95250" indent="0">
              <a:spcBef>
                <a:spcPts val="0"/>
              </a:spcBef>
              <a:buSzPts val="2100"/>
            </a:pPr>
            <a:br>
              <a:rPr lang="es-MX" sz="2100" dirty="0"/>
            </a:br>
            <a:endParaRPr lang="es-MX" sz="2500" dirty="0"/>
          </a:p>
          <a:p>
            <a:pPr marL="0" indent="0">
              <a:spcBef>
                <a:spcPts val="0"/>
              </a:spcBef>
            </a:pPr>
            <a:endParaRPr lang="es-MX" sz="2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5"/>
        <p:cNvGrpSpPr/>
        <p:nvPr/>
      </p:nvGrpSpPr>
      <p:grpSpPr>
        <a:xfrm>
          <a:off x="0" y="0"/>
          <a:ext cx="0" cy="0"/>
          <a:chOff x="0" y="0"/>
          <a:chExt cx="0" cy="0"/>
        </a:xfrm>
      </p:grpSpPr>
      <p:sp>
        <p:nvSpPr>
          <p:cNvPr id="396" name="Google Shape;396;g2f0dcc30441_0_331"/>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pic>
        <p:nvPicPr>
          <p:cNvPr id="399" name="Google Shape;399;g2f0dcc30441_0_331"/>
          <p:cNvPicPr preferRelativeResize="0"/>
          <p:nvPr/>
        </p:nvPicPr>
        <p:blipFill rotWithShape="1">
          <a:blip r:embed="rId3">
            <a:alphaModFix/>
          </a:blip>
          <a:srcRect/>
          <a:stretch/>
        </p:blipFill>
        <p:spPr>
          <a:xfrm>
            <a:off x="3031375" y="1800025"/>
            <a:ext cx="2296270" cy="455700"/>
          </a:xfrm>
          <a:prstGeom prst="rect">
            <a:avLst/>
          </a:prstGeom>
          <a:noFill/>
          <a:ln>
            <a:noFill/>
          </a:ln>
        </p:spPr>
      </p:pic>
      <p:pic>
        <p:nvPicPr>
          <p:cNvPr id="400" name="Google Shape;400;g2f0dcc30441_0_331"/>
          <p:cNvPicPr preferRelativeResize="0"/>
          <p:nvPr/>
        </p:nvPicPr>
        <p:blipFill rotWithShape="1">
          <a:blip r:embed="rId4">
            <a:alphaModFix/>
          </a:blip>
          <a:srcRect/>
          <a:stretch/>
        </p:blipFill>
        <p:spPr>
          <a:xfrm>
            <a:off x="3109150" y="3596225"/>
            <a:ext cx="2514600" cy="660400"/>
          </a:xfrm>
          <a:prstGeom prst="rect">
            <a:avLst/>
          </a:prstGeom>
          <a:noFill/>
          <a:ln>
            <a:noFill/>
          </a:ln>
        </p:spPr>
      </p:pic>
      <p:pic>
        <p:nvPicPr>
          <p:cNvPr id="401" name="Google Shape;401;g2f0dcc30441_0_331"/>
          <p:cNvPicPr preferRelativeResize="0"/>
          <p:nvPr/>
        </p:nvPicPr>
        <p:blipFill rotWithShape="1">
          <a:blip r:embed="rId5">
            <a:alphaModFix/>
          </a:blip>
          <a:srcRect l="16121" t="35435" b="42204"/>
          <a:stretch/>
        </p:blipFill>
        <p:spPr>
          <a:xfrm>
            <a:off x="1621569" y="5464548"/>
            <a:ext cx="778981" cy="424148"/>
          </a:xfrm>
          <a:prstGeom prst="rect">
            <a:avLst/>
          </a:prstGeom>
          <a:noFill/>
          <a:ln>
            <a:noFill/>
          </a:ln>
        </p:spPr>
      </p:pic>
      <p:pic>
        <p:nvPicPr>
          <p:cNvPr id="402" name="Google Shape;402;g2f0dcc30441_0_331"/>
          <p:cNvPicPr preferRelativeResize="0"/>
          <p:nvPr/>
        </p:nvPicPr>
        <p:blipFill rotWithShape="1">
          <a:blip r:embed="rId6">
            <a:alphaModFix/>
          </a:blip>
          <a:srcRect r="7483"/>
          <a:stretch/>
        </p:blipFill>
        <p:spPr>
          <a:xfrm>
            <a:off x="2833475" y="5394960"/>
            <a:ext cx="3913050" cy="563325"/>
          </a:xfrm>
          <a:prstGeom prst="rect">
            <a:avLst/>
          </a:prstGeom>
          <a:noFill/>
          <a:ln w="28575" cap="flat" cmpd="sng">
            <a:solidFill>
              <a:srgbClr val="980000"/>
            </a:solidFill>
            <a:prstDash val="solid"/>
            <a:round/>
            <a:headEnd type="none" w="sm" len="sm"/>
            <a:tailEnd type="none" w="sm" len="sm"/>
          </a:ln>
        </p:spPr>
      </p:pic>
      <p:pic>
        <p:nvPicPr>
          <p:cNvPr id="6" name="Google Shape;390;g2f0dcc30441_0_300">
            <a:extLst>
              <a:ext uri="{FF2B5EF4-FFF2-40B4-BE49-F238E27FC236}">
                <a16:creationId xmlns:a16="http://schemas.microsoft.com/office/drawing/2014/main" id="{11F832AD-29FD-FC0E-CA75-321C07CF6BE3}"/>
              </a:ext>
            </a:extLst>
          </p:cNvPr>
          <p:cNvPicPr preferRelativeResize="0"/>
          <p:nvPr/>
        </p:nvPicPr>
        <p:blipFill rotWithShape="1">
          <a:blip r:embed="rId3">
            <a:alphaModFix/>
          </a:blip>
          <a:srcRect/>
          <a:stretch/>
        </p:blipFill>
        <p:spPr>
          <a:xfrm>
            <a:off x="3031375" y="1800025"/>
            <a:ext cx="2296270" cy="455700"/>
          </a:xfrm>
          <a:prstGeom prst="rect">
            <a:avLst/>
          </a:prstGeom>
          <a:noFill/>
          <a:ln>
            <a:noFill/>
          </a:ln>
        </p:spPr>
      </p:pic>
      <p:sp>
        <p:nvSpPr>
          <p:cNvPr id="8" name="Google Shape;369;g2f0dcc30441_0_249">
            <a:extLst>
              <a:ext uri="{FF2B5EF4-FFF2-40B4-BE49-F238E27FC236}">
                <a16:creationId xmlns:a16="http://schemas.microsoft.com/office/drawing/2014/main" id="{0AEC0F8B-437D-D6FB-7F75-0560EFD05E54}"/>
              </a:ext>
            </a:extLst>
          </p:cNvPr>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Agentes</a:t>
            </a:r>
            <a:endParaRPr dirty="0"/>
          </a:p>
        </p:txBody>
      </p:sp>
      <p:sp>
        <p:nvSpPr>
          <p:cNvPr id="9" name="Google Shape;370;g2f0dcc30441_0_249">
            <a:extLst>
              <a:ext uri="{FF2B5EF4-FFF2-40B4-BE49-F238E27FC236}">
                <a16:creationId xmlns:a16="http://schemas.microsoft.com/office/drawing/2014/main" id="{91D6EA63-4461-FA94-B4F0-419D1C444EE0}"/>
              </a:ext>
            </a:extLst>
          </p:cNvPr>
          <p:cNvSpPr txBox="1">
            <a:spLocks/>
          </p:cNvSpPr>
          <p:nvPr/>
        </p:nvSpPr>
        <p:spPr>
          <a:xfrm>
            <a:off x="455700" y="1284491"/>
            <a:ext cx="8229600" cy="3394813"/>
          </a:xfrm>
          <a:prstGeom prst="rect">
            <a:avLst/>
          </a:prstGeom>
          <a:noFill/>
          <a:ln>
            <a:noFill/>
          </a:ln>
        </p:spPr>
        <p:txBody>
          <a:bodyPr spcFirstLastPara="1" wrap="square" lIns="90000" tIns="46800" rIns="90000" bIns="468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rgbClr val="000000"/>
              </a:buClr>
              <a:buSzPts val="140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100000"/>
              </a:lnSpc>
              <a:spcBef>
                <a:spcPts val="600"/>
              </a:spcBef>
              <a:spcAft>
                <a:spcPts val="0"/>
              </a:spcAft>
              <a:buClr>
                <a:srgbClr val="000000"/>
              </a:buClr>
              <a:buSzPts val="1400"/>
              <a:buFont typeface="Arial"/>
              <a:buNone/>
              <a:defRPr sz="2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Clr>
                <a:srgbClr val="000000"/>
              </a:buClr>
              <a:buSzPts val="1400"/>
              <a:buFont typeface="Arial"/>
              <a:buNone/>
              <a:defRPr sz="22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pPr indent="-361950">
              <a:spcBef>
                <a:spcPts val="0"/>
              </a:spcBef>
              <a:buSzPts val="2100"/>
              <a:buFont typeface="Arial"/>
              <a:buChar char="●"/>
            </a:pPr>
            <a:r>
              <a:rPr lang="es-MX" sz="2100" dirty="0"/>
              <a:t>Un </a:t>
            </a:r>
            <a:r>
              <a:rPr lang="es-MX" sz="2100" dirty="0">
                <a:solidFill>
                  <a:schemeClr val="accent5"/>
                </a:solidFill>
              </a:rPr>
              <a:t>agente es una función </a:t>
            </a:r>
            <a:r>
              <a:rPr lang="es-MX" sz="2100" dirty="0"/>
              <a:t>que asigna ejecuciones a acciones:</a:t>
            </a:r>
            <a:br>
              <a:rPr lang="es-MX" sz="2100" dirty="0"/>
            </a:br>
            <a:br>
              <a:rPr lang="es-MX" sz="2100" dirty="0"/>
            </a:br>
            <a:br>
              <a:rPr lang="es-MX" sz="2100" dirty="0"/>
            </a:br>
            <a:r>
              <a:rPr lang="es-MX" sz="2100" dirty="0"/>
              <a:t>Un agente toma una decisión sobre qué acción realizar en función del historial del sistema que ha presenciado hasta la fecha.</a:t>
            </a:r>
          </a:p>
          <a:p>
            <a:pPr indent="-361950">
              <a:spcBef>
                <a:spcPts val="0"/>
              </a:spcBef>
              <a:buSzPts val="2100"/>
              <a:buFont typeface="Arial"/>
              <a:buChar char="●"/>
            </a:pPr>
            <a:r>
              <a:rPr lang="es-MX" sz="2100" dirty="0"/>
              <a:t>Un </a:t>
            </a:r>
            <a:r>
              <a:rPr lang="es-MX" sz="2100" dirty="0">
                <a:solidFill>
                  <a:schemeClr val="accent5"/>
                </a:solidFill>
              </a:rPr>
              <a:t>transformador de estado </a:t>
            </a:r>
            <a:r>
              <a:rPr lang="es-MX" sz="2100" dirty="0"/>
              <a:t>representa el comportamiento del entorno</a:t>
            </a:r>
            <a:r>
              <a:rPr lang="es-MX" sz="2100" dirty="0">
                <a:solidFill>
                  <a:schemeClr val="dk1"/>
                </a:solidFill>
              </a:rPr>
              <a:t>.</a:t>
            </a:r>
          </a:p>
          <a:p>
            <a:pPr marL="95250" indent="0">
              <a:spcBef>
                <a:spcPts val="0"/>
              </a:spcBef>
              <a:buSzPts val="2100"/>
            </a:pPr>
            <a:br>
              <a:rPr lang="es-MX" sz="2100" dirty="0"/>
            </a:br>
            <a:endParaRPr lang="es-MX" sz="2500" dirty="0"/>
          </a:p>
          <a:p>
            <a:pPr marL="0" indent="0">
              <a:spcBef>
                <a:spcPts val="0"/>
              </a:spcBef>
            </a:pPr>
            <a:endParaRPr lang="es-MX" sz="2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6"/>
        <p:cNvGrpSpPr/>
        <p:nvPr/>
      </p:nvGrpSpPr>
      <p:grpSpPr>
        <a:xfrm>
          <a:off x="0" y="0"/>
          <a:ext cx="0" cy="0"/>
          <a:chOff x="0" y="0"/>
          <a:chExt cx="0" cy="0"/>
        </a:xfrm>
      </p:grpSpPr>
      <p:sp>
        <p:nvSpPr>
          <p:cNvPr id="407" name="Google Shape;407;g2f0dcc30441_0_341"/>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
        <p:nvSpPr>
          <p:cNvPr id="408" name="Google Shape;408;g2f0dcc30441_0_341"/>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Clr>
                <a:srgbClr val="006633"/>
              </a:buClr>
              <a:buSzPts val="4200"/>
              <a:buFont typeface="Garamond"/>
              <a:buNone/>
            </a:pPr>
            <a:r>
              <a:rPr lang="en-US" sz="4200" b="0" i="0" u="none">
                <a:solidFill>
                  <a:srgbClr val="006633"/>
                </a:solidFill>
                <a:latin typeface="Garamond"/>
                <a:ea typeface="Garamond"/>
                <a:cs typeface="Garamond"/>
                <a:sym typeface="Garamond"/>
              </a:rPr>
              <a:t>Agents</a:t>
            </a:r>
            <a:endParaRPr/>
          </a:p>
        </p:txBody>
      </p:sp>
      <p:sp>
        <p:nvSpPr>
          <p:cNvPr id="409" name="Google Shape;409;g2f0dcc30441_0_341"/>
          <p:cNvSpPr txBox="1">
            <a:spLocks noGrp="1"/>
          </p:cNvSpPr>
          <p:nvPr>
            <p:ph type="body" idx="1"/>
          </p:nvPr>
        </p:nvSpPr>
        <p:spPr>
          <a:xfrm>
            <a:off x="457200" y="1295400"/>
            <a:ext cx="8229600" cy="4530600"/>
          </a:xfrm>
          <a:prstGeom prst="rect">
            <a:avLst/>
          </a:prstGeom>
          <a:noFill/>
          <a:ln>
            <a:noFill/>
          </a:ln>
        </p:spPr>
        <p:txBody>
          <a:bodyPr spcFirstLastPara="1" wrap="square" lIns="90000" tIns="46800" rIns="90000" bIns="46800" anchor="t" anchorCtr="0">
            <a:noAutofit/>
          </a:bodyPr>
          <a:lstStyle/>
          <a:p>
            <a:pPr marL="457200" marR="0" lvl="0" indent="-355600" algn="l" rtl="0">
              <a:lnSpc>
                <a:spcPct val="100000"/>
              </a:lnSpc>
              <a:spcBef>
                <a:spcPts val="0"/>
              </a:spcBef>
              <a:spcAft>
                <a:spcPts val="0"/>
              </a:spcAft>
              <a:buClr>
                <a:srgbClr val="000000"/>
              </a:buClr>
              <a:buSzPts val="2000"/>
              <a:buFont typeface="Arial"/>
              <a:buChar char="●"/>
            </a:pPr>
            <a:r>
              <a:rPr lang="en-US" sz="2000" dirty="0"/>
              <a:t>An </a:t>
            </a:r>
            <a:r>
              <a:rPr lang="en-US" sz="2000" b="1" i="1" dirty="0">
                <a:solidFill>
                  <a:srgbClr val="1C4587"/>
                </a:solidFill>
              </a:rPr>
              <a:t>a</a:t>
            </a:r>
            <a:r>
              <a:rPr lang="en-US" sz="2000" b="1" i="1" u="none" dirty="0">
                <a:solidFill>
                  <a:srgbClr val="1C4587"/>
                </a:solidFill>
              </a:rPr>
              <a:t>gent</a:t>
            </a:r>
            <a:r>
              <a:rPr lang="en-US" sz="2000" b="0" i="0" u="none" dirty="0">
                <a:solidFill>
                  <a:srgbClr val="000000"/>
                </a:solidFill>
                <a:latin typeface="Arial"/>
                <a:ea typeface="Arial"/>
                <a:cs typeface="Arial"/>
                <a:sym typeface="Arial"/>
              </a:rPr>
              <a:t> </a:t>
            </a:r>
            <a:r>
              <a:rPr lang="en-US" sz="2000" b="1" i="1" u="none" dirty="0">
                <a:solidFill>
                  <a:srgbClr val="1C4587"/>
                </a:solidFill>
              </a:rPr>
              <a:t>is a function</a:t>
            </a:r>
            <a:r>
              <a:rPr lang="en-US" sz="2000" b="0" i="0" u="none" dirty="0">
                <a:solidFill>
                  <a:srgbClr val="000000"/>
                </a:solidFill>
                <a:latin typeface="Arial"/>
                <a:ea typeface="Arial"/>
                <a:cs typeface="Arial"/>
                <a:sym typeface="Arial"/>
              </a:rPr>
              <a:t> which maps runs to actions:</a:t>
            </a:r>
            <a:br>
              <a:rPr lang="en-US" sz="2000" b="0" i="0" u="none" dirty="0">
                <a:solidFill>
                  <a:srgbClr val="000000"/>
                </a:solidFill>
                <a:latin typeface="Arial"/>
                <a:ea typeface="Arial"/>
                <a:cs typeface="Arial"/>
                <a:sym typeface="Arial"/>
              </a:rPr>
            </a:br>
            <a:br>
              <a:rPr lang="en-US" sz="2000" b="0" i="0" u="none" dirty="0">
                <a:solidFill>
                  <a:srgbClr val="000000"/>
                </a:solidFill>
                <a:latin typeface="Arial"/>
                <a:ea typeface="Arial"/>
                <a:cs typeface="Arial"/>
                <a:sym typeface="Arial"/>
              </a:rPr>
            </a:br>
            <a:br>
              <a:rPr lang="en-US" sz="2000" b="0" i="0" u="none" dirty="0">
                <a:solidFill>
                  <a:srgbClr val="000000"/>
                </a:solidFill>
                <a:latin typeface="Arial"/>
                <a:ea typeface="Arial"/>
                <a:cs typeface="Arial"/>
                <a:sym typeface="Arial"/>
              </a:rPr>
            </a:br>
            <a:r>
              <a:rPr lang="en-US" sz="2000" b="0" i="0" u="none" dirty="0">
                <a:solidFill>
                  <a:srgbClr val="000000"/>
                </a:solidFill>
                <a:latin typeface="Arial"/>
                <a:ea typeface="Arial"/>
                <a:cs typeface="Arial"/>
                <a:sym typeface="Arial"/>
              </a:rPr>
              <a:t>An agent makes a decision about what action to perform based on the history of the system that it has witnessed to date.</a:t>
            </a:r>
            <a:br>
              <a:rPr lang="en-US" sz="2000" b="0" i="0" u="none" dirty="0">
                <a:solidFill>
                  <a:srgbClr val="000000"/>
                </a:solidFill>
                <a:latin typeface="Arial"/>
                <a:ea typeface="Arial"/>
                <a:cs typeface="Arial"/>
                <a:sym typeface="Arial"/>
              </a:rPr>
            </a:br>
            <a:endParaRPr sz="2000" b="0" i="0" u="none" dirty="0">
              <a:solidFill>
                <a:srgbClr val="000000"/>
              </a:solidFill>
              <a:latin typeface="Arial"/>
              <a:ea typeface="Arial"/>
              <a:cs typeface="Arial"/>
              <a:sym typeface="Arial"/>
            </a:endParaRPr>
          </a:p>
          <a:p>
            <a:pPr marL="457200" marR="0" lvl="0" indent="-355600" algn="l" rtl="0">
              <a:lnSpc>
                <a:spcPct val="100000"/>
              </a:lnSpc>
              <a:spcBef>
                <a:spcPts val="0"/>
              </a:spcBef>
              <a:spcAft>
                <a:spcPts val="0"/>
              </a:spcAft>
              <a:buSzPts val="2000"/>
              <a:buChar char="●"/>
            </a:pPr>
            <a:r>
              <a:rPr lang="en-US" sz="2000" dirty="0"/>
              <a:t>A </a:t>
            </a:r>
            <a:r>
              <a:rPr lang="en-US" sz="2000" b="1" i="1" dirty="0">
                <a:solidFill>
                  <a:srgbClr val="073763"/>
                </a:solidFill>
              </a:rPr>
              <a:t>state transformer</a:t>
            </a:r>
            <a:r>
              <a:rPr lang="en-US" sz="2000" dirty="0">
                <a:solidFill>
                  <a:schemeClr val="dk1"/>
                </a:solidFill>
              </a:rPr>
              <a:t> represents the </a:t>
            </a:r>
            <a:r>
              <a:rPr lang="en-US" sz="2000" dirty="0" err="1">
                <a:solidFill>
                  <a:schemeClr val="dk1"/>
                </a:solidFill>
              </a:rPr>
              <a:t>behaviour</a:t>
            </a:r>
            <a:r>
              <a:rPr lang="en-US" sz="2000" dirty="0">
                <a:solidFill>
                  <a:schemeClr val="dk1"/>
                </a:solidFill>
              </a:rPr>
              <a:t> of the env.</a:t>
            </a:r>
            <a:endParaRPr sz="2000" dirty="0">
              <a:solidFill>
                <a:schemeClr val="dk1"/>
              </a:solidFill>
            </a:endParaRPr>
          </a:p>
          <a:p>
            <a:pPr marL="0" marR="0" lvl="0" indent="0" algn="l" rtl="0">
              <a:lnSpc>
                <a:spcPct val="100000"/>
              </a:lnSpc>
              <a:spcBef>
                <a:spcPts val="0"/>
              </a:spcBef>
              <a:spcAft>
                <a:spcPts val="0"/>
              </a:spcAft>
              <a:buSzPts val="1400"/>
              <a:buNone/>
            </a:pPr>
            <a:endParaRPr sz="2000" dirty="0">
              <a:solidFill>
                <a:schemeClr val="dk1"/>
              </a:solidFill>
            </a:endParaRPr>
          </a:p>
          <a:p>
            <a:pPr marL="0" marR="0" lvl="0" indent="0" algn="l" rtl="0">
              <a:lnSpc>
                <a:spcPct val="100000"/>
              </a:lnSpc>
              <a:spcBef>
                <a:spcPts val="0"/>
              </a:spcBef>
              <a:spcAft>
                <a:spcPts val="0"/>
              </a:spcAft>
              <a:buSzPts val="1400"/>
              <a:buNone/>
            </a:pPr>
            <a:endParaRPr sz="2000" dirty="0">
              <a:solidFill>
                <a:schemeClr val="dk1"/>
              </a:solidFill>
            </a:endParaRPr>
          </a:p>
          <a:p>
            <a:pPr marL="0" marR="0" lvl="0" indent="0" algn="l" rtl="0">
              <a:lnSpc>
                <a:spcPct val="100000"/>
              </a:lnSpc>
              <a:spcBef>
                <a:spcPts val="0"/>
              </a:spcBef>
              <a:spcAft>
                <a:spcPts val="0"/>
              </a:spcAft>
              <a:buSzPts val="1400"/>
              <a:buNone/>
            </a:pPr>
            <a:endParaRPr sz="2000" dirty="0">
              <a:solidFill>
                <a:schemeClr val="dk1"/>
              </a:solidFill>
            </a:endParaRPr>
          </a:p>
          <a:p>
            <a:pPr lvl="0" indent="-355600">
              <a:lnSpc>
                <a:spcPct val="90000"/>
              </a:lnSpc>
              <a:spcBef>
                <a:spcPts val="600"/>
              </a:spcBef>
              <a:buSzPts val="2000"/>
              <a:buChar char="●"/>
            </a:pPr>
            <a:r>
              <a:rPr lang="es-MX" sz="2000" dirty="0">
                <a:solidFill>
                  <a:schemeClr val="dk1"/>
                </a:solidFill>
              </a:rPr>
              <a:t>Formalmente, un </a:t>
            </a:r>
            <a:r>
              <a:rPr lang="es-MX" sz="2000" dirty="0">
                <a:solidFill>
                  <a:srgbClr val="1C4587"/>
                </a:solidFill>
              </a:rPr>
              <a:t>ambiente es un triple</a:t>
            </a:r>
            <a:r>
              <a:rPr lang="en-US" sz="2000" b="1" i="1" dirty="0">
                <a:solidFill>
                  <a:srgbClr val="1C4587"/>
                </a:solidFill>
              </a:rPr>
              <a:t> </a:t>
            </a:r>
            <a:r>
              <a:rPr lang="en-US" sz="2000" b="1" i="1" dirty="0">
                <a:solidFill>
                  <a:srgbClr val="1C4587"/>
                </a:solidFill>
                <a:latin typeface="Times New Roman"/>
                <a:ea typeface="Times New Roman"/>
                <a:cs typeface="Times New Roman"/>
                <a:sym typeface="Times New Roman"/>
              </a:rPr>
              <a:t>Env</a:t>
            </a:r>
            <a:r>
              <a:rPr lang="en-US" sz="2000" b="1" i="1" dirty="0">
                <a:solidFill>
                  <a:srgbClr val="1C4587"/>
                </a:solidFill>
              </a:rPr>
              <a:t> =</a:t>
            </a:r>
            <a:r>
              <a:rPr lang="en-US" sz="2000" b="1" i="1" dirty="0">
                <a:solidFill>
                  <a:srgbClr val="1C4587"/>
                </a:solidFill>
                <a:latin typeface="Noto Sans Symbols"/>
                <a:ea typeface="Noto Sans Symbols"/>
                <a:cs typeface="Noto Sans Symbols"/>
                <a:sym typeface="Noto Sans Symbols"/>
              </a:rPr>
              <a:t>〈</a:t>
            </a:r>
            <a:r>
              <a:rPr lang="en-US" sz="2000" b="1" i="1" dirty="0">
                <a:solidFill>
                  <a:srgbClr val="1C4587"/>
                </a:solidFill>
                <a:latin typeface="Times New Roman"/>
                <a:ea typeface="Times New Roman"/>
                <a:cs typeface="Times New Roman"/>
                <a:sym typeface="Times New Roman"/>
              </a:rPr>
              <a:t>E</a:t>
            </a:r>
            <a:r>
              <a:rPr lang="en-US" sz="2000" b="1" i="1" dirty="0">
                <a:solidFill>
                  <a:srgbClr val="1C4587"/>
                </a:solidFill>
              </a:rPr>
              <a:t>,</a:t>
            </a:r>
            <a:r>
              <a:rPr lang="en-US" sz="2000" b="1" i="1" dirty="0">
                <a:solidFill>
                  <a:srgbClr val="1C4587"/>
                </a:solidFill>
                <a:latin typeface="Times New Roman"/>
                <a:ea typeface="Times New Roman"/>
                <a:cs typeface="Times New Roman"/>
                <a:sym typeface="Times New Roman"/>
              </a:rPr>
              <a:t>e</a:t>
            </a:r>
            <a:r>
              <a:rPr lang="en-US" sz="2000" b="1" i="1" baseline="-25000" dirty="0">
                <a:solidFill>
                  <a:srgbClr val="1C4587"/>
                </a:solidFill>
                <a:latin typeface="Times New Roman"/>
                <a:ea typeface="Times New Roman"/>
                <a:cs typeface="Times New Roman"/>
                <a:sym typeface="Times New Roman"/>
              </a:rPr>
              <a:t>0</a:t>
            </a:r>
            <a:r>
              <a:rPr lang="en-US" sz="2000" b="1" i="1" dirty="0">
                <a:solidFill>
                  <a:srgbClr val="1C4587"/>
                </a:solidFill>
              </a:rPr>
              <a:t>,</a:t>
            </a:r>
            <a:r>
              <a:rPr lang="en-US" sz="2000" b="1" i="1" dirty="0">
                <a:solidFill>
                  <a:srgbClr val="1C4587"/>
                </a:solidFill>
                <a:latin typeface="Noto Sans Symbols"/>
                <a:ea typeface="Noto Sans Symbols"/>
                <a:cs typeface="Noto Sans Symbols"/>
                <a:sym typeface="Noto Sans Symbols"/>
              </a:rPr>
              <a:t>τ〉</a:t>
            </a:r>
            <a:r>
              <a:rPr lang="en-US" sz="2000" dirty="0">
                <a:solidFill>
                  <a:srgbClr val="1C4587"/>
                </a:solidFill>
                <a:latin typeface="Noto Sans Symbols"/>
                <a:ea typeface="Noto Sans Symbols"/>
                <a:cs typeface="Noto Sans Symbols"/>
                <a:sym typeface="Noto Sans Symbols"/>
              </a:rPr>
              <a:t> </a:t>
            </a:r>
            <a:r>
              <a:rPr lang="en-US" sz="2000" dirty="0" err="1">
                <a:solidFill>
                  <a:srgbClr val="1C4587"/>
                </a:solidFill>
                <a:latin typeface="Noto Sans Symbols"/>
                <a:ea typeface="Noto Sans Symbols"/>
                <a:cs typeface="Noto Sans Symbols"/>
                <a:sym typeface="Noto Sans Symbols"/>
              </a:rPr>
              <a:t>dónde</a:t>
            </a:r>
            <a:r>
              <a:rPr lang="en-US" sz="2000" dirty="0">
                <a:solidFill>
                  <a:srgbClr val="1C4587"/>
                </a:solidFill>
                <a:latin typeface="Noto Sans Symbols"/>
                <a:ea typeface="Noto Sans Symbols"/>
                <a:cs typeface="Noto Sans Symbols"/>
                <a:sym typeface="Noto Sans Symbols"/>
              </a:rPr>
              <a:t>:</a:t>
            </a:r>
            <a:endParaRPr sz="2000" dirty="0">
              <a:solidFill>
                <a:srgbClr val="1C4587"/>
              </a:solidFill>
            </a:endParaRPr>
          </a:p>
          <a:p>
            <a:pPr lvl="1" indent="-355600">
              <a:lnSpc>
                <a:spcPct val="90000"/>
              </a:lnSpc>
              <a:spcBef>
                <a:spcPts val="0"/>
              </a:spcBef>
              <a:buClr>
                <a:schemeClr val="dk1"/>
              </a:buClr>
              <a:buSzPts val="2000"/>
              <a:buChar char="○"/>
            </a:pPr>
            <a:r>
              <a:rPr lang="en-US" sz="2000" i="1" dirty="0">
                <a:solidFill>
                  <a:schemeClr val="dk1"/>
                </a:solidFill>
                <a:latin typeface="Times New Roman"/>
                <a:ea typeface="Times New Roman"/>
                <a:cs typeface="Times New Roman"/>
                <a:sym typeface="Times New Roman"/>
              </a:rPr>
              <a:t>E</a:t>
            </a:r>
            <a:r>
              <a:rPr lang="en-US" sz="2000" i="1" dirty="0">
                <a:solidFill>
                  <a:schemeClr val="dk1"/>
                </a:solidFill>
              </a:rPr>
              <a:t> </a:t>
            </a:r>
            <a:r>
              <a:rPr lang="es-MX" sz="2000" dirty="0">
                <a:solidFill>
                  <a:schemeClr val="dk1"/>
                </a:solidFill>
              </a:rPr>
              <a:t>es un conjunto de estados de entorno</a:t>
            </a:r>
            <a:r>
              <a:rPr lang="en-US" sz="2000" dirty="0">
                <a:solidFill>
                  <a:schemeClr val="dk1"/>
                </a:solidFill>
              </a:rPr>
              <a:t>,</a:t>
            </a:r>
            <a:endParaRPr sz="2000" dirty="0">
              <a:solidFill>
                <a:schemeClr val="dk1"/>
              </a:solidFill>
            </a:endParaRPr>
          </a:p>
          <a:p>
            <a:pPr lvl="1" indent="-355600">
              <a:lnSpc>
                <a:spcPct val="90000"/>
              </a:lnSpc>
              <a:spcBef>
                <a:spcPts val="0"/>
              </a:spcBef>
              <a:buClr>
                <a:schemeClr val="dk1"/>
              </a:buClr>
              <a:buSzPts val="2000"/>
              <a:buChar char="○"/>
            </a:pPr>
            <a:r>
              <a:rPr lang="en-US" sz="2000" i="1" dirty="0">
                <a:solidFill>
                  <a:schemeClr val="dk1"/>
                </a:solidFill>
                <a:latin typeface="Times New Roman"/>
                <a:ea typeface="Times New Roman"/>
                <a:cs typeface="Times New Roman"/>
                <a:sym typeface="Times New Roman"/>
              </a:rPr>
              <a:t>e</a:t>
            </a:r>
            <a:r>
              <a:rPr lang="en-US" sz="2000" i="1" baseline="-25000" dirty="0">
                <a:solidFill>
                  <a:schemeClr val="dk1"/>
                </a:solidFill>
                <a:latin typeface="Times New Roman"/>
                <a:ea typeface="Times New Roman"/>
                <a:cs typeface="Times New Roman"/>
                <a:sym typeface="Times New Roman"/>
              </a:rPr>
              <a:t>0</a:t>
            </a:r>
            <a:r>
              <a:rPr lang="en-US" sz="2000" i="1" dirty="0">
                <a:solidFill>
                  <a:schemeClr val="dk1"/>
                </a:solidFill>
                <a:latin typeface="Noto Sans Symbols"/>
                <a:ea typeface="Noto Sans Symbols"/>
                <a:cs typeface="Noto Sans Symbols"/>
                <a:sym typeface="Noto Sans Symbols"/>
              </a:rPr>
              <a:t>∈</a:t>
            </a:r>
            <a:r>
              <a:rPr lang="en-US" sz="2000" i="1" dirty="0">
                <a:solidFill>
                  <a:schemeClr val="dk1"/>
                </a:solidFill>
                <a:latin typeface="Times New Roman"/>
                <a:ea typeface="Times New Roman"/>
                <a:cs typeface="Times New Roman"/>
                <a:sym typeface="Times New Roman"/>
              </a:rPr>
              <a:t> E</a:t>
            </a:r>
            <a:r>
              <a:rPr lang="en-US" sz="2000" dirty="0">
                <a:solidFill>
                  <a:schemeClr val="dk1"/>
                </a:solidFill>
              </a:rPr>
              <a:t> es </a:t>
            </a:r>
            <a:r>
              <a:rPr lang="en-US" sz="2000" dirty="0" err="1">
                <a:solidFill>
                  <a:schemeClr val="dk1"/>
                </a:solidFill>
              </a:rPr>
              <a:t>el</a:t>
            </a:r>
            <a:r>
              <a:rPr lang="en-US" sz="2000" dirty="0">
                <a:solidFill>
                  <a:schemeClr val="dk1"/>
                </a:solidFill>
              </a:rPr>
              <a:t> </a:t>
            </a:r>
            <a:r>
              <a:rPr lang="en-US" sz="2000" dirty="0" err="1">
                <a:solidFill>
                  <a:schemeClr val="dk1"/>
                </a:solidFill>
              </a:rPr>
              <a:t>estado</a:t>
            </a:r>
            <a:r>
              <a:rPr lang="en-US" sz="2000" dirty="0">
                <a:solidFill>
                  <a:schemeClr val="dk1"/>
                </a:solidFill>
              </a:rPr>
              <a:t> </a:t>
            </a:r>
            <a:r>
              <a:rPr lang="en-US" sz="2000" dirty="0" err="1">
                <a:solidFill>
                  <a:schemeClr val="dk1"/>
                </a:solidFill>
              </a:rPr>
              <a:t>inicial</a:t>
            </a:r>
            <a:r>
              <a:rPr lang="en-US" sz="2000" dirty="0">
                <a:solidFill>
                  <a:schemeClr val="dk1"/>
                </a:solidFill>
              </a:rPr>
              <a:t>,</a:t>
            </a:r>
            <a:endParaRPr sz="2000" dirty="0">
              <a:solidFill>
                <a:schemeClr val="dk1"/>
              </a:solidFill>
            </a:endParaRPr>
          </a:p>
          <a:p>
            <a:pPr lvl="1" indent="-355600">
              <a:lnSpc>
                <a:spcPct val="90000"/>
              </a:lnSpc>
              <a:spcBef>
                <a:spcPts val="0"/>
              </a:spcBef>
              <a:buClr>
                <a:schemeClr val="dk1"/>
              </a:buClr>
              <a:buSzPts val="2000"/>
              <a:buChar char="○"/>
            </a:pPr>
            <a:r>
              <a:rPr lang="en-US" sz="2000" dirty="0">
                <a:solidFill>
                  <a:schemeClr val="dk1"/>
                </a:solidFill>
              </a:rPr>
              <a:t>and </a:t>
            </a:r>
            <a:r>
              <a:rPr lang="en-US" sz="2000" dirty="0">
                <a:solidFill>
                  <a:schemeClr val="dk1"/>
                </a:solidFill>
                <a:latin typeface="Noto Sans Symbols"/>
                <a:ea typeface="Noto Sans Symbols"/>
                <a:cs typeface="Noto Sans Symbols"/>
                <a:sym typeface="Noto Sans Symbols"/>
              </a:rPr>
              <a:t>τ</a:t>
            </a:r>
            <a:r>
              <a:rPr lang="en-US" sz="2000" dirty="0">
                <a:solidFill>
                  <a:schemeClr val="dk1"/>
                </a:solidFill>
              </a:rPr>
              <a:t> </a:t>
            </a:r>
            <a:r>
              <a:rPr lang="es-MX" sz="2000" dirty="0">
                <a:solidFill>
                  <a:schemeClr val="dk1"/>
                </a:solidFill>
              </a:rPr>
              <a:t>es una función de transformador de estado</a:t>
            </a:r>
            <a:endParaRPr sz="2000" dirty="0">
              <a:solidFill>
                <a:schemeClr val="dk1"/>
              </a:solidFill>
            </a:endParaRPr>
          </a:p>
          <a:p>
            <a:pPr marL="0" marR="0" lvl="0" indent="0" algn="l" rtl="0">
              <a:lnSpc>
                <a:spcPct val="100000"/>
              </a:lnSpc>
              <a:spcBef>
                <a:spcPts val="0"/>
              </a:spcBef>
              <a:spcAft>
                <a:spcPts val="0"/>
              </a:spcAft>
              <a:buSzPts val="1400"/>
              <a:buNone/>
            </a:pPr>
            <a:endParaRPr sz="2000" dirty="0"/>
          </a:p>
          <a:p>
            <a:pPr marL="0" marR="0" lvl="0" indent="0" algn="l" rtl="0">
              <a:lnSpc>
                <a:spcPct val="100000"/>
              </a:lnSpc>
              <a:spcBef>
                <a:spcPts val="0"/>
              </a:spcBef>
              <a:spcAft>
                <a:spcPts val="0"/>
              </a:spcAft>
              <a:buSzPts val="1400"/>
              <a:buNone/>
            </a:pPr>
            <a:endParaRPr sz="2000" dirty="0"/>
          </a:p>
        </p:txBody>
      </p:sp>
      <p:pic>
        <p:nvPicPr>
          <p:cNvPr id="410" name="Google Shape;410;g2f0dcc30441_0_341"/>
          <p:cNvPicPr preferRelativeResize="0"/>
          <p:nvPr/>
        </p:nvPicPr>
        <p:blipFill rotWithShape="1">
          <a:blip r:embed="rId3">
            <a:alphaModFix/>
          </a:blip>
          <a:srcRect/>
          <a:stretch/>
        </p:blipFill>
        <p:spPr>
          <a:xfrm>
            <a:off x="3031375" y="1723825"/>
            <a:ext cx="2296270" cy="455700"/>
          </a:xfrm>
          <a:prstGeom prst="rect">
            <a:avLst/>
          </a:prstGeom>
          <a:noFill/>
          <a:ln>
            <a:noFill/>
          </a:ln>
        </p:spPr>
      </p:pic>
      <p:pic>
        <p:nvPicPr>
          <p:cNvPr id="411" name="Google Shape;411;g2f0dcc30441_0_341"/>
          <p:cNvPicPr preferRelativeResize="0"/>
          <p:nvPr/>
        </p:nvPicPr>
        <p:blipFill rotWithShape="1">
          <a:blip r:embed="rId4">
            <a:alphaModFix/>
          </a:blip>
          <a:srcRect/>
          <a:stretch/>
        </p:blipFill>
        <p:spPr>
          <a:xfrm>
            <a:off x="3109150" y="3520025"/>
            <a:ext cx="2514600" cy="660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5"/>
        <p:cNvGrpSpPr/>
        <p:nvPr/>
      </p:nvGrpSpPr>
      <p:grpSpPr>
        <a:xfrm>
          <a:off x="0" y="0"/>
          <a:ext cx="0" cy="0"/>
          <a:chOff x="0" y="0"/>
          <a:chExt cx="0" cy="0"/>
        </a:xfrm>
      </p:grpSpPr>
      <p:sp>
        <p:nvSpPr>
          <p:cNvPr id="416" name="Google Shape;416;p36"/>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33</a:t>
            </a:fld>
            <a:endParaRPr/>
          </a:p>
        </p:txBody>
      </p:sp>
      <p:sp>
        <p:nvSpPr>
          <p:cNvPr id="417" name="Google Shape;417;p36"/>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a:t>Sistemas</a:t>
            </a:r>
            <a:endParaRPr dirty="0"/>
          </a:p>
        </p:txBody>
      </p:sp>
      <p:sp>
        <p:nvSpPr>
          <p:cNvPr id="418" name="Google Shape;418;p36"/>
          <p:cNvSpPr txBox="1">
            <a:spLocks noGrp="1"/>
          </p:cNvSpPr>
          <p:nvPr>
            <p:ph type="body" idx="1"/>
          </p:nvPr>
        </p:nvSpPr>
        <p:spPr>
          <a:xfrm>
            <a:off x="457200" y="1600200"/>
            <a:ext cx="8229600" cy="2765738"/>
          </a:xfrm>
          <a:prstGeom prst="rect">
            <a:avLst/>
          </a:prstGeom>
          <a:noFill/>
          <a:ln>
            <a:noFill/>
          </a:ln>
        </p:spPr>
        <p:txBody>
          <a:bodyPr spcFirstLastPara="1" wrap="square" lIns="90000" tIns="46800" rIns="90000" bIns="46800" anchor="t" anchorCtr="0">
            <a:noAutofit/>
          </a:bodyPr>
          <a:lstStyle/>
          <a:p>
            <a:pPr lvl="0" indent="-381000">
              <a:spcBef>
                <a:spcPts val="0"/>
              </a:spcBef>
              <a:buSzPts val="2400"/>
              <a:buChar char="●"/>
            </a:pPr>
            <a:r>
              <a:rPr lang="es-MX" sz="2400" dirty="0"/>
              <a:t>Un </a:t>
            </a:r>
            <a:r>
              <a:rPr lang="es-MX" sz="2400" dirty="0">
                <a:solidFill>
                  <a:srgbClr val="1C4587"/>
                </a:solidFill>
              </a:rPr>
              <a:t>sistema</a:t>
            </a:r>
            <a:r>
              <a:rPr lang="es-MX" sz="2400" dirty="0"/>
              <a:t> es un par que contiene un agente y un entorno</a:t>
            </a:r>
            <a:r>
              <a:rPr lang="en-US" sz="2400" dirty="0"/>
              <a:t> </a:t>
            </a:r>
            <a:r>
              <a:rPr lang="en-US" sz="2400" b="1" i="1" u="none" dirty="0">
                <a:solidFill>
                  <a:srgbClr val="000000"/>
                </a:solidFill>
              </a:rPr>
              <a:t>S=(Ag, Env)</a:t>
            </a:r>
            <a:endParaRPr sz="2400" b="1" i="1" dirty="0"/>
          </a:p>
          <a:p>
            <a:pPr lvl="0" indent="-381000">
              <a:spcBef>
                <a:spcPts val="0"/>
              </a:spcBef>
              <a:buSzPts val="2400"/>
              <a:buChar char="●"/>
            </a:pPr>
            <a:r>
              <a:rPr lang="es-MX" sz="2400" dirty="0"/>
              <a:t>Cualquier sistema tendrá asociado un conjunto de posibles ejecuciones; denotamos el conjunto de ejecuciones del agente</a:t>
            </a:r>
            <a:r>
              <a:rPr lang="en-US" sz="2400" b="0" i="0" u="none" dirty="0">
                <a:solidFill>
                  <a:srgbClr val="000000"/>
                </a:solidFill>
                <a:latin typeface="Arial"/>
                <a:ea typeface="Arial"/>
                <a:cs typeface="Arial"/>
                <a:sym typeface="Arial"/>
              </a:rPr>
              <a:t> </a:t>
            </a:r>
            <a:r>
              <a:rPr lang="en-US" sz="2400" b="0" i="1" u="none" dirty="0">
                <a:solidFill>
                  <a:srgbClr val="000000"/>
                </a:solidFill>
                <a:latin typeface="Times New Roman"/>
                <a:ea typeface="Times New Roman"/>
                <a:cs typeface="Times New Roman"/>
                <a:sym typeface="Times New Roman"/>
              </a:rPr>
              <a:t>Ag</a:t>
            </a:r>
            <a:r>
              <a:rPr lang="en-US" sz="2400" b="0" i="1" u="none" dirty="0">
                <a:solidFill>
                  <a:srgbClr val="000000"/>
                </a:solidFill>
                <a:latin typeface="Arial"/>
                <a:ea typeface="Arial"/>
                <a:cs typeface="Arial"/>
                <a:sym typeface="Arial"/>
              </a:rPr>
              <a:t> </a:t>
            </a:r>
            <a:r>
              <a:rPr lang="en-US" sz="2400" dirty="0" err="1"/>
              <a:t>en</a:t>
            </a:r>
            <a:r>
              <a:rPr lang="en-US" sz="2400" dirty="0"/>
              <a:t> </a:t>
            </a:r>
            <a:r>
              <a:rPr lang="en-US" sz="2400" dirty="0" err="1"/>
              <a:t>ambiente</a:t>
            </a:r>
            <a:r>
              <a:rPr lang="en-US" sz="2400" b="0" i="0" u="none" dirty="0">
                <a:solidFill>
                  <a:srgbClr val="000000"/>
                </a:solidFill>
                <a:latin typeface="Arial"/>
                <a:ea typeface="Arial"/>
                <a:cs typeface="Arial"/>
                <a:sym typeface="Arial"/>
              </a:rPr>
              <a:t> </a:t>
            </a:r>
            <a:r>
              <a:rPr lang="en-US" sz="2400" b="0" i="1" u="none" dirty="0">
                <a:solidFill>
                  <a:srgbClr val="000000"/>
                </a:solidFill>
                <a:latin typeface="Times New Roman"/>
                <a:ea typeface="Times New Roman"/>
                <a:cs typeface="Times New Roman"/>
                <a:sym typeface="Times New Roman"/>
              </a:rPr>
              <a:t>Env</a:t>
            </a:r>
            <a:r>
              <a:rPr lang="en-US" sz="2400" b="0" i="1" u="none" dirty="0">
                <a:solidFill>
                  <a:srgbClr val="000000"/>
                </a:solidFill>
                <a:latin typeface="Arial"/>
                <a:ea typeface="Arial"/>
                <a:cs typeface="Arial"/>
                <a:sym typeface="Arial"/>
              </a:rPr>
              <a:t> </a:t>
            </a:r>
            <a:r>
              <a:rPr lang="en-US" sz="2400" dirty="0" err="1"/>
              <a:t>por</a:t>
            </a:r>
            <a:r>
              <a:rPr lang="en-US" sz="2400" b="0" i="0" u="none" dirty="0">
                <a:solidFill>
                  <a:srgbClr val="000000"/>
                </a:solidFill>
                <a:latin typeface="Arial"/>
                <a:ea typeface="Arial"/>
                <a:cs typeface="Arial"/>
                <a:sym typeface="Arial"/>
              </a:rPr>
              <a:t> </a:t>
            </a:r>
            <a:r>
              <a:rPr lang="en-US" sz="2400" b="1" i="1" u="none" dirty="0">
                <a:solidFill>
                  <a:srgbClr val="000000"/>
                </a:solidFill>
              </a:rPr>
              <a:t>R</a:t>
            </a:r>
            <a:r>
              <a:rPr lang="en-US" sz="2400" b="1" i="1" u="none" dirty="0">
                <a:solidFill>
                  <a:srgbClr val="000000"/>
                </a:solidFill>
                <a:latin typeface="Times New Roman"/>
                <a:ea typeface="Times New Roman"/>
                <a:cs typeface="Times New Roman"/>
                <a:sym typeface="Times New Roman"/>
              </a:rPr>
              <a:t>(Ag, Env).</a:t>
            </a:r>
            <a:endParaRPr sz="2400" b="0" i="0" u="none" dirty="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310c24f165f_0_52"/>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lvl="0"/>
            <a:r>
              <a:rPr lang="en-US" dirty="0" err="1"/>
              <a:t>Recapitulando</a:t>
            </a:r>
            <a:r>
              <a:rPr lang="en-US" dirty="0"/>
              <a:t>: Medio </a:t>
            </a:r>
            <a:r>
              <a:rPr lang="en-US" dirty="0" err="1"/>
              <a:t>ambiente</a:t>
            </a:r>
            <a:endParaRPr dirty="0"/>
          </a:p>
        </p:txBody>
      </p:sp>
      <p:sp>
        <p:nvSpPr>
          <p:cNvPr id="424" name="Google Shape;424;g310c24f165f_0_52"/>
          <p:cNvSpPr txBox="1">
            <a:spLocks noGrp="1"/>
          </p:cNvSpPr>
          <p:nvPr>
            <p:ph type="body" idx="1"/>
          </p:nvPr>
        </p:nvSpPr>
        <p:spPr>
          <a:xfrm>
            <a:off x="457200" y="1143000"/>
            <a:ext cx="8229600" cy="16116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Los dispositivos domésticos inteligentes como Alexa y Google Home están presentes en muchos hogares, brindando asistencia y automatización en todas partes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425" name="Google Shape;425;g310c24f165f_0_52"/>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Interconexión</a:t>
            </a:r>
            <a:r>
              <a:rPr lang="en-US" sz="2300" b="1" dirty="0">
                <a:solidFill>
                  <a:schemeClr val="dk1"/>
                </a:solidFill>
              </a:rPr>
              <a:t>:</a:t>
            </a:r>
            <a:r>
              <a:rPr lang="en-US" sz="2300" dirty="0">
                <a:solidFill>
                  <a:schemeClr val="dk1"/>
                </a:solidFill>
              </a:rPr>
              <a:t> </a:t>
            </a:r>
            <a:r>
              <a:rPr lang="es-MX" dirty="0">
                <a:solidFill>
                  <a:schemeClr val="dk1"/>
                </a:solidFill>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426" name="Google Shape;426;g310c24f165f_0_52"/>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310c24f165f_0_59"/>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Recapitulando</a:t>
            </a:r>
            <a:endParaRPr dirty="0"/>
          </a:p>
        </p:txBody>
      </p:sp>
      <p:sp>
        <p:nvSpPr>
          <p:cNvPr id="2" name="Google Shape;424;g310c24f165f_0_52">
            <a:extLst>
              <a:ext uri="{FF2B5EF4-FFF2-40B4-BE49-F238E27FC236}">
                <a16:creationId xmlns:a16="http://schemas.microsoft.com/office/drawing/2014/main" id="{CF6516BA-3CF4-C867-A23F-F2E0CED880C3}"/>
              </a:ext>
            </a:extLst>
          </p:cNvPr>
          <p:cNvSpPr txBox="1">
            <a:spLocks/>
          </p:cNvSpPr>
          <p:nvPr/>
        </p:nvSpPr>
        <p:spPr>
          <a:xfrm>
            <a:off x="457200" y="967525"/>
            <a:ext cx="8229600" cy="19688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360"/>
              </a:spcBef>
              <a:spcAft>
                <a:spcPts val="0"/>
              </a:spcAft>
              <a:buClr>
                <a:srgbClr val="000000"/>
              </a:buClr>
              <a:buSzPts val="1170"/>
              <a:buFont typeface="Arial"/>
              <a:buNone/>
              <a:defRPr sz="3000" b="0" i="0" u="none" strike="noStrike" cap="none">
                <a:solidFill>
                  <a:srgbClr val="000000"/>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080"/>
              <a:buFont typeface="Arial"/>
              <a:buNone/>
              <a:defRPr sz="2600" b="0" i="0" u="none" strike="noStrike" cap="none">
                <a:solidFill>
                  <a:srgbClr val="000000"/>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170"/>
              <a:buFont typeface="Arial"/>
              <a:buNone/>
              <a:defRPr sz="2200" b="0" i="0" u="none" strike="noStrike" cap="none">
                <a:solidFill>
                  <a:srgbClr val="000000"/>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26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35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90000"/>
              </a:lnSpc>
              <a:spcBef>
                <a:spcPts val="500"/>
              </a:spcBef>
              <a:spcAft>
                <a:spcPts val="0"/>
              </a:spcAft>
              <a:buClr>
                <a:schemeClr val="dk1"/>
              </a:buClr>
              <a:buSzPts val="18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90000"/>
              </a:lnSpc>
              <a:spcBef>
                <a:spcPts val="500"/>
              </a:spcBef>
              <a:spcAft>
                <a:spcPts val="0"/>
              </a:spcAft>
              <a:buClr>
                <a:schemeClr val="dk1"/>
              </a:buClr>
              <a:buSzPts val="18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90000"/>
              </a:lnSpc>
              <a:spcBef>
                <a:spcPts val="500"/>
              </a:spcBef>
              <a:spcAft>
                <a:spcPts val="0"/>
              </a:spcAft>
              <a:buClr>
                <a:schemeClr val="dk1"/>
              </a:buClr>
              <a:buSzPts val="18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90000"/>
              </a:lnSpc>
              <a:spcBef>
                <a:spcPts val="500"/>
              </a:spcBef>
              <a:spcAft>
                <a:spcPts val="0"/>
              </a:spcAft>
              <a:buClr>
                <a:schemeClr val="dk1"/>
              </a:buClr>
              <a:buSzPts val="1800"/>
              <a:buFont typeface="Arial"/>
              <a:buNone/>
              <a:defRPr sz="2000" b="0" i="0" u="none" strike="noStrike" cap="none">
                <a:solidFill>
                  <a:srgbClr val="000000"/>
                </a:solidFill>
                <a:latin typeface="Arial"/>
                <a:ea typeface="Arial"/>
                <a:cs typeface="Arial"/>
                <a:sym typeface="Arial"/>
              </a:defRPr>
            </a:lvl9pPr>
          </a:lstStyle>
          <a:p>
            <a:pPr marL="0" indent="0">
              <a:spcBef>
                <a:spcPts val="520"/>
              </a:spcBef>
            </a:pPr>
            <a:r>
              <a:rPr lang="es-MX" sz="2100" i="1" dirty="0">
                <a:solidFill>
                  <a:schemeClr val="dk1"/>
                </a:solidFill>
              </a:rPr>
              <a:t>“Los dispositivos domésticos inteligentes como Alexa y Google Home están presentes en muchos hogares, brindando asistencia y automatización en todas partes.”</a:t>
            </a:r>
          </a:p>
          <a:p>
            <a:pPr marL="0" indent="0">
              <a:spcBef>
                <a:spcPts val="520"/>
              </a:spcBef>
            </a:pPr>
            <a:endParaRPr lang="es-MX" sz="2300" b="1" i="1" dirty="0">
              <a:solidFill>
                <a:srgbClr val="003399"/>
              </a:solidFill>
            </a:endParaRPr>
          </a:p>
          <a:p>
            <a:pPr marL="0" indent="0">
              <a:spcBef>
                <a:spcPts val="520"/>
              </a:spcBef>
            </a:pPr>
            <a:r>
              <a:rPr lang="es-MX" sz="2300" b="1" dirty="0">
                <a:solidFill>
                  <a:schemeClr val="dk1"/>
                </a:solidFill>
              </a:rPr>
              <a:t>podría considerarse un ejemplo de:</a:t>
            </a:r>
            <a:endParaRPr lang="es-MX" sz="1700" b="1" dirty="0"/>
          </a:p>
        </p:txBody>
      </p:sp>
      <p:sp>
        <p:nvSpPr>
          <p:cNvPr id="5" name="Google Shape;425;g310c24f165f_0_52">
            <a:extLst>
              <a:ext uri="{FF2B5EF4-FFF2-40B4-BE49-F238E27FC236}">
                <a16:creationId xmlns:a16="http://schemas.microsoft.com/office/drawing/2014/main" id="{CBE69E3E-2B72-C36E-08DA-E273E4F4B601}"/>
              </a:ext>
            </a:extLst>
          </p:cNvPr>
          <p:cNvSpPr txBox="1"/>
          <p:nvPr/>
        </p:nvSpPr>
        <p:spPr>
          <a:xfrm>
            <a:off x="457325" y="33261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highlight>
                  <a:srgbClr val="FFFF00"/>
                </a:highlight>
              </a:rPr>
              <a:t>Presente en cualquier lugar </a:t>
            </a:r>
            <a:r>
              <a:rPr lang="es-MX" sz="1500" dirty="0">
                <a:solidFill>
                  <a:schemeClr val="dk1"/>
                </a:solidFill>
              </a:rPr>
              <a:t>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Interconexión</a:t>
            </a:r>
            <a:r>
              <a:rPr lang="en-US" sz="2300" b="1" dirty="0">
                <a:solidFill>
                  <a:schemeClr val="dk1"/>
                </a:solidFill>
              </a:rPr>
              <a:t>:</a:t>
            </a:r>
            <a:r>
              <a:rPr lang="en-US" sz="2300" dirty="0">
                <a:solidFill>
                  <a:schemeClr val="dk1"/>
                </a:solidFill>
              </a:rPr>
              <a:t> </a:t>
            </a:r>
            <a:r>
              <a:rPr lang="es-MX" dirty="0">
                <a:solidFill>
                  <a:schemeClr val="dk1"/>
                </a:solidFill>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6" name="Google Shape;426;g310c24f165f_0_52">
            <a:extLst>
              <a:ext uri="{FF2B5EF4-FFF2-40B4-BE49-F238E27FC236}">
                <a16:creationId xmlns:a16="http://schemas.microsoft.com/office/drawing/2014/main" id="{6CA63167-213A-B7B9-50C8-9B86B29C392F}"/>
              </a:ext>
            </a:extLst>
          </p:cNvPr>
          <p:cNvSpPr txBox="1"/>
          <p:nvPr/>
        </p:nvSpPr>
        <p:spPr>
          <a:xfrm>
            <a:off x="4720025" y="34290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10c24f165f_0_66"/>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Recap</a:t>
            </a:r>
            <a:endParaRPr/>
          </a:p>
        </p:txBody>
      </p:sp>
      <p:sp>
        <p:nvSpPr>
          <p:cNvPr id="440" name="Google Shape;440;g310c24f165f_0_66"/>
          <p:cNvSpPr txBox="1">
            <a:spLocks noGrp="1"/>
          </p:cNvSpPr>
          <p:nvPr>
            <p:ph type="body" idx="1"/>
          </p:nvPr>
        </p:nvSpPr>
        <p:spPr>
          <a:xfrm>
            <a:off x="457200" y="1143000"/>
            <a:ext cx="8229600" cy="16116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El procesamiento del lenguaje natural permite crear un canal de comunicación con usuarios inexpertos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2" name="Google Shape;425;g310c24f165f_0_52">
            <a:extLst>
              <a:ext uri="{FF2B5EF4-FFF2-40B4-BE49-F238E27FC236}">
                <a16:creationId xmlns:a16="http://schemas.microsoft.com/office/drawing/2014/main" id="{F0F2E3E1-439A-D488-0B8B-822ED4792AED}"/>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Interconexión</a:t>
            </a:r>
            <a:r>
              <a:rPr lang="en-US" sz="2300" b="1" dirty="0">
                <a:solidFill>
                  <a:schemeClr val="dk1"/>
                </a:solidFill>
              </a:rPr>
              <a:t>:</a:t>
            </a:r>
            <a:r>
              <a:rPr lang="en-US" sz="2300" dirty="0">
                <a:solidFill>
                  <a:schemeClr val="dk1"/>
                </a:solidFill>
              </a:rPr>
              <a:t> </a:t>
            </a:r>
            <a:r>
              <a:rPr lang="es-MX" dirty="0">
                <a:solidFill>
                  <a:schemeClr val="dk1"/>
                </a:solidFill>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3" name="Google Shape;426;g310c24f165f_0_52">
            <a:extLst>
              <a:ext uri="{FF2B5EF4-FFF2-40B4-BE49-F238E27FC236}">
                <a16:creationId xmlns:a16="http://schemas.microsoft.com/office/drawing/2014/main" id="{915DCB81-66F8-357F-C1E2-5612F613CA1E}"/>
              </a:ext>
            </a:extLst>
          </p:cNvPr>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g310c24f165f_0_73"/>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Recap</a:t>
            </a:r>
            <a:endParaRPr/>
          </a:p>
        </p:txBody>
      </p:sp>
      <p:sp>
        <p:nvSpPr>
          <p:cNvPr id="4" name="Google Shape;440;g310c24f165f_0_66">
            <a:extLst>
              <a:ext uri="{FF2B5EF4-FFF2-40B4-BE49-F238E27FC236}">
                <a16:creationId xmlns:a16="http://schemas.microsoft.com/office/drawing/2014/main" id="{EFAAFA3E-2BCE-47A7-4114-9D0409D10112}"/>
              </a:ext>
            </a:extLst>
          </p:cNvPr>
          <p:cNvSpPr txBox="1">
            <a:spLocks noGrp="1"/>
          </p:cNvSpPr>
          <p:nvPr>
            <p:ph type="body" idx="1"/>
          </p:nvPr>
        </p:nvSpPr>
        <p:spPr>
          <a:xfrm>
            <a:off x="457200" y="1143000"/>
            <a:ext cx="8229600" cy="16116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El procesamiento del lenguaje natural permite crear un canal de comunicación con usuarios inexpertos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5" name="Google Shape;425;g310c24f165f_0_52">
            <a:extLst>
              <a:ext uri="{FF2B5EF4-FFF2-40B4-BE49-F238E27FC236}">
                <a16:creationId xmlns:a16="http://schemas.microsoft.com/office/drawing/2014/main" id="{A9E189D1-050C-FD88-DA1C-FF8C8C0E96FB}"/>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Interconexión</a:t>
            </a:r>
            <a:r>
              <a:rPr lang="en-US" sz="2300" b="1" dirty="0">
                <a:solidFill>
                  <a:schemeClr val="dk1"/>
                </a:solidFill>
              </a:rPr>
              <a:t>:</a:t>
            </a:r>
            <a:r>
              <a:rPr lang="en-US" sz="2300" dirty="0">
                <a:solidFill>
                  <a:schemeClr val="dk1"/>
                </a:solidFill>
              </a:rPr>
              <a:t> </a:t>
            </a:r>
            <a:r>
              <a:rPr lang="es-MX" dirty="0">
                <a:solidFill>
                  <a:schemeClr val="dk1"/>
                </a:solidFill>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6" name="Google Shape;426;g310c24f165f_0_52">
            <a:extLst>
              <a:ext uri="{FF2B5EF4-FFF2-40B4-BE49-F238E27FC236}">
                <a16:creationId xmlns:a16="http://schemas.microsoft.com/office/drawing/2014/main" id="{77A41616-D465-1512-AB0B-B7BCE5B7A5B1}"/>
              </a:ext>
            </a:extLst>
          </p:cNvPr>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highlight>
                  <a:srgbClr val="FFFF00"/>
                </a:highlight>
              </a:rPr>
              <a:t>orientación</a:t>
            </a:r>
            <a:r>
              <a:rPr lang="en-US" sz="2300" b="1" i="1" dirty="0">
                <a:solidFill>
                  <a:srgbClr val="003399"/>
                </a:solidFill>
                <a:highlight>
                  <a:srgbClr val="FFFF00"/>
                </a:highlight>
              </a:rPr>
              <a:t> humana</a:t>
            </a:r>
            <a:r>
              <a:rPr lang="en-US" sz="2300" b="1" dirty="0">
                <a:solidFill>
                  <a:schemeClr val="dk1"/>
                </a:solidFill>
                <a:highlight>
                  <a:srgbClr val="FFFF00"/>
                </a:highlight>
              </a:rPr>
              <a:t>: </a:t>
            </a:r>
            <a:r>
              <a:rPr lang="es-MX" sz="1300" dirty="0">
                <a:solidFill>
                  <a:schemeClr val="dk1"/>
                </a:solidFill>
                <a:highlight>
                  <a:srgbClr val="FFFF00"/>
                </a:highlight>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310c24f165f_0_80"/>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Recap</a:t>
            </a:r>
            <a:endParaRPr/>
          </a:p>
        </p:txBody>
      </p:sp>
      <p:sp>
        <p:nvSpPr>
          <p:cNvPr id="456" name="Google Shape;456;g310c24f165f_0_80"/>
          <p:cNvSpPr txBox="1">
            <a:spLocks noGrp="1"/>
          </p:cNvSpPr>
          <p:nvPr>
            <p:ph type="body" idx="1"/>
          </p:nvPr>
        </p:nvSpPr>
        <p:spPr>
          <a:xfrm>
            <a:off x="457200" y="1143000"/>
            <a:ext cx="8229600" cy="19317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Los refrigeradores inteligentes pueden solicitar aplicaciones de comestibles para rastrear el inventario de alimentos y sugerir recetas basadas en los ingredientes disponibles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2" name="Google Shape;425;g310c24f165f_0_52">
            <a:extLst>
              <a:ext uri="{FF2B5EF4-FFF2-40B4-BE49-F238E27FC236}">
                <a16:creationId xmlns:a16="http://schemas.microsoft.com/office/drawing/2014/main" id="{9E5851FD-C668-62A1-DDE7-3BAC07A40A83}"/>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Interconexión</a:t>
            </a:r>
            <a:r>
              <a:rPr lang="en-US" sz="2300" b="1" dirty="0">
                <a:solidFill>
                  <a:schemeClr val="dk1"/>
                </a:solidFill>
              </a:rPr>
              <a:t>:</a:t>
            </a:r>
            <a:r>
              <a:rPr lang="en-US" sz="2300" dirty="0">
                <a:solidFill>
                  <a:schemeClr val="dk1"/>
                </a:solidFill>
              </a:rPr>
              <a:t> </a:t>
            </a:r>
            <a:r>
              <a:rPr lang="es-MX" dirty="0">
                <a:solidFill>
                  <a:schemeClr val="dk1"/>
                </a:solidFill>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3" name="Google Shape;426;g310c24f165f_0_52">
            <a:extLst>
              <a:ext uri="{FF2B5EF4-FFF2-40B4-BE49-F238E27FC236}">
                <a16:creationId xmlns:a16="http://schemas.microsoft.com/office/drawing/2014/main" id="{9CC407E5-DA0D-752A-3381-ED530E520D65}"/>
              </a:ext>
            </a:extLst>
          </p:cNvPr>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g310c24f165f_0_87"/>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Recap</a:t>
            </a:r>
            <a:endParaRPr/>
          </a:p>
        </p:txBody>
      </p:sp>
      <p:sp>
        <p:nvSpPr>
          <p:cNvPr id="4" name="Google Shape;456;g310c24f165f_0_80">
            <a:extLst>
              <a:ext uri="{FF2B5EF4-FFF2-40B4-BE49-F238E27FC236}">
                <a16:creationId xmlns:a16="http://schemas.microsoft.com/office/drawing/2014/main" id="{66A347CC-8A95-5C72-228E-F982BEEC7DF9}"/>
              </a:ext>
            </a:extLst>
          </p:cNvPr>
          <p:cNvSpPr txBox="1">
            <a:spLocks noGrp="1"/>
          </p:cNvSpPr>
          <p:nvPr>
            <p:ph type="body" idx="1"/>
          </p:nvPr>
        </p:nvSpPr>
        <p:spPr>
          <a:xfrm>
            <a:off x="457200" y="1143000"/>
            <a:ext cx="8229600" cy="19317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Los refrigeradores inteligentes pueden solicitar aplicaciones de comestibles para rastrear el inventario de alimentos y sugerir recetas basadas en los ingredientes disponibles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5" name="Google Shape;425;g310c24f165f_0_52">
            <a:extLst>
              <a:ext uri="{FF2B5EF4-FFF2-40B4-BE49-F238E27FC236}">
                <a16:creationId xmlns:a16="http://schemas.microsoft.com/office/drawing/2014/main" id="{2FB0B247-B7E5-E47F-B2CA-85E74C535434}"/>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highlight>
                  <a:srgbClr val="FFFF00"/>
                </a:highlight>
              </a:rPr>
              <a:t>Interconexión</a:t>
            </a:r>
            <a:r>
              <a:rPr lang="en-US" sz="2300" b="1" dirty="0">
                <a:solidFill>
                  <a:schemeClr val="dk1"/>
                </a:solidFill>
                <a:highlight>
                  <a:srgbClr val="FFFF00"/>
                </a:highlight>
              </a:rPr>
              <a:t>:</a:t>
            </a:r>
            <a:r>
              <a:rPr lang="en-US" sz="2300" dirty="0">
                <a:solidFill>
                  <a:schemeClr val="dk1"/>
                </a:solidFill>
                <a:highlight>
                  <a:srgbClr val="FFFF00"/>
                </a:highlight>
              </a:rPr>
              <a:t> </a:t>
            </a:r>
            <a:r>
              <a:rPr lang="es-MX" dirty="0">
                <a:solidFill>
                  <a:schemeClr val="dk1"/>
                </a:solidFill>
                <a:highlight>
                  <a:srgbClr val="FFFF00"/>
                </a:highlight>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6" name="Google Shape;426;g310c24f165f_0_52">
            <a:extLst>
              <a:ext uri="{FF2B5EF4-FFF2-40B4-BE49-F238E27FC236}">
                <a16:creationId xmlns:a16="http://schemas.microsoft.com/office/drawing/2014/main" id="{A0C0C4AC-0DA7-F737-0B97-89453C97A36E}"/>
              </a:ext>
            </a:extLst>
          </p:cNvPr>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g2f0b059abbb_1_117"/>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4</a:t>
            </a:fld>
            <a:endParaRPr/>
          </a:p>
        </p:txBody>
      </p:sp>
      <p:sp>
        <p:nvSpPr>
          <p:cNvPr id="80" name="Google Shape;80;g2f0b059abbb_1_117"/>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chemeClr val="dk1"/>
              </a:buClr>
              <a:buSzPts val="1100"/>
            </a:pPr>
            <a:r>
              <a:rPr lang="es-MX"/>
              <a:t>Agentes reactivos basados en modelos</a:t>
            </a:r>
            <a:endParaRPr dirty="0"/>
          </a:p>
        </p:txBody>
      </p:sp>
      <p:sp>
        <p:nvSpPr>
          <p:cNvPr id="81" name="Google Shape;81;g2f0b059abbb_1_117"/>
          <p:cNvSpPr txBox="1">
            <a:spLocks noGrp="1"/>
          </p:cNvSpPr>
          <p:nvPr>
            <p:ph type="body" idx="1"/>
          </p:nvPr>
        </p:nvSpPr>
        <p:spPr>
          <a:xfrm>
            <a:off x="457200" y="1111050"/>
            <a:ext cx="3804300" cy="5037000"/>
          </a:xfrm>
          <a:prstGeom prst="rect">
            <a:avLst/>
          </a:prstGeom>
          <a:noFill/>
          <a:ln>
            <a:noFill/>
          </a:ln>
        </p:spPr>
        <p:txBody>
          <a:bodyPr spcFirstLastPara="1" wrap="square" lIns="91425" tIns="45700" rIns="91425" bIns="45700" anchor="t" anchorCtr="0">
            <a:noAutofit/>
          </a:bodyPr>
          <a:lstStyle/>
          <a:p>
            <a:pPr marL="342900" lvl="0" indent="-322580">
              <a:spcBef>
                <a:spcPts val="600"/>
              </a:spcBef>
              <a:buSzPts val="850"/>
              <a:buChar char="■"/>
            </a:pPr>
            <a:r>
              <a:rPr lang="es-MX" sz="1900" dirty="0"/>
              <a:t>Realizar un seguimiento del entorno a través de un modelo interno (modelo de "cómo funciona el mundo"). Conocimiento de la evolución del entorno según las acciones realizadas</a:t>
            </a:r>
            <a:r>
              <a:rPr lang="en-US" sz="1900" dirty="0"/>
              <a:t>.</a:t>
            </a:r>
            <a:endParaRPr sz="1900" dirty="0"/>
          </a:p>
          <a:p>
            <a:pPr marL="342900" lvl="0" indent="-322580">
              <a:spcBef>
                <a:spcPts val="600"/>
              </a:spcBef>
              <a:buSzPts val="850"/>
              <a:buChar char="■"/>
            </a:pPr>
            <a:r>
              <a:rPr lang="es-MX" sz="1900" dirty="0"/>
              <a:t>Requieren almacenar (estado interno) relacionado con la historia percibida y reflejar al menos algunos de los aspectos no observables del estado actual</a:t>
            </a:r>
            <a:r>
              <a:rPr lang="en-US" sz="1900" dirty="0"/>
              <a:t>.</a:t>
            </a:r>
            <a:endParaRPr sz="1900" dirty="0"/>
          </a:p>
          <a:p>
            <a:pPr marL="342900" lvl="0" indent="-322580">
              <a:spcBef>
                <a:spcPts val="600"/>
              </a:spcBef>
              <a:buSzPts val="850"/>
              <a:buChar char="■"/>
            </a:pPr>
            <a:r>
              <a:rPr lang="es-MX" sz="1900" dirty="0"/>
              <a:t>Útil cuando hay visibilidad parcial</a:t>
            </a:r>
            <a:r>
              <a:rPr lang="en-US" sz="1900" dirty="0"/>
              <a:t>.</a:t>
            </a:r>
            <a:endParaRPr sz="1900" dirty="0"/>
          </a:p>
        </p:txBody>
      </p:sp>
      <p:pic>
        <p:nvPicPr>
          <p:cNvPr id="82" name="Google Shape;82;g2f0b059abbb_1_117"/>
          <p:cNvPicPr preferRelativeResize="0"/>
          <p:nvPr/>
        </p:nvPicPr>
        <p:blipFill rotWithShape="1">
          <a:blip r:embed="rId3">
            <a:alphaModFix/>
          </a:blip>
          <a:srcRect t="52203"/>
          <a:stretch/>
        </p:blipFill>
        <p:spPr>
          <a:xfrm>
            <a:off x="4261500" y="3429000"/>
            <a:ext cx="4577699" cy="2072601"/>
          </a:xfrm>
          <a:prstGeom prst="rect">
            <a:avLst/>
          </a:prstGeom>
          <a:noFill/>
          <a:ln>
            <a:noFill/>
          </a:ln>
        </p:spPr>
      </p:pic>
      <p:pic>
        <p:nvPicPr>
          <p:cNvPr id="83" name="Google Shape;83;g2f0b059abbb_1_117"/>
          <p:cNvPicPr preferRelativeResize="0"/>
          <p:nvPr/>
        </p:nvPicPr>
        <p:blipFill rotWithShape="1">
          <a:blip r:embed="rId4">
            <a:alphaModFix/>
          </a:blip>
          <a:srcRect/>
          <a:stretch/>
        </p:blipFill>
        <p:spPr>
          <a:xfrm>
            <a:off x="4566300" y="1029104"/>
            <a:ext cx="3804299" cy="232369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310c24f165f_0_94"/>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Recap</a:t>
            </a:r>
            <a:endParaRPr/>
          </a:p>
        </p:txBody>
      </p:sp>
      <p:sp>
        <p:nvSpPr>
          <p:cNvPr id="472" name="Google Shape;472;g310c24f165f_0_94"/>
          <p:cNvSpPr txBox="1">
            <a:spLocks noGrp="1"/>
          </p:cNvSpPr>
          <p:nvPr>
            <p:ph type="body" idx="1"/>
          </p:nvPr>
        </p:nvSpPr>
        <p:spPr>
          <a:xfrm>
            <a:off x="457200" y="1143000"/>
            <a:ext cx="8229600" cy="19317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Los dispositivos domésticos inteligentes como Alexa y Google Home están presentes en muchos hogares, brindando asistencia y automatización en todas partes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2" name="Google Shape;425;g310c24f165f_0_52">
            <a:extLst>
              <a:ext uri="{FF2B5EF4-FFF2-40B4-BE49-F238E27FC236}">
                <a16:creationId xmlns:a16="http://schemas.microsoft.com/office/drawing/2014/main" id="{FB805262-CA63-AA01-1A42-8727214BC19F}"/>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Interconexión</a:t>
            </a:r>
            <a:r>
              <a:rPr lang="en-US" sz="2300" b="1" dirty="0">
                <a:solidFill>
                  <a:schemeClr val="dk1"/>
                </a:solidFill>
              </a:rPr>
              <a:t>:</a:t>
            </a:r>
            <a:r>
              <a:rPr lang="en-US" sz="2300" dirty="0">
                <a:solidFill>
                  <a:schemeClr val="dk1"/>
                </a:solidFill>
              </a:rPr>
              <a:t> </a:t>
            </a:r>
            <a:r>
              <a:rPr lang="es-MX" dirty="0">
                <a:solidFill>
                  <a:schemeClr val="dk1"/>
                </a:solidFill>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3" name="Google Shape;426;g310c24f165f_0_52">
            <a:extLst>
              <a:ext uri="{FF2B5EF4-FFF2-40B4-BE49-F238E27FC236}">
                <a16:creationId xmlns:a16="http://schemas.microsoft.com/office/drawing/2014/main" id="{90681983-AF4E-1108-A55E-2B2CBF24D2E6}"/>
              </a:ext>
            </a:extLst>
          </p:cNvPr>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310c24f165f_0_101"/>
          <p:cNvSpPr txBox="1">
            <a:spLocks noGrp="1"/>
          </p:cNvSpPr>
          <p:nvPr>
            <p:ph type="title"/>
          </p:nvPr>
        </p:nvSpPr>
        <p:spPr>
          <a:xfrm>
            <a:off x="457200" y="277822"/>
            <a:ext cx="8229600" cy="81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Recap</a:t>
            </a:r>
            <a:endParaRPr/>
          </a:p>
        </p:txBody>
      </p:sp>
      <p:sp>
        <p:nvSpPr>
          <p:cNvPr id="4" name="Google Shape;472;g310c24f165f_0_94">
            <a:extLst>
              <a:ext uri="{FF2B5EF4-FFF2-40B4-BE49-F238E27FC236}">
                <a16:creationId xmlns:a16="http://schemas.microsoft.com/office/drawing/2014/main" id="{F3D591D1-FADE-D7B4-09BD-65622A33B2A3}"/>
              </a:ext>
            </a:extLst>
          </p:cNvPr>
          <p:cNvSpPr txBox="1">
            <a:spLocks noGrp="1"/>
          </p:cNvSpPr>
          <p:nvPr>
            <p:ph type="body" idx="1"/>
          </p:nvPr>
        </p:nvSpPr>
        <p:spPr>
          <a:xfrm>
            <a:off x="457200" y="1143000"/>
            <a:ext cx="8229600" cy="19317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Los dispositivos domésticos inteligentes como Alexa y Google Home están presentes en muchos hogares, brindando asistencia y automatización en todas partes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a:t>
            </a:r>
            <a:r>
              <a:rPr lang="en-US" sz="2300" b="1" dirty="0">
                <a:solidFill>
                  <a:schemeClr val="dk1"/>
                </a:solidFill>
              </a:rPr>
              <a:t>:</a:t>
            </a:r>
            <a:endParaRPr sz="1700" b="1" dirty="0"/>
          </a:p>
        </p:txBody>
      </p:sp>
      <p:sp>
        <p:nvSpPr>
          <p:cNvPr id="5" name="Google Shape;425;g310c24f165f_0_52">
            <a:extLst>
              <a:ext uri="{FF2B5EF4-FFF2-40B4-BE49-F238E27FC236}">
                <a16:creationId xmlns:a16="http://schemas.microsoft.com/office/drawing/2014/main" id="{CE604872-ED30-F566-9A0D-52F068102520}"/>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ubicuidad</a:t>
            </a:r>
            <a:r>
              <a:rPr lang="en-US" sz="2300" b="1" dirty="0">
                <a:solidFill>
                  <a:schemeClr val="dk1"/>
                </a:solidFill>
              </a:rPr>
              <a:t>: </a:t>
            </a:r>
            <a:r>
              <a:rPr lang="es-MX" sz="1500" dirty="0">
                <a:solidFill>
                  <a:schemeClr val="dk1"/>
                </a:solidFill>
              </a:rPr>
              <a:t>Presente en cualquier lugar y en cualquier momento</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highlight>
                  <a:srgbClr val="FFFF00"/>
                </a:highlight>
              </a:rPr>
              <a:t>Interconexión</a:t>
            </a:r>
            <a:r>
              <a:rPr lang="en-US" sz="2300" b="1" dirty="0">
                <a:solidFill>
                  <a:schemeClr val="dk1"/>
                </a:solidFill>
                <a:highlight>
                  <a:srgbClr val="FFFF00"/>
                </a:highlight>
              </a:rPr>
              <a:t>:</a:t>
            </a:r>
            <a:r>
              <a:rPr lang="en-US" sz="2300" dirty="0">
                <a:solidFill>
                  <a:schemeClr val="dk1"/>
                </a:solidFill>
                <a:highlight>
                  <a:srgbClr val="FFFF00"/>
                </a:highlight>
              </a:rPr>
              <a:t> </a:t>
            </a:r>
            <a:r>
              <a:rPr lang="es-MX" dirty="0">
                <a:solidFill>
                  <a:schemeClr val="dk1"/>
                </a:solidFill>
                <a:highlight>
                  <a:srgbClr val="FFFF00"/>
                </a:highlight>
              </a:rPr>
              <a:t>Comunicación perpetua entre sistemas o agentes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inteligencia</a:t>
            </a:r>
            <a:r>
              <a:rPr lang="en-US" sz="2300" b="1" dirty="0">
                <a:solidFill>
                  <a:schemeClr val="dk1"/>
                </a:solidFill>
              </a:rPr>
              <a:t>: </a:t>
            </a:r>
            <a:r>
              <a:rPr lang="es-MX" dirty="0">
                <a:solidFill>
                  <a:schemeClr val="dk1"/>
                </a:solidFill>
              </a:rPr>
              <a:t>Capacidad para aprender, comprender y tomar decisiones</a:t>
            </a:r>
            <a:r>
              <a:rPr lang="en-US" dirty="0">
                <a:solidFill>
                  <a:schemeClr val="dk1"/>
                </a:solidFill>
              </a:rPr>
              <a:t>.</a:t>
            </a:r>
            <a:endParaRPr dirty="0"/>
          </a:p>
        </p:txBody>
      </p:sp>
      <p:sp>
        <p:nvSpPr>
          <p:cNvPr id="6" name="Google Shape;426;g310c24f165f_0_52">
            <a:extLst>
              <a:ext uri="{FF2B5EF4-FFF2-40B4-BE49-F238E27FC236}">
                <a16:creationId xmlns:a16="http://schemas.microsoft.com/office/drawing/2014/main" id="{86951CCE-F2E6-DE96-58CC-2B7C2B45430B}"/>
              </a:ext>
            </a:extLst>
          </p:cNvPr>
          <p:cNvSpPr txBox="1"/>
          <p:nvPr/>
        </p:nvSpPr>
        <p:spPr>
          <a:xfrm>
            <a:off x="4720025" y="3326100"/>
            <a:ext cx="4184100" cy="1620926"/>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delegación</a:t>
            </a:r>
            <a:r>
              <a:rPr lang="en-US" sz="2300" b="1" dirty="0">
                <a:solidFill>
                  <a:schemeClr val="dk1"/>
                </a:solidFill>
              </a:rPr>
              <a:t>:</a:t>
            </a:r>
            <a:r>
              <a:rPr lang="en-US" sz="2300" dirty="0">
                <a:solidFill>
                  <a:schemeClr val="dk1"/>
                </a:solidFill>
              </a:rPr>
              <a:t> </a:t>
            </a:r>
            <a:r>
              <a:rPr lang="en-US" sz="1300" dirty="0" err="1">
                <a:solidFill>
                  <a:schemeClr val="dk1"/>
                </a:solidFill>
              </a:rPr>
              <a:t>Asignar</a:t>
            </a:r>
            <a:r>
              <a:rPr lang="en-US" sz="1300" dirty="0">
                <a:solidFill>
                  <a:schemeClr val="dk1"/>
                </a:solidFill>
              </a:rPr>
              <a:t> </a:t>
            </a:r>
            <a:r>
              <a:rPr lang="en-US" sz="1300" dirty="0" err="1">
                <a:solidFill>
                  <a:schemeClr val="dk1"/>
                </a:solidFill>
              </a:rPr>
              <a:t>tareas</a:t>
            </a:r>
            <a:r>
              <a:rPr lang="en-US" sz="1300" dirty="0">
                <a:solidFill>
                  <a:schemeClr val="dk1"/>
                </a:solidFill>
              </a:rPr>
              <a:t> o </a:t>
            </a:r>
            <a:r>
              <a:rPr lang="en-US" sz="1300" dirty="0" err="1">
                <a:solidFill>
                  <a:schemeClr val="dk1"/>
                </a:solidFill>
              </a:rPr>
              <a:t>responsabilidades</a:t>
            </a:r>
            <a:r>
              <a:rPr lang="en-US" sz="1300" dirty="0">
                <a:solidFill>
                  <a:schemeClr val="dk1"/>
                </a:solidFill>
              </a:rPr>
              <a:t> a un </a:t>
            </a:r>
            <a:r>
              <a:rPr lang="en-US" sz="1300" dirty="0" err="1">
                <a:solidFill>
                  <a:schemeClr val="dk1"/>
                </a:solidFill>
              </a:rPr>
              <a:t>sistema</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orientación</a:t>
            </a:r>
            <a:r>
              <a:rPr lang="en-US" sz="2300" b="1" i="1" dirty="0">
                <a:solidFill>
                  <a:srgbClr val="003399"/>
                </a:solidFill>
              </a:rPr>
              <a:t> humana</a:t>
            </a:r>
            <a:r>
              <a:rPr lang="en-US" sz="2300" b="1" dirty="0">
                <a:solidFill>
                  <a:schemeClr val="dk1"/>
                </a:solidFill>
              </a:rPr>
              <a:t>: </a:t>
            </a:r>
            <a:r>
              <a:rPr lang="es-MX" sz="1300" dirty="0">
                <a:solidFill>
                  <a:schemeClr val="dk1"/>
                </a:solidFill>
              </a:rPr>
              <a:t>Diseñar sistemas e interacciones con un enfoque en las necesidades y la comprensión humanas</a:t>
            </a:r>
            <a:r>
              <a:rPr lang="en-US" sz="1300" dirty="0">
                <a:solidFill>
                  <a:schemeClr val="dk1"/>
                </a:solidFill>
              </a:rPr>
              <a:t>.</a:t>
            </a:r>
            <a:endParaRPr dirty="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6"/>
        <p:cNvGrpSpPr/>
        <p:nvPr/>
      </p:nvGrpSpPr>
      <p:grpSpPr>
        <a:xfrm>
          <a:off x="0" y="0"/>
          <a:ext cx="0" cy="0"/>
          <a:chOff x="0" y="0"/>
          <a:chExt cx="0" cy="0"/>
        </a:xfrm>
      </p:grpSpPr>
      <p:sp>
        <p:nvSpPr>
          <p:cNvPr id="487" name="Google Shape;487;g310c24f165f_0_108"/>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spcBef>
                <a:spcPts val="0"/>
              </a:spcBef>
              <a:spcAft>
                <a:spcPts val="0"/>
              </a:spcAft>
              <a:buClr>
                <a:srgbClr val="000000"/>
              </a:buClr>
              <a:buSzPts val="1200"/>
              <a:buFont typeface="Garamond"/>
              <a:buNone/>
            </a:pPr>
            <a:fld id="{00000000-1234-1234-1234-123412341234}" type="slidenum">
              <a:rPr lang="en-US"/>
              <a:t>42</a:t>
            </a:fld>
            <a:endParaRPr/>
          </a:p>
        </p:txBody>
      </p:sp>
      <p:sp>
        <p:nvSpPr>
          <p:cNvPr id="488" name="Google Shape;488;g310c24f165f_0_108"/>
          <p:cNvSpPr txBox="1">
            <a:spLocks noGrp="1"/>
          </p:cNvSpPr>
          <p:nvPr>
            <p:ph type="title"/>
          </p:nvPr>
        </p:nvSpPr>
        <p:spPr>
          <a:xfrm>
            <a:off x="457200" y="277804"/>
            <a:ext cx="8229600" cy="71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Clr>
                <a:srgbClr val="CC3300"/>
              </a:buClr>
              <a:buSzPts val="4200"/>
              <a:buFont typeface="Garamond"/>
              <a:buNone/>
            </a:pPr>
            <a:r>
              <a:rPr lang="en-US">
                <a:solidFill>
                  <a:srgbClr val="CC3300"/>
                </a:solidFill>
              </a:rPr>
              <a:t>Recap</a:t>
            </a:r>
            <a:endParaRPr/>
          </a:p>
        </p:txBody>
      </p:sp>
      <p:sp>
        <p:nvSpPr>
          <p:cNvPr id="489" name="Google Shape;489;g310c24f165f_0_108"/>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Accesible</a:t>
            </a:r>
            <a:r>
              <a:rPr lang="en-US" sz="2300" b="1" dirty="0">
                <a:solidFill>
                  <a:schemeClr val="dk1"/>
                </a:solidFill>
              </a:rPr>
              <a:t> </a:t>
            </a:r>
            <a:r>
              <a:rPr lang="es-MX" sz="1500" dirty="0">
                <a:solidFill>
                  <a:schemeClr val="dk1"/>
                </a:solidFill>
              </a:rPr>
              <a:t>Información sobre el entorno está disponible</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Determinista</a:t>
            </a:r>
            <a:r>
              <a:rPr lang="en-US" dirty="0">
                <a:solidFill>
                  <a:schemeClr val="dk1"/>
                </a:solidFill>
              </a:rPr>
              <a:t> </a:t>
            </a:r>
            <a:r>
              <a:rPr lang="es-MX" dirty="0">
                <a:solidFill>
                  <a:schemeClr val="dk1"/>
                </a:solidFill>
              </a:rPr>
              <a:t>Las acciones tienen resultados predecibles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Episódico</a:t>
            </a:r>
            <a:r>
              <a:rPr lang="en-US" sz="2300" b="1" dirty="0">
                <a:solidFill>
                  <a:schemeClr val="dk1"/>
                </a:solidFill>
              </a:rPr>
              <a:t> </a:t>
            </a:r>
            <a:r>
              <a:rPr lang="es-MX" dirty="0">
                <a:solidFill>
                  <a:schemeClr val="dk1"/>
                </a:solidFill>
              </a:rPr>
              <a:t>Las experiencias se dividen en eventos independientes (episodias).</a:t>
            </a:r>
            <a:endParaRPr dirty="0"/>
          </a:p>
        </p:txBody>
      </p:sp>
      <p:sp>
        <p:nvSpPr>
          <p:cNvPr id="490" name="Google Shape;490;g310c24f165f_0_108"/>
          <p:cNvSpPr txBox="1"/>
          <p:nvPr/>
        </p:nvSpPr>
        <p:spPr>
          <a:xfrm>
            <a:off x="4720025" y="3326100"/>
            <a:ext cx="4184100" cy="2657107"/>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Estático</a:t>
            </a:r>
            <a:r>
              <a:rPr lang="en-US" sz="2300" b="1" dirty="0">
                <a:solidFill>
                  <a:schemeClr val="dk1"/>
                </a:solidFill>
              </a:rPr>
              <a:t>:</a:t>
            </a:r>
            <a:r>
              <a:rPr lang="en-US" sz="1300" dirty="0">
                <a:solidFill>
                  <a:schemeClr val="dk1"/>
                </a:solidFill>
              </a:rPr>
              <a:t> </a:t>
            </a:r>
            <a:r>
              <a:rPr lang="es-MX" sz="1300" dirty="0">
                <a:solidFill>
                  <a:schemeClr val="dk1"/>
                </a:solidFill>
              </a:rPr>
              <a:t>El entorno realiza cambios solo por efecto de un agente</a:t>
            </a:r>
            <a:r>
              <a:rPr lang="en-US" sz="1300" dirty="0">
                <a:solidFill>
                  <a:schemeClr val="dk1"/>
                </a:solidFill>
              </a:rPr>
              <a:t>.</a:t>
            </a:r>
            <a:endParaRPr sz="1300" dirty="0">
              <a:solidFill>
                <a:schemeClr val="dk1"/>
              </a:solidFill>
            </a:endParaRPr>
          </a:p>
          <a:p>
            <a:pPr lvl="0">
              <a:spcBef>
                <a:spcPts val="520"/>
              </a:spcBef>
              <a:buClr>
                <a:schemeClr val="dk1"/>
              </a:buClr>
              <a:buSzPts val="1100"/>
            </a:pPr>
            <a:r>
              <a:rPr lang="en-US" sz="2300" b="1" i="1" dirty="0" err="1">
                <a:solidFill>
                  <a:srgbClr val="003399"/>
                </a:solidFill>
              </a:rPr>
              <a:t>Dinámico</a:t>
            </a:r>
            <a:r>
              <a:rPr lang="en-US" sz="2300" b="1" i="1" dirty="0">
                <a:solidFill>
                  <a:srgbClr val="003399"/>
                </a:solidFill>
              </a:rPr>
              <a:t>: </a:t>
            </a:r>
            <a:r>
              <a:rPr lang="es-MX" sz="1300" dirty="0">
                <a:solidFill>
                  <a:schemeClr val="dk1"/>
                </a:solidFill>
              </a:rPr>
              <a:t>El entorno cambia con el tiempo independientemente de las acciones del agente</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Discreto</a:t>
            </a:r>
            <a:r>
              <a:rPr lang="en-US" sz="2300" b="1" dirty="0">
                <a:solidFill>
                  <a:schemeClr val="dk1"/>
                </a:solidFill>
              </a:rPr>
              <a:t>: </a:t>
            </a:r>
            <a:r>
              <a:rPr lang="es-MX" sz="1300" dirty="0">
                <a:solidFill>
                  <a:schemeClr val="dk1"/>
                </a:solidFill>
              </a:rPr>
              <a:t>El entorno tiene estados distintos, separados (bien delimitados)</a:t>
            </a:r>
            <a:r>
              <a:rPr lang="en-US" sz="1300" dirty="0">
                <a:solidFill>
                  <a:schemeClr val="dk1"/>
                </a:solidFill>
              </a:rPr>
              <a:t>.</a:t>
            </a:r>
            <a:endParaRPr sz="1300" dirty="0">
              <a:solidFill>
                <a:schemeClr val="dk1"/>
              </a:solidFill>
            </a:endParaRPr>
          </a:p>
          <a:p>
            <a:pPr lvl="0">
              <a:spcBef>
                <a:spcPts val="520"/>
              </a:spcBef>
              <a:buClr>
                <a:schemeClr val="dk1"/>
              </a:buClr>
              <a:buSzPts val="1100"/>
            </a:pPr>
            <a:r>
              <a:rPr lang="en-US" sz="2300" b="1" i="1" dirty="0">
                <a:solidFill>
                  <a:srgbClr val="003399"/>
                </a:solidFill>
              </a:rPr>
              <a:t>Continuo</a:t>
            </a:r>
            <a:r>
              <a:rPr lang="en-US" sz="2300" b="1" dirty="0">
                <a:solidFill>
                  <a:schemeClr val="dk1"/>
                </a:solidFill>
              </a:rPr>
              <a:t>: </a:t>
            </a:r>
            <a:r>
              <a:rPr lang="es-MX" sz="1300" dirty="0">
                <a:solidFill>
                  <a:schemeClr val="dk1"/>
                </a:solidFill>
              </a:rPr>
              <a:t>Los estados son rangos sin una separación clara</a:t>
            </a:r>
            <a:r>
              <a:rPr lang="en-US" sz="1300" dirty="0">
                <a:solidFill>
                  <a:schemeClr val="dk1"/>
                </a:solidFill>
              </a:rPr>
              <a:t>.</a:t>
            </a:r>
            <a:endParaRPr sz="1300" dirty="0">
              <a:solidFill>
                <a:schemeClr val="dk1"/>
              </a:solidFill>
            </a:endParaRPr>
          </a:p>
        </p:txBody>
      </p:sp>
      <p:sp>
        <p:nvSpPr>
          <p:cNvPr id="491" name="Google Shape;491;g310c24f165f_0_108"/>
          <p:cNvSpPr txBox="1">
            <a:spLocks noGrp="1"/>
          </p:cNvSpPr>
          <p:nvPr>
            <p:ph type="body" idx="1"/>
          </p:nvPr>
        </p:nvSpPr>
        <p:spPr>
          <a:xfrm>
            <a:off x="457200" y="1143000"/>
            <a:ext cx="8229600" cy="16002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Gestionar un algoritmo de negociación de acciones en el que las condiciones y los precios del mercado fluctúan constantemente</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 este tipo de entorno</a:t>
            </a:r>
            <a:r>
              <a:rPr lang="en-US" sz="2300" b="1" dirty="0">
                <a:solidFill>
                  <a:schemeClr val="dk1"/>
                </a:solidFill>
              </a:rPr>
              <a:t>:</a:t>
            </a:r>
            <a:endParaRPr sz="17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g310c24f165f_0_116"/>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spcBef>
                <a:spcPts val="0"/>
              </a:spcBef>
              <a:spcAft>
                <a:spcPts val="0"/>
              </a:spcAft>
              <a:buClr>
                <a:srgbClr val="000000"/>
              </a:buClr>
              <a:buSzPts val="1200"/>
              <a:buFont typeface="Garamond"/>
              <a:buNone/>
            </a:pPr>
            <a:fld id="{00000000-1234-1234-1234-123412341234}" type="slidenum">
              <a:rPr lang="en-US"/>
              <a:t>43</a:t>
            </a:fld>
            <a:endParaRPr/>
          </a:p>
        </p:txBody>
      </p:sp>
      <p:sp>
        <p:nvSpPr>
          <p:cNvPr id="497" name="Google Shape;497;g310c24f165f_0_116"/>
          <p:cNvSpPr txBox="1">
            <a:spLocks noGrp="1"/>
          </p:cNvSpPr>
          <p:nvPr>
            <p:ph type="title"/>
          </p:nvPr>
        </p:nvSpPr>
        <p:spPr>
          <a:xfrm>
            <a:off x="457200" y="277804"/>
            <a:ext cx="8229600" cy="71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Clr>
                <a:srgbClr val="CC3300"/>
              </a:buClr>
              <a:buSzPts val="4200"/>
              <a:buFont typeface="Garamond"/>
              <a:buNone/>
            </a:pPr>
            <a:r>
              <a:rPr lang="en-US">
                <a:solidFill>
                  <a:srgbClr val="CC3300"/>
                </a:solidFill>
              </a:rPr>
              <a:t>Recap</a:t>
            </a:r>
            <a:endParaRPr/>
          </a:p>
        </p:txBody>
      </p:sp>
      <p:sp>
        <p:nvSpPr>
          <p:cNvPr id="500" name="Google Shape;500;g310c24f165f_0_116"/>
          <p:cNvSpPr txBox="1">
            <a:spLocks noGrp="1"/>
          </p:cNvSpPr>
          <p:nvPr>
            <p:ph type="body" idx="1"/>
          </p:nvPr>
        </p:nvSpPr>
        <p:spPr>
          <a:xfrm>
            <a:off x="457200" y="1143000"/>
            <a:ext cx="8229600" cy="1741163"/>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Un </a:t>
            </a:r>
            <a:r>
              <a:rPr lang="es-MX" sz="2100" i="1" dirty="0" err="1">
                <a:solidFill>
                  <a:schemeClr val="dk1"/>
                </a:solidFill>
              </a:rPr>
              <a:t>chatbot</a:t>
            </a:r>
            <a:r>
              <a:rPr lang="es-MX" sz="2100" i="1" dirty="0">
                <a:solidFill>
                  <a:schemeClr val="dk1"/>
                </a:solidFill>
              </a:rPr>
              <a:t> de servicio al cliente que maneja consultas individuales separadas de diferentes usuarios</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 este tipo de entorno</a:t>
            </a:r>
            <a:r>
              <a:rPr lang="en-US" sz="2300" b="1" dirty="0">
                <a:solidFill>
                  <a:schemeClr val="dk1"/>
                </a:solidFill>
              </a:rPr>
              <a:t>:</a:t>
            </a:r>
            <a:endParaRPr sz="1700" b="1" dirty="0"/>
          </a:p>
        </p:txBody>
      </p:sp>
      <p:sp>
        <p:nvSpPr>
          <p:cNvPr id="2" name="Google Shape;489;g310c24f165f_0_108">
            <a:extLst>
              <a:ext uri="{FF2B5EF4-FFF2-40B4-BE49-F238E27FC236}">
                <a16:creationId xmlns:a16="http://schemas.microsoft.com/office/drawing/2014/main" id="{244D9598-A37B-545E-FD1E-910C883733E9}"/>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Accesible</a:t>
            </a:r>
            <a:r>
              <a:rPr lang="en-US" sz="2300" b="1" dirty="0">
                <a:solidFill>
                  <a:schemeClr val="dk1"/>
                </a:solidFill>
              </a:rPr>
              <a:t> </a:t>
            </a:r>
            <a:r>
              <a:rPr lang="es-MX" sz="1500" dirty="0">
                <a:solidFill>
                  <a:schemeClr val="dk1"/>
                </a:solidFill>
              </a:rPr>
              <a:t>Información sobre el entorno está disponible</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Determinista</a:t>
            </a:r>
            <a:r>
              <a:rPr lang="en-US" dirty="0">
                <a:solidFill>
                  <a:schemeClr val="dk1"/>
                </a:solidFill>
              </a:rPr>
              <a:t> </a:t>
            </a:r>
            <a:r>
              <a:rPr lang="es-MX" dirty="0">
                <a:solidFill>
                  <a:schemeClr val="dk1"/>
                </a:solidFill>
              </a:rPr>
              <a:t>Las acciones tienen resultados predecibles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Episódico</a:t>
            </a:r>
            <a:r>
              <a:rPr lang="en-US" sz="2300" b="1" dirty="0">
                <a:solidFill>
                  <a:schemeClr val="dk1"/>
                </a:solidFill>
              </a:rPr>
              <a:t> </a:t>
            </a:r>
            <a:r>
              <a:rPr lang="es-MX" dirty="0">
                <a:solidFill>
                  <a:schemeClr val="dk1"/>
                </a:solidFill>
              </a:rPr>
              <a:t>Las experiencias se dividen en eventos independientes (episodias).</a:t>
            </a:r>
            <a:endParaRPr dirty="0"/>
          </a:p>
        </p:txBody>
      </p:sp>
      <p:sp>
        <p:nvSpPr>
          <p:cNvPr id="3" name="Google Shape;490;g310c24f165f_0_108">
            <a:extLst>
              <a:ext uri="{FF2B5EF4-FFF2-40B4-BE49-F238E27FC236}">
                <a16:creationId xmlns:a16="http://schemas.microsoft.com/office/drawing/2014/main" id="{76909CB8-CFA9-71F2-ED7D-C0A540757030}"/>
              </a:ext>
            </a:extLst>
          </p:cNvPr>
          <p:cNvSpPr txBox="1"/>
          <p:nvPr/>
        </p:nvSpPr>
        <p:spPr>
          <a:xfrm>
            <a:off x="4720025" y="3326100"/>
            <a:ext cx="4184100" cy="2657107"/>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Estático</a:t>
            </a:r>
            <a:r>
              <a:rPr lang="en-US" sz="2300" b="1" dirty="0">
                <a:solidFill>
                  <a:schemeClr val="dk1"/>
                </a:solidFill>
              </a:rPr>
              <a:t>:</a:t>
            </a:r>
            <a:r>
              <a:rPr lang="en-US" sz="1300" dirty="0">
                <a:solidFill>
                  <a:schemeClr val="dk1"/>
                </a:solidFill>
              </a:rPr>
              <a:t> </a:t>
            </a:r>
            <a:r>
              <a:rPr lang="es-MX" sz="1300" dirty="0">
                <a:solidFill>
                  <a:schemeClr val="dk1"/>
                </a:solidFill>
              </a:rPr>
              <a:t>El entorno realiza cambios solo por efecto de un agente</a:t>
            </a:r>
            <a:r>
              <a:rPr lang="en-US" sz="1300" dirty="0">
                <a:solidFill>
                  <a:schemeClr val="dk1"/>
                </a:solidFill>
              </a:rPr>
              <a:t>.</a:t>
            </a:r>
            <a:endParaRPr sz="1300" dirty="0">
              <a:solidFill>
                <a:schemeClr val="dk1"/>
              </a:solidFill>
            </a:endParaRPr>
          </a:p>
          <a:p>
            <a:pPr lvl="0">
              <a:spcBef>
                <a:spcPts val="520"/>
              </a:spcBef>
              <a:buClr>
                <a:schemeClr val="dk1"/>
              </a:buClr>
              <a:buSzPts val="1100"/>
            </a:pPr>
            <a:r>
              <a:rPr lang="en-US" sz="2300" b="1" i="1" dirty="0" err="1">
                <a:solidFill>
                  <a:srgbClr val="003399"/>
                </a:solidFill>
              </a:rPr>
              <a:t>Dinámico</a:t>
            </a:r>
            <a:r>
              <a:rPr lang="en-US" sz="2300" b="1" i="1" dirty="0">
                <a:solidFill>
                  <a:srgbClr val="003399"/>
                </a:solidFill>
              </a:rPr>
              <a:t>: </a:t>
            </a:r>
            <a:r>
              <a:rPr lang="es-MX" sz="1300" dirty="0">
                <a:solidFill>
                  <a:schemeClr val="dk1"/>
                </a:solidFill>
              </a:rPr>
              <a:t>El entorno cambia con el tiempo independientemente de las acciones del agente</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Discreto</a:t>
            </a:r>
            <a:r>
              <a:rPr lang="en-US" sz="2300" b="1" dirty="0">
                <a:solidFill>
                  <a:schemeClr val="dk1"/>
                </a:solidFill>
              </a:rPr>
              <a:t>: </a:t>
            </a:r>
            <a:r>
              <a:rPr lang="es-MX" sz="1300" dirty="0">
                <a:solidFill>
                  <a:schemeClr val="dk1"/>
                </a:solidFill>
              </a:rPr>
              <a:t>El entorno tiene estados distintos, separados (bien delimitados)</a:t>
            </a:r>
            <a:r>
              <a:rPr lang="en-US" sz="1300" dirty="0">
                <a:solidFill>
                  <a:schemeClr val="dk1"/>
                </a:solidFill>
              </a:rPr>
              <a:t>.</a:t>
            </a:r>
            <a:endParaRPr sz="1300" dirty="0">
              <a:solidFill>
                <a:schemeClr val="dk1"/>
              </a:solidFill>
            </a:endParaRPr>
          </a:p>
          <a:p>
            <a:pPr lvl="0">
              <a:spcBef>
                <a:spcPts val="520"/>
              </a:spcBef>
              <a:buClr>
                <a:schemeClr val="dk1"/>
              </a:buClr>
              <a:buSzPts val="1100"/>
            </a:pPr>
            <a:r>
              <a:rPr lang="en-US" sz="2300" b="1" i="1" dirty="0">
                <a:solidFill>
                  <a:srgbClr val="003399"/>
                </a:solidFill>
              </a:rPr>
              <a:t>Continuo</a:t>
            </a:r>
            <a:r>
              <a:rPr lang="en-US" sz="2300" b="1" dirty="0">
                <a:solidFill>
                  <a:schemeClr val="dk1"/>
                </a:solidFill>
              </a:rPr>
              <a:t>: </a:t>
            </a:r>
            <a:r>
              <a:rPr lang="es-MX" sz="1300" dirty="0">
                <a:solidFill>
                  <a:schemeClr val="dk1"/>
                </a:solidFill>
              </a:rPr>
              <a:t>Los estados son rangos sin una separación clara</a:t>
            </a:r>
            <a:r>
              <a:rPr lang="en-US" sz="1300" dirty="0">
                <a:solidFill>
                  <a:schemeClr val="dk1"/>
                </a:solidFill>
              </a:rPr>
              <a:t>.</a:t>
            </a:r>
            <a:endParaRPr sz="1300" dirty="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4"/>
        <p:cNvGrpSpPr/>
        <p:nvPr/>
      </p:nvGrpSpPr>
      <p:grpSpPr>
        <a:xfrm>
          <a:off x="0" y="0"/>
          <a:ext cx="0" cy="0"/>
          <a:chOff x="0" y="0"/>
          <a:chExt cx="0" cy="0"/>
        </a:xfrm>
      </p:grpSpPr>
      <p:sp>
        <p:nvSpPr>
          <p:cNvPr id="505" name="Google Shape;505;g310c24f165f_0_124"/>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spcBef>
                <a:spcPts val="0"/>
              </a:spcBef>
              <a:spcAft>
                <a:spcPts val="0"/>
              </a:spcAft>
              <a:buClr>
                <a:srgbClr val="000000"/>
              </a:buClr>
              <a:buSzPts val="1200"/>
              <a:buFont typeface="Garamond"/>
              <a:buNone/>
            </a:pPr>
            <a:fld id="{00000000-1234-1234-1234-123412341234}" type="slidenum">
              <a:rPr lang="en-US"/>
              <a:t>44</a:t>
            </a:fld>
            <a:endParaRPr/>
          </a:p>
        </p:txBody>
      </p:sp>
      <p:sp>
        <p:nvSpPr>
          <p:cNvPr id="506" name="Google Shape;506;g310c24f165f_0_124"/>
          <p:cNvSpPr txBox="1">
            <a:spLocks noGrp="1"/>
          </p:cNvSpPr>
          <p:nvPr>
            <p:ph type="title"/>
          </p:nvPr>
        </p:nvSpPr>
        <p:spPr>
          <a:xfrm>
            <a:off x="457200" y="277804"/>
            <a:ext cx="8229600" cy="7128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Clr>
                <a:srgbClr val="CC3300"/>
              </a:buClr>
              <a:buSzPts val="4200"/>
              <a:buFont typeface="Garamond"/>
              <a:buNone/>
            </a:pPr>
            <a:r>
              <a:rPr lang="en-US">
                <a:solidFill>
                  <a:srgbClr val="CC3300"/>
                </a:solidFill>
              </a:rPr>
              <a:t>Recap</a:t>
            </a:r>
            <a:endParaRPr/>
          </a:p>
        </p:txBody>
      </p:sp>
      <p:sp>
        <p:nvSpPr>
          <p:cNvPr id="509" name="Google Shape;509;g310c24f165f_0_124"/>
          <p:cNvSpPr txBox="1">
            <a:spLocks noGrp="1"/>
          </p:cNvSpPr>
          <p:nvPr>
            <p:ph type="body" idx="1"/>
          </p:nvPr>
        </p:nvSpPr>
        <p:spPr>
          <a:xfrm>
            <a:off x="457200" y="1143000"/>
            <a:ext cx="8229600" cy="2042100"/>
          </a:xfrm>
          <a:prstGeom prst="rect">
            <a:avLst/>
          </a:prstGeom>
          <a:noFill/>
          <a:ln>
            <a:noFill/>
          </a:ln>
        </p:spPr>
        <p:txBody>
          <a:bodyPr spcFirstLastPara="1" wrap="square" lIns="91425" tIns="45700" rIns="91425" bIns="45700" anchor="t" anchorCtr="0">
            <a:noAutofit/>
          </a:bodyPr>
          <a:lstStyle/>
          <a:p>
            <a:pPr marL="0" lvl="0" indent="0">
              <a:spcBef>
                <a:spcPts val="520"/>
              </a:spcBef>
            </a:pPr>
            <a:r>
              <a:rPr lang="en-US" sz="2100" i="1" dirty="0">
                <a:solidFill>
                  <a:schemeClr val="dk1"/>
                </a:solidFill>
              </a:rPr>
              <a:t>“</a:t>
            </a:r>
            <a:r>
              <a:rPr lang="es-MX" sz="2100" i="1" dirty="0">
                <a:solidFill>
                  <a:schemeClr val="dk1"/>
                </a:solidFill>
              </a:rPr>
              <a:t>Una IA de asistente personal que se basa en interacciones pasadas para comprender y predecir mejor las necesidades de los usuarios a lo largo del tiempo</a:t>
            </a:r>
            <a:r>
              <a:rPr lang="en-US" sz="2100" i="1" dirty="0">
                <a:solidFill>
                  <a:schemeClr val="dk1"/>
                </a:solidFill>
              </a:rPr>
              <a:t>.”</a:t>
            </a:r>
            <a:endParaRPr sz="2100" i="1" dirty="0">
              <a:solidFill>
                <a:schemeClr val="dk1"/>
              </a:solidFill>
            </a:endParaRPr>
          </a:p>
          <a:p>
            <a:pPr marL="0" lvl="0" indent="0" algn="l" rtl="0">
              <a:spcBef>
                <a:spcPts val="520"/>
              </a:spcBef>
              <a:spcAft>
                <a:spcPts val="0"/>
              </a:spcAft>
              <a:buNone/>
            </a:pPr>
            <a:endParaRPr sz="2300" b="1" i="1" dirty="0">
              <a:solidFill>
                <a:srgbClr val="003399"/>
              </a:solidFill>
            </a:endParaRPr>
          </a:p>
          <a:p>
            <a:pPr marL="0" lvl="0" indent="0">
              <a:spcBef>
                <a:spcPts val="520"/>
              </a:spcBef>
            </a:pPr>
            <a:r>
              <a:rPr lang="es-MX" sz="2300" b="1" dirty="0">
                <a:solidFill>
                  <a:schemeClr val="dk1"/>
                </a:solidFill>
              </a:rPr>
              <a:t>podría considerarse un ejemplo de este tipo de entorno</a:t>
            </a:r>
            <a:r>
              <a:rPr lang="en-US" sz="2300" b="1" dirty="0">
                <a:solidFill>
                  <a:schemeClr val="dk1"/>
                </a:solidFill>
              </a:rPr>
              <a:t>:</a:t>
            </a:r>
            <a:endParaRPr sz="1700" b="1" dirty="0"/>
          </a:p>
        </p:txBody>
      </p:sp>
      <p:sp>
        <p:nvSpPr>
          <p:cNvPr id="2" name="Google Shape;489;g310c24f165f_0_108">
            <a:extLst>
              <a:ext uri="{FF2B5EF4-FFF2-40B4-BE49-F238E27FC236}">
                <a16:creationId xmlns:a16="http://schemas.microsoft.com/office/drawing/2014/main" id="{BBEE7B55-1CDD-AFF3-E0F0-AD51948EA42B}"/>
              </a:ext>
            </a:extLst>
          </p:cNvPr>
          <p:cNvSpPr txBox="1"/>
          <p:nvPr/>
        </p:nvSpPr>
        <p:spPr>
          <a:xfrm>
            <a:off x="457200" y="3200400"/>
            <a:ext cx="4262700" cy="2100545"/>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Accesible</a:t>
            </a:r>
            <a:r>
              <a:rPr lang="en-US" sz="2300" b="1" dirty="0">
                <a:solidFill>
                  <a:schemeClr val="dk1"/>
                </a:solidFill>
              </a:rPr>
              <a:t> </a:t>
            </a:r>
            <a:r>
              <a:rPr lang="es-MX" sz="1500" dirty="0">
                <a:solidFill>
                  <a:schemeClr val="dk1"/>
                </a:solidFill>
              </a:rPr>
              <a:t>Información sobre el entorno está disponible</a:t>
            </a:r>
            <a:r>
              <a:rPr lang="en-US" sz="1500" dirty="0">
                <a:solidFill>
                  <a:schemeClr val="dk1"/>
                </a:solidFill>
              </a:rPr>
              <a:t>.</a:t>
            </a:r>
            <a:endParaRPr sz="700" dirty="0">
              <a:solidFill>
                <a:schemeClr val="dk1"/>
              </a:solidFill>
            </a:endParaRPr>
          </a:p>
          <a:p>
            <a:pPr lvl="0">
              <a:spcBef>
                <a:spcPts val="520"/>
              </a:spcBef>
            </a:pPr>
            <a:r>
              <a:rPr lang="en-US" sz="2300" b="1" i="1" dirty="0" err="1">
                <a:solidFill>
                  <a:srgbClr val="003399"/>
                </a:solidFill>
              </a:rPr>
              <a:t>Determinista</a:t>
            </a:r>
            <a:r>
              <a:rPr lang="en-US" dirty="0">
                <a:solidFill>
                  <a:schemeClr val="dk1"/>
                </a:solidFill>
              </a:rPr>
              <a:t> </a:t>
            </a:r>
            <a:r>
              <a:rPr lang="es-MX" dirty="0">
                <a:solidFill>
                  <a:schemeClr val="dk1"/>
                </a:solidFill>
              </a:rPr>
              <a:t>Las acciones tienen resultados predecibles</a:t>
            </a:r>
            <a:r>
              <a:rPr lang="en-US" dirty="0">
                <a:solidFill>
                  <a:schemeClr val="dk1"/>
                </a:solidFill>
              </a:rPr>
              <a:t>.</a:t>
            </a:r>
            <a:endParaRPr dirty="0">
              <a:solidFill>
                <a:schemeClr val="dk1"/>
              </a:solidFill>
            </a:endParaRPr>
          </a:p>
          <a:p>
            <a:pPr lvl="0">
              <a:spcBef>
                <a:spcPts val="520"/>
              </a:spcBef>
            </a:pPr>
            <a:r>
              <a:rPr lang="en-US" sz="2300" b="1" i="1" dirty="0" err="1">
                <a:solidFill>
                  <a:srgbClr val="003399"/>
                </a:solidFill>
              </a:rPr>
              <a:t>Episódico</a:t>
            </a:r>
            <a:r>
              <a:rPr lang="en-US" sz="2300" b="1" dirty="0">
                <a:solidFill>
                  <a:schemeClr val="dk1"/>
                </a:solidFill>
              </a:rPr>
              <a:t> </a:t>
            </a:r>
            <a:r>
              <a:rPr lang="es-MX" dirty="0">
                <a:solidFill>
                  <a:schemeClr val="dk1"/>
                </a:solidFill>
              </a:rPr>
              <a:t>Las experiencias se dividen en eventos independientes (episodias).</a:t>
            </a:r>
            <a:endParaRPr dirty="0"/>
          </a:p>
        </p:txBody>
      </p:sp>
      <p:sp>
        <p:nvSpPr>
          <p:cNvPr id="3" name="Google Shape;490;g310c24f165f_0_108">
            <a:extLst>
              <a:ext uri="{FF2B5EF4-FFF2-40B4-BE49-F238E27FC236}">
                <a16:creationId xmlns:a16="http://schemas.microsoft.com/office/drawing/2014/main" id="{87785225-0D8E-A518-BAD2-32C8E970FD0E}"/>
              </a:ext>
            </a:extLst>
          </p:cNvPr>
          <p:cNvSpPr txBox="1"/>
          <p:nvPr/>
        </p:nvSpPr>
        <p:spPr>
          <a:xfrm>
            <a:off x="4720025" y="3326100"/>
            <a:ext cx="4184100" cy="2657107"/>
          </a:xfrm>
          <a:prstGeom prst="rect">
            <a:avLst/>
          </a:prstGeom>
          <a:noFill/>
          <a:ln>
            <a:noFill/>
          </a:ln>
        </p:spPr>
        <p:txBody>
          <a:bodyPr spcFirstLastPara="1" wrap="square" lIns="91425" tIns="91425" rIns="91425" bIns="91425" anchor="t" anchorCtr="0">
            <a:spAutoFit/>
          </a:bodyPr>
          <a:lstStyle/>
          <a:p>
            <a:pPr lvl="0">
              <a:spcBef>
                <a:spcPts val="520"/>
              </a:spcBef>
            </a:pPr>
            <a:r>
              <a:rPr lang="en-US" sz="2300" b="1" i="1" dirty="0" err="1">
                <a:solidFill>
                  <a:srgbClr val="003399"/>
                </a:solidFill>
              </a:rPr>
              <a:t>Estático</a:t>
            </a:r>
            <a:r>
              <a:rPr lang="en-US" sz="2300" b="1" dirty="0">
                <a:solidFill>
                  <a:schemeClr val="dk1"/>
                </a:solidFill>
              </a:rPr>
              <a:t>:</a:t>
            </a:r>
            <a:r>
              <a:rPr lang="en-US" sz="1300" dirty="0">
                <a:solidFill>
                  <a:schemeClr val="dk1"/>
                </a:solidFill>
              </a:rPr>
              <a:t> </a:t>
            </a:r>
            <a:r>
              <a:rPr lang="es-MX" sz="1300" dirty="0">
                <a:solidFill>
                  <a:schemeClr val="dk1"/>
                </a:solidFill>
              </a:rPr>
              <a:t>El entorno realiza cambios solo por efecto de un agente</a:t>
            </a:r>
            <a:r>
              <a:rPr lang="en-US" sz="1300" dirty="0">
                <a:solidFill>
                  <a:schemeClr val="dk1"/>
                </a:solidFill>
              </a:rPr>
              <a:t>.</a:t>
            </a:r>
            <a:endParaRPr sz="1300" dirty="0">
              <a:solidFill>
                <a:schemeClr val="dk1"/>
              </a:solidFill>
            </a:endParaRPr>
          </a:p>
          <a:p>
            <a:pPr lvl="0">
              <a:spcBef>
                <a:spcPts val="520"/>
              </a:spcBef>
              <a:buClr>
                <a:schemeClr val="dk1"/>
              </a:buClr>
              <a:buSzPts val="1100"/>
            </a:pPr>
            <a:r>
              <a:rPr lang="en-US" sz="2300" b="1" i="1" dirty="0" err="1">
                <a:solidFill>
                  <a:srgbClr val="003399"/>
                </a:solidFill>
              </a:rPr>
              <a:t>Dinámico</a:t>
            </a:r>
            <a:r>
              <a:rPr lang="en-US" sz="2300" b="1" i="1" dirty="0">
                <a:solidFill>
                  <a:srgbClr val="003399"/>
                </a:solidFill>
              </a:rPr>
              <a:t>: </a:t>
            </a:r>
            <a:r>
              <a:rPr lang="es-MX" sz="1300" dirty="0">
                <a:solidFill>
                  <a:schemeClr val="dk1"/>
                </a:solidFill>
              </a:rPr>
              <a:t>El entorno cambia con el tiempo independientemente de las acciones del agente</a:t>
            </a:r>
            <a:r>
              <a:rPr lang="en-US" sz="1300" dirty="0">
                <a:solidFill>
                  <a:schemeClr val="dk1"/>
                </a:solidFill>
              </a:rPr>
              <a:t>.</a:t>
            </a:r>
            <a:endParaRPr sz="1300" dirty="0">
              <a:solidFill>
                <a:schemeClr val="dk1"/>
              </a:solidFill>
            </a:endParaRPr>
          </a:p>
          <a:p>
            <a:pPr lvl="0">
              <a:spcBef>
                <a:spcPts val="520"/>
              </a:spcBef>
            </a:pPr>
            <a:r>
              <a:rPr lang="en-US" sz="2300" b="1" i="1" dirty="0" err="1">
                <a:solidFill>
                  <a:srgbClr val="003399"/>
                </a:solidFill>
              </a:rPr>
              <a:t>Discreto</a:t>
            </a:r>
            <a:r>
              <a:rPr lang="en-US" sz="2300" b="1" dirty="0">
                <a:solidFill>
                  <a:schemeClr val="dk1"/>
                </a:solidFill>
              </a:rPr>
              <a:t>: </a:t>
            </a:r>
            <a:r>
              <a:rPr lang="es-MX" sz="1300" dirty="0">
                <a:solidFill>
                  <a:schemeClr val="dk1"/>
                </a:solidFill>
              </a:rPr>
              <a:t>El entorno tiene estados distintos, separados (bien delimitados)</a:t>
            </a:r>
            <a:r>
              <a:rPr lang="en-US" sz="1300" dirty="0">
                <a:solidFill>
                  <a:schemeClr val="dk1"/>
                </a:solidFill>
              </a:rPr>
              <a:t>.</a:t>
            </a:r>
            <a:endParaRPr sz="1300" dirty="0">
              <a:solidFill>
                <a:schemeClr val="dk1"/>
              </a:solidFill>
            </a:endParaRPr>
          </a:p>
          <a:p>
            <a:pPr lvl="0">
              <a:spcBef>
                <a:spcPts val="520"/>
              </a:spcBef>
              <a:buClr>
                <a:schemeClr val="dk1"/>
              </a:buClr>
              <a:buSzPts val="1100"/>
            </a:pPr>
            <a:r>
              <a:rPr lang="en-US" sz="2300" b="1" i="1" dirty="0">
                <a:solidFill>
                  <a:srgbClr val="003399"/>
                </a:solidFill>
              </a:rPr>
              <a:t>Continuo</a:t>
            </a:r>
            <a:r>
              <a:rPr lang="en-US" sz="2300" b="1" dirty="0">
                <a:solidFill>
                  <a:schemeClr val="dk1"/>
                </a:solidFill>
              </a:rPr>
              <a:t>: </a:t>
            </a:r>
            <a:r>
              <a:rPr lang="es-MX" sz="1300" dirty="0">
                <a:solidFill>
                  <a:schemeClr val="dk1"/>
                </a:solidFill>
              </a:rPr>
              <a:t>Los estados son rangos sin una separación clara</a:t>
            </a:r>
            <a:r>
              <a:rPr lang="en-US" sz="1300" dirty="0">
                <a:solidFill>
                  <a:schemeClr val="dk1"/>
                </a:solidFill>
              </a:rPr>
              <a:t>.</a:t>
            </a:r>
            <a:endParaRPr sz="1300" dirty="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3"/>
        <p:cNvGrpSpPr/>
        <p:nvPr/>
      </p:nvGrpSpPr>
      <p:grpSpPr>
        <a:xfrm>
          <a:off x="0" y="0"/>
          <a:ext cx="0" cy="0"/>
          <a:chOff x="0" y="0"/>
          <a:chExt cx="0" cy="0"/>
        </a:xfrm>
      </p:grpSpPr>
      <p:sp>
        <p:nvSpPr>
          <p:cNvPr id="514" name="Google Shape;514;g310c24f165f_0_152"/>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lvl="0" indent="0" algn="r" rtl="0">
              <a:spcBef>
                <a:spcPts val="0"/>
              </a:spcBef>
              <a:spcAft>
                <a:spcPts val="0"/>
              </a:spcAft>
              <a:buNone/>
            </a:pPr>
            <a:fld id="{00000000-1234-1234-1234-123412341234}" type="slidenum">
              <a:rPr lang="en-US"/>
              <a:t>45</a:t>
            </a:fld>
            <a:endParaRPr/>
          </a:p>
        </p:txBody>
      </p:sp>
      <p:sp>
        <p:nvSpPr>
          <p:cNvPr id="515" name="Google Shape;515;g310c24f165f_0_152"/>
          <p:cNvSpPr txBox="1">
            <a:spLocks noGrp="1"/>
          </p:cNvSpPr>
          <p:nvPr>
            <p:ph type="title"/>
          </p:nvPr>
        </p:nvSpPr>
        <p:spPr>
          <a:xfrm>
            <a:off x="457200" y="277804"/>
            <a:ext cx="8229600" cy="712800"/>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dirty="0">
                <a:solidFill>
                  <a:srgbClr val="CC3300"/>
                </a:solidFill>
              </a:rPr>
              <a:t>Recap: </a:t>
            </a:r>
            <a:r>
              <a:rPr lang="en-US" dirty="0" err="1">
                <a:solidFill>
                  <a:srgbClr val="CC3300"/>
                </a:solidFill>
              </a:rPr>
              <a:t>Arquitecturas</a:t>
            </a:r>
            <a:r>
              <a:rPr lang="en-US" dirty="0">
                <a:solidFill>
                  <a:srgbClr val="CC3300"/>
                </a:solidFill>
              </a:rPr>
              <a:t> de </a:t>
            </a:r>
            <a:r>
              <a:rPr lang="en-US" dirty="0" err="1">
                <a:solidFill>
                  <a:srgbClr val="CC3300"/>
                </a:solidFill>
              </a:rPr>
              <a:t>agentes</a:t>
            </a:r>
            <a:endParaRPr dirty="0">
              <a:solidFill>
                <a:srgbClr val="CC3300"/>
              </a:solidFill>
            </a:endParaRPr>
          </a:p>
          <a:p>
            <a:pPr marL="0" lvl="0" indent="0" algn="l" rtl="0">
              <a:spcBef>
                <a:spcPts val="0"/>
              </a:spcBef>
              <a:spcAft>
                <a:spcPts val="0"/>
              </a:spcAft>
              <a:buClr>
                <a:schemeClr val="dk1"/>
              </a:buClr>
              <a:buSzPts val="1100"/>
              <a:buFont typeface="Arial"/>
              <a:buNone/>
            </a:pPr>
            <a:endParaRPr dirty="0">
              <a:solidFill>
                <a:srgbClr val="CC3300"/>
              </a:solidFill>
            </a:endParaRPr>
          </a:p>
          <a:p>
            <a:pPr marL="0" lvl="0" indent="0" algn="l" rtl="0">
              <a:lnSpc>
                <a:spcPct val="100000"/>
              </a:lnSpc>
              <a:spcBef>
                <a:spcPts val="0"/>
              </a:spcBef>
              <a:spcAft>
                <a:spcPts val="0"/>
              </a:spcAft>
              <a:buClr>
                <a:srgbClr val="CC3300"/>
              </a:buClr>
              <a:buSzPts val="4200"/>
              <a:buFont typeface="Garamond"/>
              <a:buNone/>
            </a:pPr>
            <a:endParaRPr dirty="0">
              <a:solidFill>
                <a:srgbClr val="CC3300"/>
              </a:solidFill>
            </a:endParaRPr>
          </a:p>
        </p:txBody>
      </p:sp>
      <p:sp>
        <p:nvSpPr>
          <p:cNvPr id="516" name="Google Shape;516;g310c24f165f_0_152"/>
          <p:cNvSpPr txBox="1"/>
          <p:nvPr/>
        </p:nvSpPr>
        <p:spPr>
          <a:xfrm>
            <a:off x="457200" y="3200400"/>
            <a:ext cx="4262700" cy="400200"/>
          </a:xfrm>
          <a:prstGeom prst="rect">
            <a:avLst/>
          </a:prstGeom>
          <a:noFill/>
          <a:ln>
            <a:noFill/>
          </a:ln>
        </p:spPr>
        <p:txBody>
          <a:bodyPr spcFirstLastPara="1" wrap="square" lIns="91425" tIns="91425" rIns="91425" bIns="91425" anchor="t" anchorCtr="0">
            <a:spAutoFit/>
          </a:bodyPr>
          <a:lstStyle/>
          <a:p>
            <a:pPr marL="0" lvl="0" indent="0" algn="l" rtl="0">
              <a:spcBef>
                <a:spcPts val="520"/>
              </a:spcBef>
              <a:spcAft>
                <a:spcPts val="0"/>
              </a:spcAft>
              <a:buNone/>
            </a:pPr>
            <a:endParaRPr/>
          </a:p>
        </p:txBody>
      </p:sp>
      <p:sp>
        <p:nvSpPr>
          <p:cNvPr id="517" name="Google Shape;517;g310c24f165f_0_152"/>
          <p:cNvSpPr txBox="1">
            <a:spLocks noGrp="1"/>
          </p:cNvSpPr>
          <p:nvPr>
            <p:ph type="body" idx="1"/>
          </p:nvPr>
        </p:nvSpPr>
        <p:spPr>
          <a:xfrm>
            <a:off x="457200" y="1143000"/>
            <a:ext cx="8229600" cy="4973400"/>
          </a:xfrm>
          <a:prstGeom prst="rect">
            <a:avLst/>
          </a:prstGeom>
          <a:noFill/>
          <a:ln>
            <a:noFill/>
          </a:ln>
        </p:spPr>
        <p:txBody>
          <a:bodyPr spcFirstLastPara="1" wrap="square" lIns="91425" tIns="45700" rIns="91425" bIns="45700" anchor="t" anchorCtr="0">
            <a:noAutofit/>
          </a:bodyPr>
          <a:lstStyle/>
          <a:p>
            <a:pPr lvl="0" indent="-317500">
              <a:spcBef>
                <a:spcPts val="520"/>
              </a:spcBef>
              <a:buChar char="●"/>
            </a:pPr>
            <a:r>
              <a:rPr lang="en-US" sz="2300" b="1" i="1" dirty="0" err="1">
                <a:solidFill>
                  <a:srgbClr val="003399"/>
                </a:solidFill>
              </a:rPr>
              <a:t>Puramente</a:t>
            </a:r>
            <a:r>
              <a:rPr lang="en-US" sz="2300" b="1" i="1" dirty="0">
                <a:solidFill>
                  <a:srgbClr val="003399"/>
                </a:solidFill>
              </a:rPr>
              <a:t> (</a:t>
            </a:r>
            <a:r>
              <a:rPr lang="en-US" sz="2300" b="1" i="1" dirty="0" err="1">
                <a:solidFill>
                  <a:srgbClr val="003399"/>
                </a:solidFill>
              </a:rPr>
              <a:t>simplemente</a:t>
            </a:r>
            <a:r>
              <a:rPr lang="en-US" sz="2300" b="1" i="1" dirty="0">
                <a:solidFill>
                  <a:srgbClr val="003399"/>
                </a:solidFill>
              </a:rPr>
              <a:t>) </a:t>
            </a:r>
            <a:r>
              <a:rPr lang="en-US" sz="2300" b="1" i="1" dirty="0" err="1">
                <a:solidFill>
                  <a:srgbClr val="003399"/>
                </a:solidFill>
              </a:rPr>
              <a:t>reactivo</a:t>
            </a:r>
            <a:r>
              <a:rPr lang="en-US" sz="2300" b="1" i="1" dirty="0">
                <a:solidFill>
                  <a:srgbClr val="003399"/>
                </a:solidFill>
              </a:rPr>
              <a:t>: </a:t>
            </a:r>
            <a:r>
              <a:rPr lang="en-US" sz="2300" b="1" dirty="0">
                <a:solidFill>
                  <a:schemeClr val="dk1"/>
                </a:solidFill>
              </a:rPr>
              <a:t> </a:t>
            </a:r>
            <a:r>
              <a:rPr lang="es-MX" sz="2000" dirty="0">
                <a:solidFill>
                  <a:schemeClr val="dk1"/>
                </a:solidFill>
              </a:rPr>
              <a:t>Actos basados únicamente en el estado del entorno actual</a:t>
            </a:r>
            <a:r>
              <a:rPr lang="en-US" sz="2000" dirty="0">
                <a:solidFill>
                  <a:schemeClr val="dk1"/>
                </a:solidFill>
              </a:rPr>
              <a:t>.</a:t>
            </a:r>
            <a:endParaRPr sz="2000" dirty="0">
              <a:solidFill>
                <a:schemeClr val="dk1"/>
              </a:solidFill>
            </a:endParaRPr>
          </a:p>
          <a:p>
            <a:pPr lvl="0" indent="-317500">
              <a:spcBef>
                <a:spcPts val="0"/>
              </a:spcBef>
              <a:buChar char="●"/>
            </a:pPr>
            <a:r>
              <a:rPr lang="en-US" sz="2300" b="1" i="1" dirty="0">
                <a:solidFill>
                  <a:srgbClr val="003399"/>
                </a:solidFill>
              </a:rPr>
              <a:t>Con </a:t>
            </a:r>
            <a:r>
              <a:rPr lang="en-US" sz="2300" b="1" i="1" dirty="0" err="1">
                <a:solidFill>
                  <a:srgbClr val="003399"/>
                </a:solidFill>
              </a:rPr>
              <a:t>estado</a:t>
            </a:r>
            <a:r>
              <a:rPr lang="en-US" sz="2300" b="1" i="1" dirty="0">
                <a:solidFill>
                  <a:srgbClr val="003399"/>
                </a:solidFill>
              </a:rPr>
              <a:t>: </a:t>
            </a:r>
            <a:r>
              <a:rPr lang="es-MX" sz="2000" dirty="0">
                <a:solidFill>
                  <a:schemeClr val="dk1"/>
                </a:solidFill>
              </a:rPr>
              <a:t>Agentes con estructura de datos interna, que normalmente se utilizan para registrar información sobre el estado y el historial del entorno</a:t>
            </a:r>
            <a:r>
              <a:rPr lang="en-US" sz="2000" dirty="0">
                <a:solidFill>
                  <a:schemeClr val="dk1"/>
                </a:solidFill>
              </a:rPr>
              <a:t>.</a:t>
            </a:r>
            <a:endParaRPr sz="2000" dirty="0">
              <a:solidFill>
                <a:schemeClr val="dk1"/>
              </a:solidFill>
            </a:endParaRPr>
          </a:p>
          <a:p>
            <a:pPr lvl="0" indent="-317500">
              <a:spcBef>
                <a:spcPts val="0"/>
              </a:spcBef>
              <a:buChar char="●"/>
            </a:pPr>
            <a:r>
              <a:rPr lang="en-US" sz="2300" b="1" i="1" dirty="0" err="1">
                <a:solidFill>
                  <a:srgbClr val="003399"/>
                </a:solidFill>
              </a:rPr>
              <a:t>Basado</a:t>
            </a:r>
            <a:r>
              <a:rPr lang="en-US" sz="2300" b="1" i="1" dirty="0">
                <a:solidFill>
                  <a:srgbClr val="003399"/>
                </a:solidFill>
              </a:rPr>
              <a:t> </a:t>
            </a:r>
            <a:r>
              <a:rPr lang="en-US" sz="2300" b="1" i="1" dirty="0" err="1">
                <a:solidFill>
                  <a:srgbClr val="003399"/>
                </a:solidFill>
              </a:rPr>
              <a:t>en</a:t>
            </a:r>
            <a:r>
              <a:rPr lang="en-US" sz="2300" b="1" i="1" dirty="0">
                <a:solidFill>
                  <a:srgbClr val="003399"/>
                </a:solidFill>
              </a:rPr>
              <a:t> </a:t>
            </a:r>
            <a:r>
              <a:rPr lang="en-US" sz="2300" b="1" i="1" dirty="0" err="1">
                <a:solidFill>
                  <a:srgbClr val="003399"/>
                </a:solidFill>
              </a:rPr>
              <a:t>el</a:t>
            </a:r>
            <a:r>
              <a:rPr lang="en-US" sz="2300" b="1" i="1" dirty="0">
                <a:solidFill>
                  <a:srgbClr val="003399"/>
                </a:solidFill>
              </a:rPr>
              <a:t> </a:t>
            </a:r>
            <a:r>
              <a:rPr lang="en-US" sz="2300" b="1" i="1" dirty="0" err="1">
                <a:solidFill>
                  <a:srgbClr val="003399"/>
                </a:solidFill>
              </a:rPr>
              <a:t>modelo</a:t>
            </a:r>
            <a:r>
              <a:rPr lang="en-US" sz="2300" b="1" i="1" dirty="0">
                <a:solidFill>
                  <a:srgbClr val="003399"/>
                </a:solidFill>
              </a:rPr>
              <a:t>:</a:t>
            </a:r>
            <a:r>
              <a:rPr lang="en-US" sz="1400" dirty="0">
                <a:solidFill>
                  <a:schemeClr val="dk1"/>
                </a:solidFill>
              </a:rPr>
              <a:t> </a:t>
            </a:r>
            <a:r>
              <a:rPr lang="es-MX" sz="2000" dirty="0">
                <a:solidFill>
                  <a:schemeClr val="dk1"/>
                </a:solidFill>
              </a:rPr>
              <a:t>Crear un modelo del entorno en el que opera y decidir una acción basada en ese modelo</a:t>
            </a:r>
            <a:r>
              <a:rPr lang="en-US" sz="2000" dirty="0">
                <a:solidFill>
                  <a:schemeClr val="dk1"/>
                </a:solidFill>
              </a:rPr>
              <a:t>.</a:t>
            </a:r>
            <a:endParaRPr sz="2000" dirty="0">
              <a:solidFill>
                <a:schemeClr val="dk1"/>
              </a:solidFill>
            </a:endParaRPr>
          </a:p>
          <a:p>
            <a:pPr lvl="0" indent="-317500">
              <a:spcBef>
                <a:spcPts val="0"/>
              </a:spcBef>
              <a:buChar char="●"/>
            </a:pPr>
            <a:r>
              <a:rPr lang="en-US" sz="2300" b="1" i="1" dirty="0" err="1">
                <a:solidFill>
                  <a:srgbClr val="003399"/>
                </a:solidFill>
              </a:rPr>
              <a:t>Basado</a:t>
            </a:r>
            <a:r>
              <a:rPr lang="en-US" sz="2300" b="1" i="1" dirty="0">
                <a:solidFill>
                  <a:srgbClr val="003399"/>
                </a:solidFill>
              </a:rPr>
              <a:t> </a:t>
            </a:r>
            <a:r>
              <a:rPr lang="en-US" sz="2300" b="1" i="1" dirty="0" err="1">
                <a:solidFill>
                  <a:srgbClr val="003399"/>
                </a:solidFill>
              </a:rPr>
              <a:t>en</a:t>
            </a:r>
            <a:r>
              <a:rPr lang="en-US" sz="2300" b="1" i="1" dirty="0">
                <a:solidFill>
                  <a:srgbClr val="003399"/>
                </a:solidFill>
              </a:rPr>
              <a:t> </a:t>
            </a:r>
            <a:r>
              <a:rPr lang="en-US" sz="2300" b="1" i="1" dirty="0" err="1">
                <a:solidFill>
                  <a:srgbClr val="003399"/>
                </a:solidFill>
              </a:rPr>
              <a:t>utilidades</a:t>
            </a:r>
            <a:r>
              <a:rPr lang="en-US" sz="2300" b="1" i="1" dirty="0">
                <a:solidFill>
                  <a:srgbClr val="003399"/>
                </a:solidFill>
              </a:rPr>
              <a:t>: </a:t>
            </a:r>
            <a:r>
              <a:rPr lang="es-MX" sz="2000" dirty="0">
                <a:solidFill>
                  <a:schemeClr val="dk1"/>
                </a:solidFill>
              </a:rPr>
              <a:t>Incluye una función de utilidad para medir sus preferencias entre estados</a:t>
            </a:r>
            <a:r>
              <a:rPr lang="en-US" sz="2000" dirty="0">
                <a:solidFill>
                  <a:schemeClr val="dk1"/>
                </a:solidFill>
              </a:rPr>
              <a:t>.</a:t>
            </a:r>
            <a:endParaRPr sz="2000" dirty="0">
              <a:solidFill>
                <a:schemeClr val="dk1"/>
              </a:solidFill>
            </a:endParaRPr>
          </a:p>
          <a:p>
            <a:pPr lvl="0" indent="-317500">
              <a:spcBef>
                <a:spcPts val="0"/>
              </a:spcBef>
              <a:buChar char="●"/>
            </a:pPr>
            <a:r>
              <a:rPr lang="en-US" sz="2300" b="1" i="1" dirty="0" err="1">
                <a:solidFill>
                  <a:srgbClr val="003399"/>
                </a:solidFill>
              </a:rPr>
              <a:t>Basado</a:t>
            </a:r>
            <a:r>
              <a:rPr lang="en-US" sz="2300" b="1" i="1" dirty="0">
                <a:solidFill>
                  <a:srgbClr val="003399"/>
                </a:solidFill>
              </a:rPr>
              <a:t> </a:t>
            </a:r>
            <a:r>
              <a:rPr lang="en-US" sz="2300" b="1" i="1" dirty="0" err="1">
                <a:solidFill>
                  <a:srgbClr val="003399"/>
                </a:solidFill>
              </a:rPr>
              <a:t>en</a:t>
            </a:r>
            <a:r>
              <a:rPr lang="en-US" sz="2300" b="1" i="1" dirty="0">
                <a:solidFill>
                  <a:srgbClr val="003399"/>
                </a:solidFill>
              </a:rPr>
              <a:t> </a:t>
            </a:r>
            <a:r>
              <a:rPr lang="en-US" sz="2300" b="1" i="1" dirty="0" err="1">
                <a:solidFill>
                  <a:srgbClr val="003399"/>
                </a:solidFill>
              </a:rPr>
              <a:t>tareas</a:t>
            </a:r>
            <a:r>
              <a:rPr lang="en-US" sz="2300" b="1" i="1" dirty="0">
                <a:solidFill>
                  <a:srgbClr val="003399"/>
                </a:solidFill>
              </a:rPr>
              <a:t>: </a:t>
            </a:r>
            <a:r>
              <a:rPr lang="es-MX" sz="2000" dirty="0">
                <a:solidFill>
                  <a:schemeClr val="dk1"/>
                </a:solidFill>
              </a:rPr>
              <a:t>Tiene un objetivo que debe cumplirse (un caso especial de función de utilidad con un resultado binario)</a:t>
            </a:r>
            <a:r>
              <a:rPr lang="en-US" sz="2000" dirty="0">
                <a:solidFill>
                  <a:schemeClr val="dk1"/>
                </a:solidFill>
              </a:rPr>
              <a:t>.</a:t>
            </a:r>
            <a:endParaRPr sz="2000" dirty="0">
              <a:solidFill>
                <a:schemeClr val="dk1"/>
              </a:solidFill>
            </a:endParaRPr>
          </a:p>
          <a:p>
            <a:pPr lvl="0" indent="-355600">
              <a:spcBef>
                <a:spcPts val="0"/>
              </a:spcBef>
              <a:buClr>
                <a:schemeClr val="dk1"/>
              </a:buClr>
              <a:buSzPts val="2000"/>
              <a:buChar char="●"/>
            </a:pPr>
            <a:r>
              <a:rPr lang="en-US" sz="2300" b="1" i="1" dirty="0" err="1">
                <a:solidFill>
                  <a:srgbClr val="003399"/>
                </a:solidFill>
              </a:rPr>
              <a:t>Aprendizaje</a:t>
            </a:r>
            <a:r>
              <a:rPr lang="en-US" sz="2300" b="1" i="1" dirty="0">
                <a:solidFill>
                  <a:srgbClr val="003399"/>
                </a:solidFill>
              </a:rPr>
              <a:t>: </a:t>
            </a:r>
            <a:r>
              <a:rPr lang="es-MX" sz="2000" dirty="0">
                <a:solidFill>
                  <a:schemeClr val="dk1"/>
                </a:solidFill>
              </a:rPr>
              <a:t>Se vuelve más competente a medida que interactúa con su entorno. El aprendizaje implica mejorar cualquier elemento del agente: modelo, programa, función de utilidad, </a:t>
            </a:r>
            <a:r>
              <a:rPr lang="es-MX" sz="2000" dirty="0" err="1">
                <a:solidFill>
                  <a:schemeClr val="dk1"/>
                </a:solidFill>
              </a:rPr>
              <a:t>etc</a:t>
            </a:r>
            <a:r>
              <a:rPr lang="en-US" sz="2000" dirty="0">
                <a:solidFill>
                  <a:schemeClr val="dk1"/>
                </a:solidFill>
              </a:rPr>
              <a:t>.</a:t>
            </a:r>
            <a:endParaRPr sz="2000" dirty="0">
              <a:solidFill>
                <a:schemeClr val="dk1"/>
              </a:solidFill>
            </a:endParaRPr>
          </a:p>
          <a:p>
            <a:pPr marL="0" lvl="0" indent="0" algn="l" rtl="0">
              <a:spcBef>
                <a:spcPts val="520"/>
              </a:spcBef>
              <a:spcAft>
                <a:spcPts val="0"/>
              </a:spcAft>
              <a:buClr>
                <a:schemeClr val="dk1"/>
              </a:buClr>
              <a:buSzPts val="1100"/>
              <a:buFont typeface="Arial"/>
              <a:buNone/>
            </a:pPr>
            <a:endParaRPr sz="1400" dirty="0">
              <a:solidFill>
                <a:schemeClr val="dk1"/>
              </a:solidFill>
            </a:endParaRPr>
          </a:p>
          <a:p>
            <a:pPr marL="0" lvl="0" indent="0" algn="l" rtl="0">
              <a:spcBef>
                <a:spcPts val="520"/>
              </a:spcBef>
              <a:spcAft>
                <a:spcPts val="0"/>
              </a:spcAft>
              <a:buNone/>
            </a:pPr>
            <a:endParaRPr sz="17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2f0dcc30441_0_349"/>
          <p:cNvSpPr txBox="1">
            <a:spLocks noGrp="1"/>
          </p:cNvSpPr>
          <p:nvPr>
            <p:ph type="title"/>
          </p:nvPr>
        </p:nvSpPr>
        <p:spPr>
          <a:xfrm>
            <a:off x="457200" y="277812"/>
            <a:ext cx="8228100" cy="1138200"/>
          </a:xfrm>
          <a:prstGeom prst="rect">
            <a:avLst/>
          </a:prstGeom>
          <a:noFill/>
          <a:ln>
            <a:noFill/>
          </a:ln>
        </p:spPr>
        <p:txBody>
          <a:bodyPr spcFirstLastPara="1" wrap="square" lIns="90000" tIns="46800" rIns="90000" bIns="46800" anchor="t" anchorCtr="0">
            <a:noAutofit/>
          </a:bodyPr>
          <a:lstStyle/>
          <a:p>
            <a:pPr lvl="0"/>
            <a:r>
              <a:rPr lang="en-US"/>
              <a:t>Próxima clase</a:t>
            </a:r>
            <a:endParaRPr dirty="0"/>
          </a:p>
        </p:txBody>
      </p:sp>
      <p:sp>
        <p:nvSpPr>
          <p:cNvPr id="525" name="Google Shape;525;g2f0dcc30441_0_349"/>
          <p:cNvSpPr txBox="1">
            <a:spLocks noGrp="1"/>
          </p:cNvSpPr>
          <p:nvPr>
            <p:ph type="body" idx="1"/>
          </p:nvPr>
        </p:nvSpPr>
        <p:spPr>
          <a:xfrm>
            <a:off x="457200" y="1600200"/>
            <a:ext cx="8228100" cy="4529100"/>
          </a:xfrm>
          <a:prstGeom prst="rect">
            <a:avLst/>
          </a:prstGeom>
          <a:noFill/>
          <a:ln>
            <a:noFill/>
          </a:ln>
        </p:spPr>
        <p:txBody>
          <a:bodyPr spcFirstLastPara="1" wrap="square" lIns="90000" tIns="46800" rIns="90000" bIns="46800" anchor="t" anchorCtr="0">
            <a:noAutofit/>
          </a:bodyPr>
          <a:lstStyle/>
          <a:p>
            <a:pPr marL="0" lvl="0" indent="0"/>
            <a:r>
              <a:rPr lang="es-MX" sz="2500" dirty="0"/>
              <a:t>Estudia los conceptos vistos hasta ahora para un </a:t>
            </a:r>
            <a:r>
              <a:rPr lang="es-MX" sz="2500" dirty="0" err="1"/>
              <a:t>quizz</a:t>
            </a:r>
            <a:r>
              <a:rPr lang="en-US" sz="2500" dirty="0"/>
              <a:t>:</a:t>
            </a:r>
            <a:endParaRPr sz="2500" dirty="0"/>
          </a:p>
          <a:p>
            <a:pPr lvl="0" indent="-285750">
              <a:buSzPts val="900"/>
              <a:buChar char="●"/>
            </a:pPr>
            <a:r>
              <a:rPr lang="es-MX" sz="2500" b="1" i="1" dirty="0"/>
              <a:t>Una introducción a los sistemas multiagente</a:t>
            </a:r>
            <a:r>
              <a:rPr lang="en-US" sz="2500" b="1" i="1" dirty="0"/>
              <a:t>.</a:t>
            </a:r>
            <a:r>
              <a:rPr lang="en-US" sz="2500" dirty="0"/>
              <a:t> </a:t>
            </a:r>
            <a:r>
              <a:rPr lang="es-MX" sz="2500" dirty="0"/>
              <a:t>Capítulos 1, 2 (Introducción, Agentes inteligentes)</a:t>
            </a:r>
            <a:r>
              <a:rPr lang="en-US" sz="2500" dirty="0"/>
              <a:t>.</a:t>
            </a:r>
            <a:endParaRPr sz="2500" dirty="0"/>
          </a:p>
          <a:p>
            <a:pPr lvl="0" indent="-285750">
              <a:spcBef>
                <a:spcPts val="0"/>
              </a:spcBef>
              <a:buSzPts val="900"/>
              <a:buChar char="●"/>
            </a:pPr>
            <a:r>
              <a:rPr lang="es-MX" sz="2500" b="1" i="1" dirty="0"/>
              <a:t>Inteligencia artificial: un enfoque moderno</a:t>
            </a:r>
            <a:r>
              <a:rPr lang="en-US" sz="2500" dirty="0"/>
              <a:t>. </a:t>
            </a:r>
            <a:r>
              <a:rPr lang="es-MX" sz="2500" dirty="0"/>
              <a:t>Capítulo 1, 2: (Introducción, Agentes inteligentes</a:t>
            </a:r>
            <a:r>
              <a:rPr lang="en-US" sz="2500" dirty="0"/>
              <a:t>).</a:t>
            </a:r>
            <a:endParaRPr sz="2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g30fe9e9af91_0_0"/>
          <p:cNvSpPr txBox="1">
            <a:spLocks noGrp="1"/>
          </p:cNvSpPr>
          <p:nvPr>
            <p:ph type="sldNum" idx="12"/>
          </p:nvPr>
        </p:nvSpPr>
        <p:spPr>
          <a:xfrm>
            <a:off x="6553200" y="6243637"/>
            <a:ext cx="2132100" cy="455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Garamond"/>
              <a:buNone/>
            </a:pPr>
            <a:fld id="{00000000-1234-1234-1234-123412341234}" type="slidenum">
              <a:rPr lang="en-US"/>
              <a:t>5</a:t>
            </a:fld>
            <a:endParaRPr/>
          </a:p>
        </p:txBody>
      </p:sp>
      <p:sp>
        <p:nvSpPr>
          <p:cNvPr id="89" name="Google Shape;89;g30fe9e9af91_0_0"/>
          <p:cNvSpPr txBox="1">
            <a:spLocks noGrp="1"/>
          </p:cNvSpPr>
          <p:nvPr>
            <p:ph type="title"/>
          </p:nvPr>
        </p:nvSpPr>
        <p:spPr>
          <a:xfrm>
            <a:off x="457200" y="277812"/>
            <a:ext cx="8228100" cy="1138200"/>
          </a:xfrm>
          <a:prstGeom prst="rect">
            <a:avLst/>
          </a:prstGeom>
          <a:noFill/>
          <a:ln>
            <a:noFill/>
          </a:ln>
        </p:spPr>
        <p:txBody>
          <a:bodyPr spcFirstLastPara="1" wrap="square" lIns="91425" tIns="45700" rIns="91425" bIns="45700" anchor="t" anchorCtr="0">
            <a:noAutofit/>
          </a:bodyPr>
          <a:lstStyle/>
          <a:p>
            <a:pPr lvl="0">
              <a:buClr>
                <a:schemeClr val="dk1"/>
              </a:buClr>
              <a:buSzPts val="1100"/>
            </a:pPr>
            <a:r>
              <a:rPr lang="es-MX" dirty="0"/>
              <a:t>Agentes reactivos basados en modelos</a:t>
            </a:r>
            <a:endParaRPr dirty="0"/>
          </a:p>
        </p:txBody>
      </p:sp>
      <p:pic>
        <p:nvPicPr>
          <p:cNvPr id="90" name="Google Shape;90;g30fe9e9af91_0_0" descr="An screen capture of the Boids demo from the FLAME GPU software which shows simulation of 100k agents interacting to produce emergent formations. The interactive UI allows the parameters of the model to be dynamically updated in real time." title="FLAMEGPU Agent Based Simulation of Boids with 100k agents on GPU">
            <a:hlinkClick r:id="rId3"/>
          </p:cNvPr>
          <p:cNvPicPr preferRelativeResize="0"/>
          <p:nvPr/>
        </p:nvPicPr>
        <p:blipFill>
          <a:blip r:embed="rId4">
            <a:alphaModFix/>
          </a:blip>
          <a:stretch>
            <a:fillRect/>
          </a:stretch>
        </p:blipFill>
        <p:spPr>
          <a:xfrm>
            <a:off x="457200" y="1360600"/>
            <a:ext cx="8135850" cy="4576425"/>
          </a:xfrm>
          <a:prstGeom prst="rect">
            <a:avLst/>
          </a:prstGeom>
          <a:noFill/>
          <a:ln>
            <a:noFill/>
          </a:ln>
        </p:spPr>
      </p:pic>
      <p:sp>
        <p:nvSpPr>
          <p:cNvPr id="3" name="TextBox 2">
            <a:extLst>
              <a:ext uri="{FF2B5EF4-FFF2-40B4-BE49-F238E27FC236}">
                <a16:creationId xmlns:a16="http://schemas.microsoft.com/office/drawing/2014/main" id="{40695877-1784-00EA-6A5A-E6119FD19CB9}"/>
              </a:ext>
            </a:extLst>
          </p:cNvPr>
          <p:cNvSpPr txBox="1"/>
          <p:nvPr/>
        </p:nvSpPr>
        <p:spPr>
          <a:xfrm>
            <a:off x="1574845" y="6243637"/>
            <a:ext cx="5479960" cy="307777"/>
          </a:xfrm>
          <a:prstGeom prst="rect">
            <a:avLst/>
          </a:prstGeom>
          <a:noFill/>
        </p:spPr>
        <p:txBody>
          <a:bodyPr wrap="square">
            <a:spAutoFit/>
          </a:bodyPr>
          <a:lstStyle/>
          <a:p>
            <a:r>
              <a:rPr lang="en-US" dirty="0">
                <a:solidFill>
                  <a:srgbClr val="00B0F0"/>
                </a:solidFill>
              </a:rPr>
              <a:t>https://youtu.be/eE646_6NfqQ?si=vc5G4Azu1fglXWmq</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
        <p:cNvGrpSpPr/>
        <p:nvPr/>
      </p:nvGrpSpPr>
      <p:grpSpPr>
        <a:xfrm>
          <a:off x="0" y="0"/>
          <a:ext cx="0" cy="0"/>
          <a:chOff x="0" y="0"/>
          <a:chExt cx="0" cy="0"/>
        </a:xfrm>
      </p:grpSpPr>
      <p:sp>
        <p:nvSpPr>
          <p:cNvPr id="95" name="Google Shape;95;p42"/>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6</a:t>
            </a:fld>
            <a:endParaRPr/>
          </a:p>
        </p:txBody>
      </p:sp>
      <p:sp>
        <p:nvSpPr>
          <p:cNvPr id="96" name="Google Shape;96;p42"/>
          <p:cNvSpPr txBox="1">
            <a:spLocks noGrp="1"/>
          </p:cNvSpPr>
          <p:nvPr>
            <p:ph type="title"/>
          </p:nvPr>
        </p:nvSpPr>
        <p:spPr>
          <a:xfrm>
            <a:off x="341290" y="44450"/>
            <a:ext cx="8229600" cy="1139825"/>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dirty="0" err="1"/>
              <a:t>Agentes</a:t>
            </a:r>
            <a:r>
              <a:rPr lang="en-US" dirty="0"/>
              <a:t> con Estado</a:t>
            </a:r>
            <a:endParaRPr dirty="0"/>
          </a:p>
        </p:txBody>
      </p:sp>
      <p:sp>
        <p:nvSpPr>
          <p:cNvPr id="97" name="Google Shape;97;p42"/>
          <p:cNvSpPr txBox="1">
            <a:spLocks noGrp="1"/>
          </p:cNvSpPr>
          <p:nvPr>
            <p:ph type="body" idx="1"/>
          </p:nvPr>
        </p:nvSpPr>
        <p:spPr>
          <a:xfrm>
            <a:off x="228600" y="838200"/>
            <a:ext cx="8686800" cy="5181600"/>
          </a:xfrm>
          <a:prstGeom prst="rect">
            <a:avLst/>
          </a:prstGeom>
          <a:noFill/>
          <a:ln>
            <a:noFill/>
          </a:ln>
        </p:spPr>
        <p:txBody>
          <a:bodyPr spcFirstLastPara="1" wrap="square" lIns="90000" tIns="46800" rIns="90000" bIns="46800" anchor="t" anchorCtr="0">
            <a:noAutofit/>
          </a:bodyPr>
          <a:lstStyle/>
          <a:p>
            <a:pPr marL="341312" lvl="0" indent="-341312">
              <a:lnSpc>
                <a:spcPct val="90000"/>
              </a:lnSpc>
              <a:spcBef>
                <a:spcPts val="0"/>
              </a:spcBef>
              <a:buClr>
                <a:srgbClr val="CC9900"/>
              </a:buClr>
              <a:buSzPts val="1560"/>
              <a:buFont typeface="Noto Sans Symbols"/>
              <a:buChar char="■"/>
            </a:pPr>
            <a:r>
              <a:rPr lang="es-MX" sz="2400" dirty="0"/>
              <a:t>Agentes con estructura de datos interna, que normalmente se utilizan para registrar información sobre el estado y el historial del entorno</a:t>
            </a:r>
            <a:r>
              <a:rPr lang="en-US" sz="2400" b="0" i="0" u="none" dirty="0">
                <a:solidFill>
                  <a:srgbClr val="000000"/>
                </a:solidFill>
                <a:latin typeface="Arial"/>
                <a:ea typeface="Arial"/>
                <a:cs typeface="Arial"/>
                <a:sym typeface="Arial"/>
              </a:rPr>
              <a:t>.</a:t>
            </a:r>
            <a:br>
              <a:rPr lang="en-US" sz="2400" b="0" i="0" u="none" dirty="0">
                <a:solidFill>
                  <a:srgbClr val="000000"/>
                </a:solidFill>
                <a:latin typeface="Arial"/>
                <a:ea typeface="Arial"/>
                <a:cs typeface="Arial"/>
                <a:sym typeface="Arial"/>
              </a:rPr>
            </a:br>
            <a:endParaRPr sz="2400" dirty="0"/>
          </a:p>
          <a:p>
            <a:pPr marL="342900" marR="0" lvl="0" indent="0" algn="ctr" rtl="0">
              <a:lnSpc>
                <a:spcPct val="90000"/>
              </a:lnSpc>
              <a:spcBef>
                <a:spcPts val="0"/>
              </a:spcBef>
              <a:spcAft>
                <a:spcPts val="0"/>
              </a:spcAft>
              <a:buSzPts val="1400"/>
              <a:buNone/>
            </a:pPr>
            <a:r>
              <a:rPr lang="en-US" sz="2400" i="1" dirty="0">
                <a:solidFill>
                  <a:schemeClr val="dk1"/>
                </a:solidFill>
                <a:latin typeface="Times New Roman"/>
                <a:ea typeface="Times New Roman"/>
                <a:cs typeface="Times New Roman"/>
                <a:sym typeface="Times New Roman"/>
              </a:rPr>
              <a:t>I</a:t>
            </a:r>
            <a:r>
              <a:rPr lang="en-US" sz="2400" dirty="0">
                <a:solidFill>
                  <a:schemeClr val="dk1"/>
                </a:solidFill>
              </a:rPr>
              <a:t> : </a:t>
            </a:r>
            <a:r>
              <a:rPr lang="en-US" sz="2400" i="1" dirty="0">
                <a:solidFill>
                  <a:schemeClr val="dk1"/>
                </a:solidFill>
                <a:latin typeface="Times New Roman"/>
                <a:ea typeface="Times New Roman"/>
                <a:cs typeface="Times New Roman"/>
                <a:sym typeface="Times New Roman"/>
              </a:rPr>
              <a:t>internal states</a:t>
            </a:r>
            <a:endParaRPr dirty="0"/>
          </a:p>
          <a:p>
            <a:pPr marL="341312" lvl="0" indent="-341312">
              <a:lnSpc>
                <a:spcPct val="90000"/>
              </a:lnSpc>
              <a:spcBef>
                <a:spcPts val="600"/>
              </a:spcBef>
              <a:buClr>
                <a:srgbClr val="CC9900"/>
              </a:buClr>
              <a:buSzPts val="1560"/>
              <a:buFont typeface="Noto Sans Symbols"/>
              <a:buChar char="■"/>
            </a:pPr>
            <a:r>
              <a:rPr lang="es-MX" sz="2400" dirty="0"/>
              <a:t>La función de percepción </a:t>
            </a:r>
            <a:r>
              <a:rPr lang="es-MX" sz="2400" dirty="0" err="1"/>
              <a:t>see</a:t>
            </a:r>
            <a:r>
              <a:rPr lang="es-MX" sz="2400" dirty="0"/>
              <a:t> para un agente basado en el estado es</a:t>
            </a:r>
            <a:r>
              <a:rPr lang="en-US" sz="2400" b="0" i="0" u="none" dirty="0">
                <a:solidFill>
                  <a:srgbClr val="000000"/>
                </a:solidFill>
                <a:latin typeface="Arial"/>
                <a:ea typeface="Arial"/>
                <a:cs typeface="Arial"/>
                <a:sym typeface="Arial"/>
              </a:rPr>
              <a:t>:</a:t>
            </a:r>
            <a:endParaRPr sz="2400" dirty="0"/>
          </a:p>
          <a:p>
            <a:pPr marL="342900" lvl="0" indent="0" algn="ctr" rtl="0">
              <a:lnSpc>
                <a:spcPct val="90000"/>
              </a:lnSpc>
              <a:spcBef>
                <a:spcPts val="600"/>
              </a:spcBef>
              <a:spcAft>
                <a:spcPts val="0"/>
              </a:spcAft>
              <a:buSzPts val="1400"/>
              <a:buNone/>
            </a:pPr>
            <a:r>
              <a:rPr lang="en-US" sz="2400" i="1" dirty="0">
                <a:solidFill>
                  <a:schemeClr val="dk1"/>
                </a:solidFill>
                <a:latin typeface="Times New Roman"/>
                <a:ea typeface="Times New Roman"/>
                <a:cs typeface="Times New Roman"/>
                <a:sym typeface="Times New Roman"/>
              </a:rPr>
              <a:t>see</a:t>
            </a:r>
            <a:r>
              <a:rPr lang="en-US" sz="2400" dirty="0">
                <a:solidFill>
                  <a:schemeClr val="dk1"/>
                </a:solidFill>
              </a:rPr>
              <a:t> : </a:t>
            </a:r>
            <a:r>
              <a:rPr lang="en-US" sz="2400" i="1" dirty="0">
                <a:solidFill>
                  <a:schemeClr val="dk1"/>
                </a:solidFill>
                <a:latin typeface="Times New Roman"/>
                <a:ea typeface="Times New Roman"/>
                <a:cs typeface="Times New Roman"/>
                <a:sym typeface="Times New Roman"/>
              </a:rPr>
              <a:t>E</a:t>
            </a:r>
            <a:r>
              <a:rPr lang="en-US" sz="2400" dirty="0">
                <a:solidFill>
                  <a:schemeClr val="dk1"/>
                </a:solidFill>
              </a:rPr>
              <a:t> </a:t>
            </a:r>
            <a:r>
              <a:rPr lang="en-US" sz="2400" dirty="0">
                <a:solidFill>
                  <a:schemeClr val="dk1"/>
                </a:solidFill>
                <a:latin typeface="Noto Sans Symbols"/>
                <a:ea typeface="Noto Sans Symbols"/>
                <a:cs typeface="Noto Sans Symbols"/>
                <a:sym typeface="Noto Sans Symbols"/>
              </a:rPr>
              <a:t>→</a:t>
            </a:r>
            <a:r>
              <a:rPr lang="en-US" sz="2400" dirty="0">
                <a:solidFill>
                  <a:schemeClr val="dk1"/>
                </a:solidFill>
              </a:rPr>
              <a:t> </a:t>
            </a:r>
            <a:r>
              <a:rPr lang="en-US" sz="2400" i="1" dirty="0">
                <a:solidFill>
                  <a:schemeClr val="dk1"/>
                </a:solidFill>
                <a:latin typeface="Times New Roman"/>
                <a:ea typeface="Times New Roman"/>
                <a:cs typeface="Times New Roman"/>
                <a:sym typeface="Times New Roman"/>
              </a:rPr>
              <a:t>Per</a:t>
            </a:r>
            <a:endParaRPr sz="2400" dirty="0"/>
          </a:p>
          <a:p>
            <a:pPr marL="341312" lvl="0" indent="-341312">
              <a:lnSpc>
                <a:spcPct val="90000"/>
              </a:lnSpc>
              <a:spcBef>
                <a:spcPts val="600"/>
              </a:spcBef>
              <a:buClr>
                <a:srgbClr val="CC9900"/>
              </a:buClr>
              <a:buSzPts val="1560"/>
              <a:buFont typeface="Noto Sans Symbols"/>
              <a:buChar char="■"/>
            </a:pPr>
            <a:r>
              <a:rPr lang="es-MX" sz="2400" dirty="0">
                <a:solidFill>
                  <a:schemeClr val="dk1"/>
                </a:solidFill>
              </a:rPr>
              <a:t>La acción de la función de selección de </a:t>
            </a:r>
            <a:r>
              <a:rPr lang="es-MX" sz="2400" i="1" dirty="0">
                <a:solidFill>
                  <a:schemeClr val="dk1"/>
                </a:solidFill>
              </a:rPr>
              <a:t>acciones</a:t>
            </a:r>
            <a:r>
              <a:rPr lang="es-MX" sz="2400" dirty="0">
                <a:solidFill>
                  <a:schemeClr val="dk1"/>
                </a:solidFill>
              </a:rPr>
              <a:t> ahora se define como una asignación</a:t>
            </a:r>
            <a:r>
              <a:rPr lang="en-US" sz="2400" b="0" i="0" u="none" dirty="0">
                <a:solidFill>
                  <a:srgbClr val="000000"/>
                </a:solidFill>
                <a:latin typeface="Arial"/>
                <a:ea typeface="Arial"/>
                <a:cs typeface="Arial"/>
                <a:sym typeface="Arial"/>
              </a:rPr>
              <a:t>:</a:t>
            </a:r>
            <a:endParaRPr dirty="0"/>
          </a:p>
          <a:p>
            <a:pPr marL="341312" marR="0" lvl="0" indent="-341312" algn="ctr" rtl="0">
              <a:lnSpc>
                <a:spcPct val="90000"/>
              </a:lnSpc>
              <a:spcBef>
                <a:spcPts val="600"/>
              </a:spcBef>
              <a:spcAft>
                <a:spcPts val="0"/>
              </a:spcAft>
              <a:buClr>
                <a:srgbClr val="000000"/>
              </a:buClr>
              <a:buSzPts val="2400"/>
              <a:buFont typeface="Times New Roman"/>
              <a:buNone/>
            </a:pPr>
            <a:r>
              <a:rPr lang="en-US" sz="2400" b="0" i="1" u="none" dirty="0">
                <a:solidFill>
                  <a:srgbClr val="000000"/>
                </a:solidFill>
                <a:latin typeface="Times New Roman"/>
                <a:ea typeface="Times New Roman"/>
                <a:cs typeface="Times New Roman"/>
                <a:sym typeface="Times New Roman"/>
              </a:rPr>
              <a:t>action</a:t>
            </a:r>
            <a:r>
              <a:rPr lang="en-US" sz="2400" b="0" i="0" u="none" dirty="0">
                <a:solidFill>
                  <a:srgbClr val="000000"/>
                </a:solidFill>
                <a:latin typeface="Arial"/>
                <a:ea typeface="Arial"/>
                <a:cs typeface="Arial"/>
                <a:sym typeface="Arial"/>
              </a:rPr>
              <a:t> : </a:t>
            </a:r>
            <a:r>
              <a:rPr lang="en-US" sz="2400" b="0" i="1" u="none" dirty="0">
                <a:solidFill>
                  <a:srgbClr val="000000"/>
                </a:solidFill>
                <a:latin typeface="Times New Roman"/>
                <a:ea typeface="Times New Roman"/>
                <a:cs typeface="Times New Roman"/>
                <a:sym typeface="Times New Roman"/>
              </a:rPr>
              <a:t>I</a:t>
            </a:r>
            <a:r>
              <a:rPr lang="en-US" sz="2400" b="0" i="0" u="none" dirty="0">
                <a:solidFill>
                  <a:srgbClr val="000000"/>
                </a:solidFill>
                <a:latin typeface="Arial"/>
                <a:ea typeface="Arial"/>
                <a:cs typeface="Arial"/>
                <a:sym typeface="Arial"/>
              </a:rPr>
              <a:t> </a:t>
            </a:r>
            <a:r>
              <a:rPr lang="en-US" sz="2400" b="0" i="0" u="none" dirty="0">
                <a:solidFill>
                  <a:srgbClr val="000000"/>
                </a:solidFill>
                <a:latin typeface="Noto Sans Symbols"/>
                <a:ea typeface="Noto Sans Symbols"/>
                <a:cs typeface="Noto Sans Symbols"/>
                <a:sym typeface="Noto Sans Symbols"/>
              </a:rPr>
              <a:t>→</a:t>
            </a:r>
            <a:r>
              <a:rPr lang="en-US" sz="2400" b="0" i="0" u="none" dirty="0">
                <a:solidFill>
                  <a:srgbClr val="000000"/>
                </a:solidFill>
                <a:latin typeface="Arial"/>
                <a:ea typeface="Arial"/>
                <a:cs typeface="Arial"/>
                <a:sym typeface="Arial"/>
              </a:rPr>
              <a:t> </a:t>
            </a:r>
            <a:r>
              <a:rPr lang="en-US" sz="2400" b="0" i="1" u="none" dirty="0">
                <a:solidFill>
                  <a:srgbClr val="000000"/>
                </a:solidFill>
                <a:latin typeface="Times New Roman"/>
                <a:ea typeface="Times New Roman"/>
                <a:cs typeface="Times New Roman"/>
                <a:sym typeface="Times New Roman"/>
              </a:rPr>
              <a:t>Ac</a:t>
            </a:r>
            <a:endParaRPr dirty="0"/>
          </a:p>
          <a:p>
            <a:pPr marL="341312" lvl="0" indent="-341312">
              <a:lnSpc>
                <a:spcPct val="90000"/>
              </a:lnSpc>
              <a:spcBef>
                <a:spcPts val="600"/>
              </a:spcBef>
              <a:buSzPts val="2400"/>
            </a:pPr>
            <a:r>
              <a:rPr lang="en-US" sz="2400" b="0" i="0" u="none" dirty="0">
                <a:solidFill>
                  <a:srgbClr val="000000"/>
                </a:solidFill>
                <a:latin typeface="Arial"/>
                <a:ea typeface="Arial"/>
                <a:cs typeface="Arial"/>
                <a:sym typeface="Arial"/>
              </a:rPr>
              <a:t>    </a:t>
            </a:r>
            <a:r>
              <a:rPr lang="es-MX" sz="2400" dirty="0"/>
              <a:t>desde estados internos hasta acciones. A continuación, se introduce una función adicional, que asigna un estado interno y una percepción a un estado interno</a:t>
            </a:r>
            <a:r>
              <a:rPr lang="en-US" sz="2400" b="0" i="0" u="none" dirty="0">
                <a:solidFill>
                  <a:srgbClr val="000000"/>
                </a:solidFill>
                <a:latin typeface="Arial"/>
                <a:ea typeface="Arial"/>
                <a:cs typeface="Arial"/>
                <a:sym typeface="Arial"/>
              </a:rPr>
              <a:t>:</a:t>
            </a:r>
            <a:endParaRPr dirty="0"/>
          </a:p>
          <a:p>
            <a:pPr marL="341312" marR="0" lvl="0" indent="-341312" algn="ctr" rtl="0">
              <a:lnSpc>
                <a:spcPct val="90000"/>
              </a:lnSpc>
              <a:spcBef>
                <a:spcPts val="600"/>
              </a:spcBef>
              <a:spcAft>
                <a:spcPts val="0"/>
              </a:spcAft>
              <a:buClr>
                <a:srgbClr val="000000"/>
              </a:buClr>
              <a:buSzPts val="2400"/>
              <a:buFont typeface="Times New Roman"/>
              <a:buNone/>
            </a:pPr>
            <a:r>
              <a:rPr lang="en-US" sz="2400" b="0" i="1" u="none" dirty="0">
                <a:solidFill>
                  <a:srgbClr val="000000"/>
                </a:solidFill>
                <a:latin typeface="Times New Roman"/>
                <a:ea typeface="Times New Roman"/>
                <a:cs typeface="Times New Roman"/>
                <a:sym typeface="Times New Roman"/>
              </a:rPr>
              <a:t>next</a:t>
            </a:r>
            <a:r>
              <a:rPr lang="en-US" sz="2400" b="0" i="0" u="none" dirty="0">
                <a:solidFill>
                  <a:srgbClr val="000000"/>
                </a:solidFill>
                <a:latin typeface="Arial"/>
                <a:ea typeface="Arial"/>
                <a:cs typeface="Arial"/>
                <a:sym typeface="Arial"/>
              </a:rPr>
              <a:t> : </a:t>
            </a:r>
            <a:r>
              <a:rPr lang="en-US" sz="2400" b="0" i="1" u="none" dirty="0">
                <a:solidFill>
                  <a:srgbClr val="000000"/>
                </a:solidFill>
                <a:latin typeface="Times New Roman"/>
                <a:ea typeface="Times New Roman"/>
                <a:cs typeface="Times New Roman"/>
                <a:sym typeface="Times New Roman"/>
              </a:rPr>
              <a:t>I</a:t>
            </a:r>
            <a:r>
              <a:rPr lang="en-US" sz="2400" b="0" i="0" u="none" dirty="0">
                <a:solidFill>
                  <a:srgbClr val="000000"/>
                </a:solidFill>
                <a:latin typeface="Arial"/>
                <a:ea typeface="Arial"/>
                <a:cs typeface="Arial"/>
                <a:sym typeface="Arial"/>
              </a:rPr>
              <a:t> </a:t>
            </a:r>
            <a:r>
              <a:rPr lang="en-US" sz="2400" b="0" i="0" u="none" dirty="0">
                <a:solidFill>
                  <a:srgbClr val="000000"/>
                </a:solidFill>
                <a:latin typeface="Noto Sans Symbols"/>
                <a:ea typeface="Noto Sans Symbols"/>
                <a:cs typeface="Noto Sans Symbols"/>
                <a:sym typeface="Noto Sans Symbols"/>
              </a:rPr>
              <a:t>×</a:t>
            </a:r>
            <a:r>
              <a:rPr lang="en-US" sz="2400" b="0" i="0" u="none" dirty="0">
                <a:solidFill>
                  <a:srgbClr val="000000"/>
                </a:solidFill>
                <a:latin typeface="Arial"/>
                <a:ea typeface="Arial"/>
                <a:cs typeface="Arial"/>
                <a:sym typeface="Arial"/>
              </a:rPr>
              <a:t> </a:t>
            </a:r>
            <a:r>
              <a:rPr lang="en-US" sz="2400" b="0" i="1" u="none" dirty="0">
                <a:solidFill>
                  <a:srgbClr val="000000"/>
                </a:solidFill>
                <a:latin typeface="Times New Roman"/>
                <a:ea typeface="Times New Roman"/>
                <a:cs typeface="Times New Roman"/>
                <a:sym typeface="Times New Roman"/>
              </a:rPr>
              <a:t>Per</a:t>
            </a:r>
            <a:r>
              <a:rPr lang="en-US" sz="2400" b="0" i="0" u="none" dirty="0">
                <a:solidFill>
                  <a:srgbClr val="000000"/>
                </a:solidFill>
                <a:latin typeface="Arial"/>
                <a:ea typeface="Arial"/>
                <a:cs typeface="Arial"/>
                <a:sym typeface="Arial"/>
              </a:rPr>
              <a:t> </a:t>
            </a:r>
            <a:r>
              <a:rPr lang="en-US" sz="2400" b="0" i="0" u="none" dirty="0">
                <a:solidFill>
                  <a:srgbClr val="000000"/>
                </a:solidFill>
                <a:latin typeface="Noto Sans Symbols"/>
                <a:ea typeface="Noto Sans Symbols"/>
                <a:cs typeface="Noto Sans Symbols"/>
                <a:sym typeface="Noto Sans Symbols"/>
              </a:rPr>
              <a:t>→</a:t>
            </a:r>
            <a:r>
              <a:rPr lang="en-US" sz="2400" b="0" i="0" u="none" dirty="0">
                <a:solidFill>
                  <a:srgbClr val="000000"/>
                </a:solidFill>
                <a:latin typeface="Arial"/>
                <a:ea typeface="Arial"/>
                <a:cs typeface="Arial"/>
                <a:sym typeface="Arial"/>
              </a:rPr>
              <a:t> </a:t>
            </a:r>
            <a:r>
              <a:rPr lang="en-US" sz="2400" b="0" i="1" u="none" dirty="0">
                <a:solidFill>
                  <a:srgbClr val="000000"/>
                </a:solidFill>
                <a:latin typeface="Times New Roman"/>
                <a:ea typeface="Times New Roman"/>
                <a:cs typeface="Times New Roman"/>
                <a:sym typeface="Times New Roman"/>
              </a:rPr>
              <a:t>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
        <p:cNvGrpSpPr/>
        <p:nvPr/>
      </p:nvGrpSpPr>
      <p:grpSpPr>
        <a:xfrm>
          <a:off x="0" y="0"/>
          <a:ext cx="0" cy="0"/>
          <a:chOff x="0" y="0"/>
          <a:chExt cx="0" cy="0"/>
        </a:xfrm>
      </p:grpSpPr>
      <p:sp>
        <p:nvSpPr>
          <p:cNvPr id="102" name="Google Shape;102;p41"/>
          <p:cNvSpPr txBox="1">
            <a:spLocks noGrp="1"/>
          </p:cNvSpPr>
          <p:nvPr>
            <p:ph type="sldNum" idx="12"/>
          </p:nvPr>
        </p:nvSpPr>
        <p:spPr>
          <a:xfrm>
            <a:off x="6553200" y="6243637"/>
            <a:ext cx="2132012" cy="45561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7</a:t>
            </a:fld>
            <a:endParaRPr/>
          </a:p>
        </p:txBody>
      </p:sp>
      <p:sp>
        <p:nvSpPr>
          <p:cNvPr id="103" name="Google Shape;103;p41"/>
          <p:cNvSpPr txBox="1">
            <a:spLocks noGrp="1"/>
          </p:cNvSpPr>
          <p:nvPr>
            <p:ph type="title"/>
          </p:nvPr>
        </p:nvSpPr>
        <p:spPr>
          <a:xfrm>
            <a:off x="457200" y="277812"/>
            <a:ext cx="8229600" cy="1139825"/>
          </a:xfrm>
          <a:prstGeom prst="rect">
            <a:avLst/>
          </a:prstGeom>
          <a:noFill/>
          <a:ln>
            <a:noFill/>
          </a:ln>
        </p:spPr>
        <p:txBody>
          <a:bodyPr spcFirstLastPara="1" wrap="square" lIns="90000" tIns="46800" rIns="90000" bIns="46800" anchor="t" anchorCtr="0">
            <a:noAutofit/>
          </a:bodyPr>
          <a:lstStyle/>
          <a:p>
            <a:pPr lvl="0">
              <a:buClr>
                <a:srgbClr val="CC3300"/>
              </a:buClr>
              <a:buSzPts val="4200"/>
            </a:pPr>
            <a:r>
              <a:rPr lang="en-US">
                <a:solidFill>
                  <a:srgbClr val="CC3300"/>
                </a:solidFill>
              </a:rPr>
              <a:t>Agentes con Estado</a:t>
            </a:r>
            <a:endParaRPr dirty="0"/>
          </a:p>
        </p:txBody>
      </p:sp>
      <p:sp>
        <p:nvSpPr>
          <p:cNvPr id="104" name="Google Shape;104;p41"/>
          <p:cNvSpPr txBox="1">
            <a:spLocks noGrp="1"/>
          </p:cNvSpPr>
          <p:nvPr>
            <p:ph type="body" idx="1"/>
          </p:nvPr>
        </p:nvSpPr>
        <p:spPr>
          <a:xfrm>
            <a:off x="457200" y="1295400"/>
            <a:ext cx="8229600" cy="4835525"/>
          </a:xfrm>
          <a:prstGeom prst="rect">
            <a:avLst/>
          </a:prstGeom>
          <a:noFill/>
          <a:ln>
            <a:noFill/>
          </a:ln>
        </p:spPr>
        <p:txBody>
          <a:bodyPr spcFirstLastPara="1" wrap="square" lIns="90000" tIns="46800" rIns="90000" bIns="46800" anchor="t" anchorCtr="0">
            <a:noAutofit/>
          </a:bodyPr>
          <a:lstStyle/>
          <a:p>
            <a:pPr marL="341312" lvl="0" indent="-341312">
              <a:spcBef>
                <a:spcPts val="0"/>
              </a:spcBef>
              <a:buClr>
                <a:srgbClr val="CC9900"/>
              </a:buClr>
              <a:buSzPts val="1950"/>
              <a:buFont typeface="Noto Sans Symbols"/>
              <a:buChar char="■"/>
            </a:pPr>
            <a:r>
              <a:rPr lang="es-MX" dirty="0"/>
              <a:t>Ahora consideramos los agentes que mantienen el estado</a:t>
            </a:r>
            <a:r>
              <a:rPr lang="en-US" sz="3000" b="0" i="0" u="none" dirty="0">
                <a:solidFill>
                  <a:srgbClr val="000000"/>
                </a:solidFill>
                <a:latin typeface="Arial"/>
                <a:ea typeface="Arial"/>
                <a:cs typeface="Arial"/>
                <a:sym typeface="Arial"/>
              </a:rPr>
              <a:t>:</a:t>
            </a:r>
            <a:endParaRPr dirty="0"/>
          </a:p>
        </p:txBody>
      </p:sp>
      <p:sp>
        <p:nvSpPr>
          <p:cNvPr id="105" name="Google Shape;105;p41"/>
          <p:cNvSpPr/>
          <p:nvPr/>
        </p:nvSpPr>
        <p:spPr>
          <a:xfrm>
            <a:off x="1981200" y="2209800"/>
            <a:ext cx="4953000" cy="1828800"/>
          </a:xfrm>
          <a:prstGeom prst="roundRect">
            <a:avLst>
              <a:gd name="adj" fmla="val 3600"/>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6" name="Google Shape;106;p41"/>
          <p:cNvSpPr/>
          <p:nvPr/>
        </p:nvSpPr>
        <p:spPr>
          <a:xfrm>
            <a:off x="1905000" y="4953000"/>
            <a:ext cx="5029200" cy="1066800"/>
          </a:xfrm>
          <a:prstGeom prst="roundRect">
            <a:avLst>
              <a:gd name="adj" fmla="val 3600"/>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7" name="Google Shape;107;p41"/>
          <p:cNvSpPr txBox="1"/>
          <p:nvPr/>
        </p:nvSpPr>
        <p:spPr>
          <a:xfrm>
            <a:off x="3810000" y="5257800"/>
            <a:ext cx="1828800" cy="371513"/>
          </a:xfrm>
          <a:prstGeom prst="rect">
            <a:avLst/>
          </a:prstGeom>
          <a:noFill/>
          <a:ln>
            <a:noFill/>
          </a:ln>
        </p:spPr>
        <p:txBody>
          <a:bodyPr spcFirstLastPara="1" wrap="square" lIns="90000" tIns="46800" rIns="90000" bIns="46800" anchor="t" anchorCtr="0">
            <a:spAutoFit/>
          </a:bodyPr>
          <a:lstStyle/>
          <a:p>
            <a:pPr lvl="0">
              <a:buSzPts val="1800"/>
            </a:pPr>
            <a:r>
              <a:rPr lang="en-US" sz="1800"/>
              <a:t>Medio ambiente</a:t>
            </a:r>
            <a:endParaRPr sz="1400" b="0" i="0" u="none" strike="noStrike" cap="none" dirty="0">
              <a:solidFill>
                <a:srgbClr val="000000"/>
              </a:solidFill>
              <a:latin typeface="Arial"/>
              <a:ea typeface="Arial"/>
              <a:cs typeface="Arial"/>
              <a:sym typeface="Arial"/>
            </a:endParaRPr>
          </a:p>
        </p:txBody>
      </p:sp>
      <p:sp>
        <p:nvSpPr>
          <p:cNvPr id="108" name="Google Shape;108;p41"/>
          <p:cNvSpPr txBox="1"/>
          <p:nvPr/>
        </p:nvSpPr>
        <p:spPr>
          <a:xfrm>
            <a:off x="3962400" y="2286000"/>
            <a:ext cx="1039882" cy="371513"/>
          </a:xfrm>
          <a:prstGeom prst="rect">
            <a:avLst/>
          </a:prstGeom>
          <a:noFill/>
          <a:ln>
            <a:noFill/>
          </a:ln>
        </p:spPr>
        <p:txBody>
          <a:bodyPr spcFirstLastPara="1" wrap="square" lIns="90000" tIns="46800" rIns="90000" bIns="46800" anchor="t" anchorCtr="0">
            <a:spAutoFit/>
          </a:bodyPr>
          <a:lstStyle/>
          <a:p>
            <a:pPr lvl="0">
              <a:buSzPts val="1800"/>
            </a:pPr>
            <a:r>
              <a:rPr lang="en-US" sz="1800"/>
              <a:t>Agente</a:t>
            </a:r>
            <a:endParaRPr sz="1400" b="0" i="0" u="none" strike="noStrike" cap="none" dirty="0">
              <a:solidFill>
                <a:srgbClr val="000000"/>
              </a:solidFill>
              <a:latin typeface="Arial"/>
              <a:ea typeface="Arial"/>
              <a:cs typeface="Arial"/>
              <a:sym typeface="Arial"/>
            </a:endParaRPr>
          </a:p>
        </p:txBody>
      </p:sp>
      <p:sp>
        <p:nvSpPr>
          <p:cNvPr id="109" name="Google Shape;109;p41"/>
          <p:cNvSpPr/>
          <p:nvPr/>
        </p:nvSpPr>
        <p:spPr>
          <a:xfrm>
            <a:off x="1981200" y="2743200"/>
            <a:ext cx="914400" cy="457200"/>
          </a:xfrm>
          <a:prstGeom prst="roundRect">
            <a:avLst>
              <a:gd name="adj" fmla="val 3600"/>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0" name="Google Shape;110;p41"/>
          <p:cNvSpPr/>
          <p:nvPr/>
        </p:nvSpPr>
        <p:spPr>
          <a:xfrm>
            <a:off x="6019800" y="2743200"/>
            <a:ext cx="914400" cy="457200"/>
          </a:xfrm>
          <a:prstGeom prst="roundRect">
            <a:avLst>
              <a:gd name="adj" fmla="val 3600"/>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1" name="Google Shape;111;p41"/>
          <p:cNvSpPr txBox="1"/>
          <p:nvPr/>
        </p:nvSpPr>
        <p:spPr>
          <a:xfrm>
            <a:off x="2032716" y="2757487"/>
            <a:ext cx="685800" cy="368300"/>
          </a:xfrm>
          <a:prstGeom prst="rect">
            <a:avLst/>
          </a:prstGeom>
          <a:noFill/>
          <a:ln>
            <a:noFill/>
          </a:ln>
        </p:spPr>
        <p:txBody>
          <a:bodyPr spcFirstLastPara="1" wrap="square" lIns="90000" tIns="46800" rIns="90000" bIns="46800" anchor="t" anchorCtr="0">
            <a:spAutoFit/>
          </a:bodyPr>
          <a:lstStyle/>
          <a:p>
            <a:pPr lvl="0">
              <a:buSzPts val="1800"/>
            </a:pPr>
            <a:r>
              <a:rPr lang="en-US" sz="1800"/>
              <a:t>ver</a:t>
            </a:r>
            <a:endParaRPr sz="1400" b="0" i="0" u="none" strike="noStrike" cap="none" dirty="0">
              <a:solidFill>
                <a:srgbClr val="000000"/>
              </a:solidFill>
              <a:latin typeface="Arial"/>
              <a:ea typeface="Arial"/>
              <a:cs typeface="Arial"/>
              <a:sym typeface="Arial"/>
            </a:endParaRPr>
          </a:p>
        </p:txBody>
      </p:sp>
      <p:sp>
        <p:nvSpPr>
          <p:cNvPr id="112" name="Google Shape;112;p41"/>
          <p:cNvSpPr txBox="1"/>
          <p:nvPr/>
        </p:nvSpPr>
        <p:spPr>
          <a:xfrm>
            <a:off x="6096000" y="2757487"/>
            <a:ext cx="914400" cy="371513"/>
          </a:xfrm>
          <a:prstGeom prst="rect">
            <a:avLst/>
          </a:prstGeom>
          <a:noFill/>
          <a:ln>
            <a:noFill/>
          </a:ln>
        </p:spPr>
        <p:txBody>
          <a:bodyPr spcFirstLastPara="1" wrap="square" lIns="90000" tIns="46800" rIns="90000" bIns="46800" anchor="t" anchorCtr="0">
            <a:spAutoFit/>
          </a:bodyPr>
          <a:lstStyle/>
          <a:p>
            <a:pPr lvl="0">
              <a:buSzPts val="1800"/>
            </a:pPr>
            <a:r>
              <a:rPr lang="en-US" sz="1800"/>
              <a:t>acción</a:t>
            </a:r>
            <a:endParaRPr sz="1400" b="0" i="0" u="none" strike="noStrike" cap="none" dirty="0">
              <a:solidFill>
                <a:srgbClr val="000000"/>
              </a:solidFill>
              <a:latin typeface="Arial"/>
              <a:ea typeface="Arial"/>
              <a:cs typeface="Arial"/>
              <a:sym typeface="Arial"/>
            </a:endParaRPr>
          </a:p>
        </p:txBody>
      </p:sp>
      <p:sp>
        <p:nvSpPr>
          <p:cNvPr id="113" name="Google Shape;113;p41"/>
          <p:cNvSpPr/>
          <p:nvPr/>
        </p:nvSpPr>
        <p:spPr>
          <a:xfrm rot="-10680000" flipH="1">
            <a:off x="839787" y="2360612"/>
            <a:ext cx="1066800" cy="3505200"/>
          </a:xfrm>
          <a:prstGeom prst="curvedRightArrow">
            <a:avLst>
              <a:gd name="adj1" fmla="val 12960"/>
              <a:gd name="adj2" fmla="val 19440"/>
              <a:gd name="adj3" fmla="val 14400"/>
            </a:avLst>
          </a:prstGeom>
          <a:solidFill>
            <a:srgbClr val="CC99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4" name="Google Shape;114;p41"/>
          <p:cNvSpPr/>
          <p:nvPr/>
        </p:nvSpPr>
        <p:spPr>
          <a:xfrm rot="60000" flipH="1">
            <a:off x="6932612" y="2667000"/>
            <a:ext cx="1143000" cy="3276600"/>
          </a:xfrm>
          <a:prstGeom prst="curvedRightArrow">
            <a:avLst>
              <a:gd name="adj1" fmla="val 12960"/>
              <a:gd name="adj2" fmla="val 19440"/>
              <a:gd name="adj3" fmla="val 14400"/>
            </a:avLst>
          </a:prstGeom>
          <a:solidFill>
            <a:srgbClr val="CC99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15" name="Google Shape;115;p41"/>
          <p:cNvCxnSpPr/>
          <p:nvPr/>
        </p:nvCxnSpPr>
        <p:spPr>
          <a:xfrm>
            <a:off x="3886200" y="3810000"/>
            <a:ext cx="914400" cy="1587"/>
          </a:xfrm>
          <a:prstGeom prst="straightConnector1">
            <a:avLst/>
          </a:prstGeom>
          <a:noFill/>
          <a:ln w="9525" cap="flat" cmpd="sng">
            <a:solidFill>
              <a:srgbClr val="000000"/>
            </a:solidFill>
            <a:prstDash val="solid"/>
            <a:miter lim="800000"/>
            <a:headEnd type="none" w="sm" len="sm"/>
            <a:tailEnd type="triangle" w="med" len="med"/>
          </a:ln>
        </p:spPr>
      </p:cxnSp>
      <p:sp>
        <p:nvSpPr>
          <p:cNvPr id="116" name="Google Shape;116;p41"/>
          <p:cNvSpPr/>
          <p:nvPr/>
        </p:nvSpPr>
        <p:spPr>
          <a:xfrm>
            <a:off x="2971800" y="3429000"/>
            <a:ext cx="914400" cy="457200"/>
          </a:xfrm>
          <a:prstGeom prst="roundRect">
            <a:avLst>
              <a:gd name="adj" fmla="val 3600"/>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7" name="Google Shape;117;p41"/>
          <p:cNvSpPr txBox="1"/>
          <p:nvPr/>
        </p:nvSpPr>
        <p:spPr>
          <a:xfrm>
            <a:off x="2934238" y="3443287"/>
            <a:ext cx="1004372" cy="371513"/>
          </a:xfrm>
          <a:prstGeom prst="rect">
            <a:avLst/>
          </a:prstGeom>
          <a:noFill/>
          <a:ln>
            <a:noFill/>
          </a:ln>
        </p:spPr>
        <p:txBody>
          <a:bodyPr spcFirstLastPara="1" wrap="square" lIns="90000" tIns="46800" rIns="90000" bIns="46800" anchor="t" anchorCtr="0">
            <a:spAutoFit/>
          </a:bodyPr>
          <a:lstStyle/>
          <a:p>
            <a:pPr lvl="0">
              <a:buSzPts val="1800"/>
            </a:pPr>
            <a:r>
              <a:rPr lang="en-US" sz="1800" dirty="0" err="1"/>
              <a:t>próximo</a:t>
            </a:r>
            <a:endParaRPr sz="1400" b="0" i="0" u="none" strike="noStrike" cap="none" dirty="0">
              <a:solidFill>
                <a:srgbClr val="000000"/>
              </a:solidFill>
              <a:latin typeface="Arial"/>
              <a:ea typeface="Arial"/>
              <a:cs typeface="Arial"/>
              <a:sym typeface="Arial"/>
            </a:endParaRPr>
          </a:p>
        </p:txBody>
      </p:sp>
      <p:sp>
        <p:nvSpPr>
          <p:cNvPr id="118" name="Google Shape;118;p41"/>
          <p:cNvSpPr/>
          <p:nvPr/>
        </p:nvSpPr>
        <p:spPr>
          <a:xfrm>
            <a:off x="4800600" y="3352800"/>
            <a:ext cx="1066800" cy="533400"/>
          </a:xfrm>
          <a:prstGeom prst="can">
            <a:avLst>
              <a:gd name="adj" fmla="val 5400"/>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9" name="Google Shape;119;p41"/>
          <p:cNvSpPr txBox="1"/>
          <p:nvPr/>
        </p:nvSpPr>
        <p:spPr>
          <a:xfrm>
            <a:off x="4953000" y="3429000"/>
            <a:ext cx="914400" cy="371513"/>
          </a:xfrm>
          <a:prstGeom prst="rect">
            <a:avLst/>
          </a:prstGeom>
          <a:noFill/>
          <a:ln>
            <a:noFill/>
          </a:ln>
        </p:spPr>
        <p:txBody>
          <a:bodyPr spcFirstLastPara="1" wrap="square" lIns="90000" tIns="46800" rIns="90000" bIns="46800" anchor="t" anchorCtr="0">
            <a:spAutoFit/>
          </a:bodyPr>
          <a:lstStyle/>
          <a:p>
            <a:pPr lvl="0">
              <a:buSzPts val="1800"/>
            </a:pPr>
            <a:r>
              <a:rPr lang="en-US" sz="1800"/>
              <a:t>estado</a:t>
            </a:r>
            <a:endParaRPr sz="1400" b="0" i="0" u="none" strike="noStrike" cap="none" dirty="0">
              <a:solidFill>
                <a:srgbClr val="000000"/>
              </a:solidFill>
              <a:latin typeface="Arial"/>
              <a:ea typeface="Arial"/>
              <a:cs typeface="Arial"/>
              <a:sym typeface="Arial"/>
            </a:endParaRPr>
          </a:p>
        </p:txBody>
      </p:sp>
      <p:cxnSp>
        <p:nvCxnSpPr>
          <p:cNvPr id="120" name="Google Shape;120;p41"/>
          <p:cNvCxnSpPr/>
          <p:nvPr/>
        </p:nvCxnSpPr>
        <p:spPr>
          <a:xfrm>
            <a:off x="2895600" y="2971800"/>
            <a:ext cx="457200" cy="457200"/>
          </a:xfrm>
          <a:prstGeom prst="straightConnector1">
            <a:avLst/>
          </a:prstGeom>
          <a:noFill/>
          <a:ln w="9525" cap="flat" cmpd="sng">
            <a:solidFill>
              <a:srgbClr val="000000"/>
            </a:solidFill>
            <a:prstDash val="solid"/>
            <a:miter lim="800000"/>
            <a:headEnd type="none" w="sm" len="sm"/>
            <a:tailEnd type="triangle" w="med" len="med"/>
          </a:ln>
        </p:spPr>
      </p:cxnSp>
      <p:cxnSp>
        <p:nvCxnSpPr>
          <p:cNvPr id="121" name="Google Shape;121;p41"/>
          <p:cNvCxnSpPr/>
          <p:nvPr/>
        </p:nvCxnSpPr>
        <p:spPr>
          <a:xfrm rot="10800000" flipH="1">
            <a:off x="5562600" y="2970212"/>
            <a:ext cx="457200" cy="384175"/>
          </a:xfrm>
          <a:prstGeom prst="straightConnector1">
            <a:avLst/>
          </a:prstGeom>
          <a:noFill/>
          <a:ln w="9525" cap="flat" cmpd="sng">
            <a:solidFill>
              <a:srgbClr val="000000"/>
            </a:solidFill>
            <a:prstDash val="solid"/>
            <a:miter lim="800000"/>
            <a:headEnd type="none" w="sm" len="sm"/>
            <a:tailEnd type="triangle" w="med" len="med"/>
          </a:ln>
        </p:spPr>
      </p:cxnSp>
      <p:cxnSp>
        <p:nvCxnSpPr>
          <p:cNvPr id="122" name="Google Shape;122;p41"/>
          <p:cNvCxnSpPr/>
          <p:nvPr/>
        </p:nvCxnSpPr>
        <p:spPr>
          <a:xfrm flipH="1">
            <a:off x="3884612" y="3505200"/>
            <a:ext cx="917575" cy="1587"/>
          </a:xfrm>
          <a:prstGeom prst="straightConnector1">
            <a:avLst/>
          </a:prstGeom>
          <a:noFill/>
          <a:ln w="9525" cap="flat" cmpd="sng">
            <a:solidFill>
              <a:srgbClr val="000000"/>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
        <p:cNvGrpSpPr/>
        <p:nvPr/>
      </p:nvGrpSpPr>
      <p:grpSpPr>
        <a:xfrm>
          <a:off x="0" y="0"/>
          <a:ext cx="0" cy="0"/>
          <a:chOff x="0" y="0"/>
          <a:chExt cx="0" cy="0"/>
        </a:xfrm>
      </p:grpSpPr>
      <p:sp>
        <p:nvSpPr>
          <p:cNvPr id="127" name="Google Shape;127;g30fe9e9af91_0_9"/>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8</a:t>
            </a:fld>
            <a:endParaRPr/>
          </a:p>
        </p:txBody>
      </p:sp>
      <p:sp>
        <p:nvSpPr>
          <p:cNvPr id="128" name="Google Shape;128;g30fe9e9af91_0_9"/>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a:t>Agentes con Estado</a:t>
            </a:r>
            <a:endParaRPr dirty="0"/>
          </a:p>
        </p:txBody>
      </p:sp>
      <p:pic>
        <p:nvPicPr>
          <p:cNvPr id="129" name="Google Shape;129;g30fe9e9af91_0_9"/>
          <p:cNvPicPr preferRelativeResize="0"/>
          <p:nvPr/>
        </p:nvPicPr>
        <p:blipFill>
          <a:blip r:embed="rId3">
            <a:alphaModFix/>
          </a:blip>
          <a:stretch>
            <a:fillRect/>
          </a:stretch>
        </p:blipFill>
        <p:spPr>
          <a:xfrm>
            <a:off x="5814161" y="1572047"/>
            <a:ext cx="3078701" cy="1568225"/>
          </a:xfrm>
          <a:prstGeom prst="rect">
            <a:avLst/>
          </a:prstGeom>
          <a:noFill/>
          <a:ln>
            <a:noFill/>
          </a:ln>
        </p:spPr>
      </p:pic>
      <p:sp>
        <p:nvSpPr>
          <p:cNvPr id="130" name="Google Shape;130;g30fe9e9af91_0_9"/>
          <p:cNvSpPr txBox="1">
            <a:spLocks noGrp="1"/>
          </p:cNvSpPr>
          <p:nvPr>
            <p:ph type="body" idx="1"/>
          </p:nvPr>
        </p:nvSpPr>
        <p:spPr>
          <a:xfrm>
            <a:off x="457200" y="1066800"/>
            <a:ext cx="8458200" cy="49197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90000"/>
              </a:lnSpc>
              <a:spcBef>
                <a:spcPts val="600"/>
              </a:spcBef>
              <a:spcAft>
                <a:spcPts val="0"/>
              </a:spcAft>
              <a:buClr>
                <a:srgbClr val="000000"/>
              </a:buClr>
              <a:buSzPts val="2400"/>
              <a:buFont typeface="Times New Roman"/>
              <a:buNone/>
            </a:pPr>
            <a:r>
              <a:rPr lang="en-US" sz="2000" dirty="0"/>
              <a:t>Game of life: </a:t>
            </a:r>
            <a:r>
              <a:rPr lang="en-US" sz="2000" u="sng" dirty="0">
                <a:solidFill>
                  <a:srgbClr val="0000FF"/>
                </a:solidFill>
                <a:hlinkClick r:id="rId4">
                  <a:extLst>
                    <a:ext uri="{A12FA001-AC4F-418D-AE19-62706E023703}">
                      <ahyp:hlinkClr xmlns:ahyp="http://schemas.microsoft.com/office/drawing/2018/hyperlinkcolor" val="tx"/>
                    </a:ext>
                  </a:extLst>
                </a:hlinkClick>
              </a:rPr>
              <a:t>https://rustwasm.github.io/book/game-of-life/rules.html</a:t>
            </a:r>
            <a:endParaRPr sz="2000" dirty="0"/>
          </a:p>
          <a:p>
            <a:pPr marL="341312" lvl="0" indent="-341312">
              <a:lnSpc>
                <a:spcPct val="90000"/>
              </a:lnSpc>
              <a:spcBef>
                <a:spcPts val="600"/>
              </a:spcBef>
              <a:buSzPts val="2400"/>
            </a:pPr>
            <a:r>
              <a:rPr lang="en-US" sz="2000" b="1" dirty="0"/>
              <a:t>Medio </a:t>
            </a:r>
            <a:r>
              <a:rPr lang="en-US" sz="2000" b="1" dirty="0" err="1"/>
              <a:t>ambiente</a:t>
            </a:r>
            <a:r>
              <a:rPr lang="en-US" sz="2000" b="1" dirty="0"/>
              <a:t>: </a:t>
            </a:r>
            <a:r>
              <a:rPr lang="en-US" sz="2000" dirty="0" err="1"/>
              <a:t>Cuadrícula</a:t>
            </a:r>
            <a:r>
              <a:rPr lang="en-US" sz="2000" dirty="0"/>
              <a:t> </a:t>
            </a:r>
            <a:r>
              <a:rPr lang="en-US" sz="2000" dirty="0" err="1"/>
              <a:t>infinita</a:t>
            </a:r>
            <a:endParaRPr sz="2000" b="1" dirty="0"/>
          </a:p>
          <a:p>
            <a:pPr marL="341312" lvl="0" indent="-341312">
              <a:lnSpc>
                <a:spcPct val="90000"/>
              </a:lnSpc>
              <a:spcBef>
                <a:spcPts val="600"/>
              </a:spcBef>
              <a:buSzPts val="2400"/>
            </a:pPr>
            <a:r>
              <a:rPr lang="en-US" sz="2000" b="1" dirty="0" err="1"/>
              <a:t>Agente</a:t>
            </a:r>
            <a:r>
              <a:rPr lang="en-US" sz="2000" b="1" dirty="0"/>
              <a:t>:</a:t>
            </a:r>
            <a:r>
              <a:rPr lang="en-US" sz="2000" dirty="0"/>
              <a:t> </a:t>
            </a:r>
            <a:r>
              <a:rPr lang="en-US" sz="2000" dirty="0" err="1"/>
              <a:t>Celulas</a:t>
            </a:r>
            <a:endParaRPr sz="2000" dirty="0"/>
          </a:p>
          <a:p>
            <a:pPr marL="341312" lvl="0" indent="-341312">
              <a:lnSpc>
                <a:spcPct val="90000"/>
              </a:lnSpc>
              <a:spcBef>
                <a:spcPts val="600"/>
              </a:spcBef>
              <a:buSzPts val="2400"/>
            </a:pPr>
            <a:r>
              <a:rPr lang="en-US" sz="2000" b="1" dirty="0" err="1"/>
              <a:t>Estados</a:t>
            </a:r>
            <a:r>
              <a:rPr lang="en-US" sz="2000" b="1" dirty="0"/>
              <a:t>: </a:t>
            </a:r>
            <a:r>
              <a:rPr lang="en-US" sz="2000" dirty="0" err="1"/>
              <a:t>Vive</a:t>
            </a:r>
            <a:r>
              <a:rPr lang="en-US" sz="2000" dirty="0"/>
              <a:t>, Muerte</a:t>
            </a:r>
            <a:endParaRPr sz="2000" dirty="0"/>
          </a:p>
          <a:p>
            <a:pPr marL="341312" lvl="0" indent="-341312">
              <a:lnSpc>
                <a:spcPct val="90000"/>
              </a:lnSpc>
              <a:spcBef>
                <a:spcPts val="600"/>
              </a:spcBef>
              <a:buSzPts val="2400"/>
            </a:pPr>
            <a:r>
              <a:rPr lang="en-US" sz="2000" b="1" dirty="0" err="1"/>
              <a:t>Modelo</a:t>
            </a:r>
            <a:r>
              <a:rPr lang="en-US" sz="2000" b="1" dirty="0"/>
              <a:t> (</a:t>
            </a:r>
            <a:r>
              <a:rPr lang="en-US" sz="2000" b="1" dirty="0" err="1"/>
              <a:t>reglas</a:t>
            </a:r>
            <a:r>
              <a:rPr lang="en-US" sz="2000" b="1" dirty="0"/>
              <a:t>):</a:t>
            </a:r>
          </a:p>
          <a:p>
            <a:pPr marL="341312" lvl="0" indent="-341312">
              <a:lnSpc>
                <a:spcPct val="90000"/>
              </a:lnSpc>
              <a:spcBef>
                <a:spcPts val="600"/>
              </a:spcBef>
              <a:buSzPts val="2400"/>
            </a:pPr>
            <a:endParaRPr sz="2000" b="1" dirty="0"/>
          </a:p>
          <a:p>
            <a:pPr lvl="0" indent="-355600">
              <a:lnSpc>
                <a:spcPct val="90000"/>
              </a:lnSpc>
              <a:spcBef>
                <a:spcPts val="600"/>
              </a:spcBef>
              <a:buSzPts val="2000"/>
              <a:buChar char="●"/>
            </a:pPr>
            <a:r>
              <a:rPr lang="es-MX" sz="2000" dirty="0"/>
              <a:t>El estado de la célula se modifica por pasos (tiempo discreto)</a:t>
            </a:r>
            <a:r>
              <a:rPr lang="en-US" sz="2000" dirty="0"/>
              <a:t>.</a:t>
            </a:r>
            <a:endParaRPr sz="2000" dirty="0"/>
          </a:p>
          <a:p>
            <a:pPr lvl="0" indent="-355600">
              <a:lnSpc>
                <a:spcPct val="90000"/>
              </a:lnSpc>
              <a:spcBef>
                <a:spcPts val="0"/>
              </a:spcBef>
              <a:buSzPts val="2000"/>
              <a:buChar char="●"/>
            </a:pPr>
            <a:r>
              <a:rPr lang="es-MX" sz="2000" dirty="0"/>
              <a:t>El siguiente estado de la célula depende del estado actual de las células vecinas (8)</a:t>
            </a:r>
            <a:r>
              <a:rPr lang="en-US" sz="2000" dirty="0"/>
              <a:t>.</a:t>
            </a:r>
            <a:endParaRPr sz="2000" dirty="0"/>
          </a:p>
          <a:p>
            <a:pPr lvl="0" indent="-355600">
              <a:lnSpc>
                <a:spcPct val="90000"/>
              </a:lnSpc>
              <a:spcBef>
                <a:spcPts val="0"/>
              </a:spcBef>
              <a:buSzPts val="2000"/>
              <a:buChar char="●"/>
            </a:pPr>
            <a:r>
              <a:rPr lang="es-MX" sz="2000" dirty="0"/>
              <a:t>Una célula </a:t>
            </a:r>
            <a:r>
              <a:rPr lang="es-MX" sz="2000" b="1" dirty="0"/>
              <a:t>muerta</a:t>
            </a:r>
            <a:r>
              <a:rPr lang="es-MX" sz="2000" dirty="0"/>
              <a:t> con exactamente 3 células vivas, vive en el siguiente turno</a:t>
            </a:r>
            <a:r>
              <a:rPr lang="en-US" sz="2000" dirty="0"/>
              <a:t>.</a:t>
            </a:r>
            <a:endParaRPr sz="2000" dirty="0"/>
          </a:p>
          <a:p>
            <a:pPr lvl="0" indent="-355600">
              <a:lnSpc>
                <a:spcPct val="90000"/>
              </a:lnSpc>
              <a:spcBef>
                <a:spcPts val="0"/>
              </a:spcBef>
              <a:buSzPts val="2000"/>
              <a:buChar char="●"/>
            </a:pPr>
            <a:r>
              <a:rPr lang="en-US" sz="2000" dirty="0">
                <a:solidFill>
                  <a:schemeClr val="dk1"/>
                </a:solidFill>
              </a:rPr>
              <a:t>Una célula viva con 2 o 3 células vivas, continua viviendo.</a:t>
            </a:r>
            <a:endParaRPr sz="2000" dirty="0">
              <a:solidFill>
                <a:schemeClr val="dk1"/>
              </a:solidFill>
            </a:endParaRPr>
          </a:p>
          <a:p>
            <a:pPr lvl="0" indent="-355600">
              <a:lnSpc>
                <a:spcPct val="90000"/>
              </a:lnSpc>
              <a:spcBef>
                <a:spcPts val="0"/>
              </a:spcBef>
              <a:buClr>
                <a:schemeClr val="dk1"/>
              </a:buClr>
              <a:buSzPts val="2000"/>
              <a:buChar char="●"/>
            </a:pPr>
            <a:r>
              <a:rPr lang="es-MX" sz="2000" dirty="0">
                <a:solidFill>
                  <a:schemeClr val="dk1"/>
                </a:solidFill>
              </a:rPr>
              <a:t>Una célula viva con 1 o más de 3 células vivas, muere en el siguiente turno</a:t>
            </a:r>
            <a:r>
              <a:rPr lang="en-US" sz="2000" dirty="0">
                <a:solidFill>
                  <a:schemeClr val="dk1"/>
                </a:solidFill>
              </a:rPr>
              <a:t>.</a:t>
            </a:r>
            <a:endParaRPr sz="2000" dirty="0">
              <a:solidFill>
                <a:schemeClr val="dk1"/>
              </a:solidFill>
            </a:endParaRPr>
          </a:p>
          <a:p>
            <a:pPr marL="341312" marR="0" lvl="0" indent="-341312" algn="l" rtl="0">
              <a:lnSpc>
                <a:spcPct val="90000"/>
              </a:lnSpc>
              <a:spcBef>
                <a:spcPts val="600"/>
              </a:spcBef>
              <a:spcAft>
                <a:spcPts val="0"/>
              </a:spcAft>
              <a:buClr>
                <a:srgbClr val="000000"/>
              </a:buClr>
              <a:buSzPts val="2400"/>
              <a:buFont typeface="Times New Roman"/>
              <a:buNone/>
            </a:pPr>
            <a:endParaRPr sz="2000" b="1" dirty="0"/>
          </a:p>
          <a:p>
            <a:pPr marL="341312" marR="0" lvl="0" indent="-341312" algn="l" rtl="0">
              <a:lnSpc>
                <a:spcPct val="90000"/>
              </a:lnSpc>
              <a:spcBef>
                <a:spcPts val="600"/>
              </a:spcBef>
              <a:spcAft>
                <a:spcPts val="0"/>
              </a:spcAft>
              <a:buClr>
                <a:srgbClr val="000000"/>
              </a:buClr>
              <a:buSzPts val="2400"/>
              <a:buFont typeface="Times New Roman"/>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g30fe9e9af91_0_20"/>
          <p:cNvSpPr txBox="1">
            <a:spLocks noGrp="1"/>
          </p:cNvSpPr>
          <p:nvPr>
            <p:ph type="sldNum" idx="12"/>
          </p:nvPr>
        </p:nvSpPr>
        <p:spPr>
          <a:xfrm>
            <a:off x="6553200" y="6243637"/>
            <a:ext cx="2132100" cy="4557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SzPts val="1200"/>
              <a:buNone/>
            </a:pPr>
            <a:fld id="{00000000-1234-1234-1234-123412341234}" type="slidenum">
              <a:rPr lang="en-US" sz="4200" b="0" i="0" u="none" strike="noStrike" cap="none">
                <a:solidFill>
                  <a:srgbClr val="006633"/>
                </a:solidFill>
                <a:latin typeface="Garamond"/>
                <a:ea typeface="Garamond"/>
                <a:cs typeface="Garamond"/>
                <a:sym typeface="Garamond"/>
              </a:rPr>
              <a:t>9</a:t>
            </a:fld>
            <a:endParaRPr/>
          </a:p>
        </p:txBody>
      </p:sp>
      <p:sp>
        <p:nvSpPr>
          <p:cNvPr id="136" name="Google Shape;136;g30fe9e9af91_0_20"/>
          <p:cNvSpPr txBox="1">
            <a:spLocks noGrp="1"/>
          </p:cNvSpPr>
          <p:nvPr>
            <p:ph type="title"/>
          </p:nvPr>
        </p:nvSpPr>
        <p:spPr>
          <a:xfrm>
            <a:off x="457200" y="277812"/>
            <a:ext cx="8229600" cy="1139700"/>
          </a:xfrm>
          <a:prstGeom prst="rect">
            <a:avLst/>
          </a:prstGeom>
          <a:noFill/>
          <a:ln>
            <a:noFill/>
          </a:ln>
        </p:spPr>
        <p:txBody>
          <a:bodyPr spcFirstLastPara="1" wrap="square" lIns="90000" tIns="46800" rIns="90000" bIns="46800" anchor="t" anchorCtr="0">
            <a:noAutofit/>
          </a:bodyPr>
          <a:lstStyle/>
          <a:p>
            <a:pPr lvl="0">
              <a:buClr>
                <a:srgbClr val="006633"/>
              </a:buClr>
              <a:buSzPts val="4200"/>
            </a:pPr>
            <a:r>
              <a:rPr lang="en-US"/>
              <a:t>Agentes con Estado</a:t>
            </a:r>
            <a:endParaRPr dirty="0"/>
          </a:p>
        </p:txBody>
      </p:sp>
      <p:pic>
        <p:nvPicPr>
          <p:cNvPr id="137" name="Google Shape;137;g30fe9e9af91_0_20"/>
          <p:cNvPicPr preferRelativeResize="0"/>
          <p:nvPr/>
        </p:nvPicPr>
        <p:blipFill>
          <a:blip r:embed="rId3">
            <a:alphaModFix/>
          </a:blip>
          <a:stretch>
            <a:fillRect/>
          </a:stretch>
        </p:blipFill>
        <p:spPr>
          <a:xfrm>
            <a:off x="6079900" y="1417501"/>
            <a:ext cx="3078701" cy="1568225"/>
          </a:xfrm>
          <a:prstGeom prst="rect">
            <a:avLst/>
          </a:prstGeom>
          <a:noFill/>
          <a:ln>
            <a:noFill/>
          </a:ln>
        </p:spPr>
      </p:pic>
      <p:sp>
        <p:nvSpPr>
          <p:cNvPr id="138" name="Google Shape;138;g30fe9e9af91_0_20"/>
          <p:cNvSpPr txBox="1">
            <a:spLocks noGrp="1"/>
          </p:cNvSpPr>
          <p:nvPr>
            <p:ph type="body" idx="1"/>
          </p:nvPr>
        </p:nvSpPr>
        <p:spPr>
          <a:xfrm>
            <a:off x="457200" y="1066800"/>
            <a:ext cx="8458200" cy="49197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90000"/>
              </a:lnSpc>
              <a:spcBef>
                <a:spcPts val="600"/>
              </a:spcBef>
              <a:spcAft>
                <a:spcPts val="0"/>
              </a:spcAft>
              <a:buClr>
                <a:srgbClr val="000000"/>
              </a:buClr>
              <a:buSzPts val="2400"/>
              <a:buFont typeface="Times New Roman"/>
              <a:buNone/>
            </a:pPr>
            <a:r>
              <a:rPr lang="en-US" sz="1900" dirty="0"/>
              <a:t>Game of life: </a:t>
            </a:r>
            <a:r>
              <a:rPr lang="en-US" sz="1900" u="sng" dirty="0">
                <a:solidFill>
                  <a:srgbClr val="0000FF"/>
                </a:solidFill>
                <a:hlinkClick r:id="rId4">
                  <a:extLst>
                    <a:ext uri="{A12FA001-AC4F-418D-AE19-62706E023703}">
                      <ahyp:hlinkClr xmlns:ahyp="http://schemas.microsoft.com/office/drawing/2018/hyperlinkcolor" val="tx"/>
                    </a:ext>
                  </a:extLst>
                </a:hlinkClick>
              </a:rPr>
              <a:t>https://rustwasm.github.io/book/game-of-life/rules.html</a:t>
            </a:r>
            <a:endParaRPr sz="1900" dirty="0"/>
          </a:p>
          <a:p>
            <a:pPr marL="341312" marR="0" lvl="0" indent="-341312" algn="l" rtl="0">
              <a:lnSpc>
                <a:spcPct val="90000"/>
              </a:lnSpc>
              <a:spcBef>
                <a:spcPts val="600"/>
              </a:spcBef>
              <a:spcAft>
                <a:spcPts val="0"/>
              </a:spcAft>
              <a:buClr>
                <a:srgbClr val="000000"/>
              </a:buClr>
              <a:buSzPts val="2400"/>
              <a:buFont typeface="Times New Roman"/>
              <a:buNone/>
            </a:pPr>
            <a:r>
              <a:rPr lang="en-US" sz="1900" b="1" dirty="0"/>
              <a:t>Environment: </a:t>
            </a:r>
            <a:r>
              <a:rPr lang="en-US" sz="1900" dirty="0"/>
              <a:t>Infinite grid</a:t>
            </a:r>
            <a:endParaRPr sz="1900" b="1" dirty="0"/>
          </a:p>
          <a:p>
            <a:pPr marL="341312" marR="0" lvl="0" indent="-341312" algn="l" rtl="0">
              <a:lnSpc>
                <a:spcPct val="90000"/>
              </a:lnSpc>
              <a:spcBef>
                <a:spcPts val="600"/>
              </a:spcBef>
              <a:spcAft>
                <a:spcPts val="0"/>
              </a:spcAft>
              <a:buClr>
                <a:srgbClr val="000000"/>
              </a:buClr>
              <a:buSzPts val="2400"/>
              <a:buFont typeface="Times New Roman"/>
              <a:buNone/>
            </a:pPr>
            <a:r>
              <a:rPr lang="en-US" sz="1900" b="1" dirty="0"/>
              <a:t>Agent:</a:t>
            </a:r>
            <a:r>
              <a:rPr lang="en-US" sz="1900" dirty="0"/>
              <a:t> Cells</a:t>
            </a:r>
            <a:endParaRPr sz="1900" dirty="0"/>
          </a:p>
          <a:p>
            <a:pPr marL="341312" marR="0" lvl="0" indent="-341312" algn="l" rtl="0">
              <a:lnSpc>
                <a:spcPct val="90000"/>
              </a:lnSpc>
              <a:spcBef>
                <a:spcPts val="600"/>
              </a:spcBef>
              <a:spcAft>
                <a:spcPts val="0"/>
              </a:spcAft>
              <a:buClr>
                <a:srgbClr val="000000"/>
              </a:buClr>
              <a:buSzPts val="2400"/>
              <a:buFont typeface="Times New Roman"/>
              <a:buNone/>
            </a:pPr>
            <a:r>
              <a:rPr lang="en-US" sz="1900" b="1" dirty="0"/>
              <a:t>States: </a:t>
            </a:r>
            <a:r>
              <a:rPr lang="en-US" sz="1900" dirty="0"/>
              <a:t>Live, Death</a:t>
            </a:r>
            <a:endParaRPr sz="1900" dirty="0"/>
          </a:p>
          <a:p>
            <a:pPr marL="341312" marR="0" lvl="0" indent="-341312" algn="l" rtl="0">
              <a:lnSpc>
                <a:spcPct val="90000"/>
              </a:lnSpc>
              <a:spcBef>
                <a:spcPts val="600"/>
              </a:spcBef>
              <a:spcAft>
                <a:spcPts val="0"/>
              </a:spcAft>
              <a:buClr>
                <a:srgbClr val="000000"/>
              </a:buClr>
              <a:buSzPts val="2400"/>
              <a:buFont typeface="Times New Roman"/>
              <a:buNone/>
            </a:pPr>
            <a:r>
              <a:rPr lang="en-US" sz="1900" b="1" dirty="0"/>
              <a:t>Model (rules):</a:t>
            </a:r>
            <a:endParaRPr sz="1900" b="1" dirty="0"/>
          </a:p>
          <a:p>
            <a:pPr marL="457200" marR="0" lvl="0" indent="-349250" algn="l" rtl="0">
              <a:lnSpc>
                <a:spcPct val="90000"/>
              </a:lnSpc>
              <a:spcBef>
                <a:spcPts val="600"/>
              </a:spcBef>
              <a:spcAft>
                <a:spcPts val="0"/>
              </a:spcAft>
              <a:buSzPts val="1900"/>
              <a:buChar char="●"/>
            </a:pPr>
            <a:r>
              <a:rPr lang="en-US" sz="1900" dirty="0"/>
              <a:t>Cell state is modified by steps (discrete time).</a:t>
            </a:r>
            <a:endParaRPr sz="1900" dirty="0"/>
          </a:p>
          <a:p>
            <a:pPr marL="457200" marR="0" lvl="0" indent="-349250" algn="l" rtl="0">
              <a:lnSpc>
                <a:spcPct val="90000"/>
              </a:lnSpc>
              <a:spcBef>
                <a:spcPts val="0"/>
              </a:spcBef>
              <a:spcAft>
                <a:spcPts val="0"/>
              </a:spcAft>
              <a:buSzPts val="1900"/>
              <a:buChar char="●"/>
            </a:pPr>
            <a:r>
              <a:rPr lang="en-US" sz="1900" dirty="0"/>
              <a:t>Next cell state depends on current state of neighbor cells (8).</a:t>
            </a:r>
            <a:endParaRPr sz="1900" dirty="0"/>
          </a:p>
          <a:p>
            <a:pPr marL="457200" marR="0" lvl="0" indent="-349250" algn="l" rtl="0">
              <a:lnSpc>
                <a:spcPct val="90000"/>
              </a:lnSpc>
              <a:spcBef>
                <a:spcPts val="0"/>
              </a:spcBef>
              <a:spcAft>
                <a:spcPts val="0"/>
              </a:spcAft>
              <a:buSzPts val="1900"/>
              <a:buChar char="●"/>
            </a:pPr>
            <a:r>
              <a:rPr lang="en-US" sz="1900" dirty="0"/>
              <a:t>A </a:t>
            </a:r>
            <a:r>
              <a:rPr lang="en-US" sz="1900" b="1" dirty="0"/>
              <a:t>death</a:t>
            </a:r>
            <a:r>
              <a:rPr lang="en-US" sz="1900" dirty="0"/>
              <a:t> cell with exactly 3 live cells, </a:t>
            </a:r>
            <a:r>
              <a:rPr lang="en-US" sz="1900" b="1" dirty="0"/>
              <a:t>lives</a:t>
            </a:r>
            <a:r>
              <a:rPr lang="en-US" sz="1900" dirty="0"/>
              <a:t> in the next turn.</a:t>
            </a:r>
            <a:endParaRPr sz="1900" dirty="0"/>
          </a:p>
          <a:p>
            <a:pPr marL="457200" lvl="0" indent="-349250" algn="l" rtl="0">
              <a:lnSpc>
                <a:spcPct val="90000"/>
              </a:lnSpc>
              <a:spcBef>
                <a:spcPts val="0"/>
              </a:spcBef>
              <a:spcAft>
                <a:spcPts val="0"/>
              </a:spcAft>
              <a:buSzPts val="1900"/>
              <a:buChar char="●"/>
            </a:pPr>
            <a:r>
              <a:rPr lang="en-US" sz="1900" dirty="0">
                <a:solidFill>
                  <a:schemeClr val="dk1"/>
                </a:solidFill>
              </a:rPr>
              <a:t>A </a:t>
            </a:r>
            <a:r>
              <a:rPr lang="en-US" sz="1900" b="1" dirty="0">
                <a:solidFill>
                  <a:schemeClr val="dk1"/>
                </a:solidFill>
              </a:rPr>
              <a:t>live</a:t>
            </a:r>
            <a:r>
              <a:rPr lang="en-US" sz="1900" dirty="0">
                <a:solidFill>
                  <a:schemeClr val="dk1"/>
                </a:solidFill>
              </a:rPr>
              <a:t> cell with 2 or 3 live cells, continuous </a:t>
            </a:r>
            <a:r>
              <a:rPr lang="en-US" sz="1900" b="1" dirty="0">
                <a:solidFill>
                  <a:schemeClr val="dk1"/>
                </a:solidFill>
              </a:rPr>
              <a:t>live</a:t>
            </a:r>
            <a:r>
              <a:rPr lang="en-US" sz="1900" dirty="0">
                <a:solidFill>
                  <a:schemeClr val="dk1"/>
                </a:solidFill>
              </a:rPr>
              <a:t>.</a:t>
            </a:r>
            <a:endParaRPr sz="1900" dirty="0">
              <a:solidFill>
                <a:schemeClr val="dk1"/>
              </a:solidFill>
            </a:endParaRPr>
          </a:p>
          <a:p>
            <a:pPr marL="457200" lvl="0" indent="-349250" algn="l" rtl="0">
              <a:lnSpc>
                <a:spcPct val="90000"/>
              </a:lnSpc>
              <a:spcBef>
                <a:spcPts val="0"/>
              </a:spcBef>
              <a:spcAft>
                <a:spcPts val="0"/>
              </a:spcAft>
              <a:buClr>
                <a:schemeClr val="dk1"/>
              </a:buClr>
              <a:buSzPts val="1900"/>
              <a:buChar char="●"/>
            </a:pPr>
            <a:r>
              <a:rPr lang="en-US" sz="1900" dirty="0">
                <a:solidFill>
                  <a:schemeClr val="dk1"/>
                </a:solidFill>
              </a:rPr>
              <a:t>A </a:t>
            </a:r>
            <a:r>
              <a:rPr lang="en-US" sz="1900" b="1" dirty="0">
                <a:solidFill>
                  <a:schemeClr val="dk1"/>
                </a:solidFill>
              </a:rPr>
              <a:t>live</a:t>
            </a:r>
            <a:r>
              <a:rPr lang="en-US" sz="1900" dirty="0">
                <a:solidFill>
                  <a:schemeClr val="dk1"/>
                </a:solidFill>
              </a:rPr>
              <a:t> cell with 1 or more than 3 live cells, </a:t>
            </a:r>
            <a:r>
              <a:rPr lang="en-US" sz="1900" b="1" dirty="0">
                <a:solidFill>
                  <a:schemeClr val="dk1"/>
                </a:solidFill>
              </a:rPr>
              <a:t>dies</a:t>
            </a:r>
            <a:r>
              <a:rPr lang="en-US" sz="1900" dirty="0">
                <a:solidFill>
                  <a:schemeClr val="dk1"/>
                </a:solidFill>
              </a:rPr>
              <a:t> in the next turn.</a:t>
            </a:r>
            <a:endParaRPr sz="1900" dirty="0">
              <a:solidFill>
                <a:schemeClr val="dk1"/>
              </a:solidFill>
            </a:endParaRPr>
          </a:p>
          <a:p>
            <a:pPr marL="0" lvl="0" indent="0" algn="l" rtl="0">
              <a:lnSpc>
                <a:spcPct val="90000"/>
              </a:lnSpc>
              <a:spcBef>
                <a:spcPts val="600"/>
              </a:spcBef>
              <a:spcAft>
                <a:spcPts val="0"/>
              </a:spcAft>
              <a:buNone/>
            </a:pPr>
            <a:endParaRPr sz="1900" dirty="0">
              <a:solidFill>
                <a:schemeClr val="dk1"/>
              </a:solidFill>
            </a:endParaRPr>
          </a:p>
          <a:p>
            <a:pPr marL="342900" lvl="0" indent="-342900">
              <a:lnSpc>
                <a:spcPct val="90000"/>
              </a:lnSpc>
              <a:spcBef>
                <a:spcPts val="0"/>
              </a:spcBef>
              <a:buFont typeface="Arial" panose="020B0604020202020204" pitchFamily="34" charset="0"/>
              <a:buChar char="•"/>
            </a:pPr>
            <a:r>
              <a:rPr lang="en-US" sz="2100" dirty="0" err="1">
                <a:solidFill>
                  <a:srgbClr val="FF0000"/>
                </a:solidFill>
                <a:latin typeface="Times New Roman"/>
                <a:ea typeface="Times New Roman"/>
                <a:cs typeface="Times New Roman"/>
                <a:sym typeface="Times New Roman"/>
              </a:rPr>
              <a:t>Ejercicio</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Intenta</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definir</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Estados</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internos</a:t>
            </a:r>
            <a:r>
              <a:rPr lang="en-US" sz="2100" dirty="0">
                <a:solidFill>
                  <a:srgbClr val="FF0000"/>
                </a:solidFill>
                <a:latin typeface="Times New Roman"/>
                <a:ea typeface="Times New Roman"/>
                <a:cs typeface="Times New Roman"/>
                <a:sym typeface="Times New Roman"/>
              </a:rPr>
              <a:t> </a:t>
            </a:r>
            <a:r>
              <a:rPr lang="en-US" sz="2100" i="1" dirty="0">
                <a:solidFill>
                  <a:srgbClr val="FF0000"/>
                </a:solidFill>
                <a:latin typeface="Times New Roman"/>
                <a:ea typeface="Times New Roman"/>
                <a:cs typeface="Times New Roman"/>
                <a:sym typeface="Times New Roman"/>
              </a:rPr>
              <a:t>I</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ver</a:t>
            </a:r>
            <a:r>
              <a:rPr lang="en-US" sz="2100" dirty="0">
                <a:solidFill>
                  <a:srgbClr val="FF0000"/>
                </a:solidFill>
                <a:latin typeface="Times New Roman"/>
                <a:ea typeface="Times New Roman"/>
                <a:cs typeface="Times New Roman"/>
                <a:sym typeface="Times New Roman"/>
              </a:rPr>
              <a:t> : </a:t>
            </a:r>
            <a:r>
              <a:rPr lang="en-US" sz="2100" i="1" dirty="0">
                <a:solidFill>
                  <a:srgbClr val="FF0000"/>
                </a:solidFill>
                <a:latin typeface="Times New Roman"/>
                <a:ea typeface="Times New Roman"/>
                <a:cs typeface="Times New Roman"/>
                <a:sym typeface="Times New Roman"/>
              </a:rPr>
              <a:t>E → Per</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acción</a:t>
            </a:r>
            <a:r>
              <a:rPr lang="en-US" sz="2100" dirty="0">
                <a:solidFill>
                  <a:srgbClr val="FF0000"/>
                </a:solidFill>
                <a:latin typeface="Times New Roman"/>
                <a:ea typeface="Times New Roman"/>
                <a:cs typeface="Times New Roman"/>
                <a:sym typeface="Times New Roman"/>
              </a:rPr>
              <a:t> : </a:t>
            </a:r>
            <a:r>
              <a:rPr lang="en-US" sz="2100" i="1" dirty="0">
                <a:solidFill>
                  <a:srgbClr val="FF0000"/>
                </a:solidFill>
                <a:latin typeface="Times New Roman"/>
                <a:ea typeface="Times New Roman"/>
                <a:cs typeface="Times New Roman"/>
                <a:sym typeface="Times New Roman"/>
              </a:rPr>
              <a:t>I → Ac</a:t>
            </a:r>
            <a:r>
              <a:rPr lang="en-US" sz="2100" dirty="0">
                <a:solidFill>
                  <a:srgbClr val="FF0000"/>
                </a:solidFill>
                <a:latin typeface="Times New Roman"/>
                <a:ea typeface="Times New Roman"/>
                <a:cs typeface="Times New Roman"/>
                <a:sym typeface="Times New Roman"/>
              </a:rPr>
              <a:t>
</a:t>
            </a:r>
            <a:r>
              <a:rPr lang="en-US" sz="2100" dirty="0" err="1">
                <a:solidFill>
                  <a:srgbClr val="FF0000"/>
                </a:solidFill>
                <a:latin typeface="Times New Roman"/>
                <a:ea typeface="Times New Roman"/>
                <a:cs typeface="Times New Roman"/>
                <a:sym typeface="Times New Roman"/>
              </a:rPr>
              <a:t>siguiente</a:t>
            </a:r>
            <a:r>
              <a:rPr lang="en-US" sz="2100" dirty="0">
                <a:solidFill>
                  <a:srgbClr val="FF0000"/>
                </a:solidFill>
                <a:latin typeface="Times New Roman"/>
                <a:ea typeface="Times New Roman"/>
                <a:cs typeface="Times New Roman"/>
                <a:sym typeface="Times New Roman"/>
              </a:rPr>
              <a:t> : </a:t>
            </a:r>
            <a:r>
              <a:rPr lang="en-US" sz="2100" i="1" dirty="0">
                <a:solidFill>
                  <a:srgbClr val="FF0000"/>
                </a:solidFill>
                <a:latin typeface="Times New Roman"/>
                <a:ea typeface="Times New Roman"/>
                <a:cs typeface="Times New Roman"/>
                <a:sym typeface="Times New Roman"/>
              </a:rPr>
              <a:t>I × Per → I</a:t>
            </a:r>
            <a:endParaRPr sz="2000" b="1" i="1" dirty="0"/>
          </a:p>
          <a:p>
            <a:pPr marL="341312" marR="0" lvl="0" indent="-341312" algn="l" rtl="0">
              <a:lnSpc>
                <a:spcPct val="90000"/>
              </a:lnSpc>
              <a:spcBef>
                <a:spcPts val="600"/>
              </a:spcBef>
              <a:spcAft>
                <a:spcPts val="0"/>
              </a:spcAft>
              <a:buClr>
                <a:srgbClr val="000000"/>
              </a:buClr>
              <a:buSzPts val="2400"/>
              <a:buFont typeface="Times New Roman"/>
              <a:buNone/>
            </a:pPr>
            <a:endParaRPr sz="2000" dirty="0"/>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0ec0d4c-04c6-4704-9b9d-f9c1df4ff1ba">
      <Terms xmlns="http://schemas.microsoft.com/office/infopath/2007/PartnerControls"/>
    </lcf76f155ced4ddcb4097134ff3c332f>
    <TaxCatchAll xmlns="c0587088-7c24-4881-8fa2-37f7164e5cc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F5DF901266EB46A712FE93801BA1D6" ma:contentTypeVersion="15" ma:contentTypeDescription="Create a new document." ma:contentTypeScope="" ma:versionID="7cf47ee2fdae45ad2b2738e5487ef8f5">
  <xsd:schema xmlns:xsd="http://www.w3.org/2001/XMLSchema" xmlns:xs="http://www.w3.org/2001/XMLSchema" xmlns:p="http://schemas.microsoft.com/office/2006/metadata/properties" xmlns:ns2="70ec0d4c-04c6-4704-9b9d-f9c1df4ff1ba" xmlns:ns3="c0587088-7c24-4881-8fa2-37f7164e5ccf" targetNamespace="http://schemas.microsoft.com/office/2006/metadata/properties" ma:root="true" ma:fieldsID="ab34482a2b14c90b47d89902a7710ce8" ns2:_="" ns3:_="">
    <xsd:import namespace="70ec0d4c-04c6-4704-9b9d-f9c1df4ff1ba"/>
    <xsd:import namespace="c0587088-7c24-4881-8fa2-37f7164e5cc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ec0d4c-04c6-4704-9b9d-f9c1df4ff1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3b0b881-3bf5-4493-8d21-dd6cf614d6f8"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587088-7c24-4881-8fa2-37f7164e5c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1e35ec3c-03b4-409f-a06e-371fbcf352db}" ma:internalName="TaxCatchAll" ma:showField="CatchAllData" ma:web="c0587088-7c24-4881-8fa2-37f7164e5c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08E3B6-760A-4E72-932D-7D194DA02D4D}">
  <ds:schemaRefs>
    <ds:schemaRef ds:uri="http://schemas.microsoft.com/office/2006/metadata/properties"/>
    <ds:schemaRef ds:uri="http://schemas.microsoft.com/office/infopath/2007/PartnerControls"/>
    <ds:schemaRef ds:uri="70ec0d4c-04c6-4704-9b9d-f9c1df4ff1ba"/>
    <ds:schemaRef ds:uri="c0587088-7c24-4881-8fa2-37f7164e5ccf"/>
  </ds:schemaRefs>
</ds:datastoreItem>
</file>

<file path=customXml/itemProps2.xml><?xml version="1.0" encoding="utf-8"?>
<ds:datastoreItem xmlns:ds="http://schemas.openxmlformats.org/officeDocument/2006/customXml" ds:itemID="{4A3797A1-BB16-43E6-AC73-35A48F4824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ec0d4c-04c6-4704-9b9d-f9c1df4ff1ba"/>
    <ds:schemaRef ds:uri="c0587088-7c24-4881-8fa2-37f7164e5c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5122CB-00AD-4E95-ADEE-F6FD27A1EC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168</TotalTime>
  <Words>2969</Words>
  <Application>Microsoft Office PowerPoint</Application>
  <PresentationFormat>On-screen Show (4:3)</PresentationFormat>
  <Paragraphs>447</Paragraphs>
  <Slides>46</Slides>
  <Notes>46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Noto Sans Symbols</vt:lpstr>
      <vt:lpstr>Arial</vt:lpstr>
      <vt:lpstr>Times New Roman</vt:lpstr>
      <vt:lpstr>Garamond</vt:lpstr>
      <vt:lpstr>POI_THEME_TEMPLATE_DESIGN</vt:lpstr>
      <vt:lpstr>POI_THEME_TEMPLATE_DESIGN</vt:lpstr>
      <vt:lpstr>PowerPoint Presentation</vt:lpstr>
      <vt:lpstr>Agentes reactivos simples</vt:lpstr>
      <vt:lpstr>Agentes puramente reactivos</vt:lpstr>
      <vt:lpstr>Agentes reactivos basados en modelos</vt:lpstr>
      <vt:lpstr>Agentes reactivos basados en modelos</vt:lpstr>
      <vt:lpstr>Agentes con Estado</vt:lpstr>
      <vt:lpstr>Agentes con Estado</vt:lpstr>
      <vt:lpstr>Agentes con Estado</vt:lpstr>
      <vt:lpstr>Agentes con Estado</vt:lpstr>
      <vt:lpstr>Utility-based agents</vt:lpstr>
      <vt:lpstr>¿Qué es la utilidad?</vt:lpstr>
      <vt:lpstr>¿Qué es la utilidad?</vt:lpstr>
      <vt:lpstr>Funciones de utilidad sobre estados</vt:lpstr>
      <vt:lpstr>Utilidades sobre ejecuciones</vt:lpstr>
      <vt:lpstr>Utilidades sobre ejecuciones</vt:lpstr>
      <vt:lpstr>Utilidades sobre ejecuciones</vt:lpstr>
      <vt:lpstr>Utilidades sobre ejecuciones</vt:lpstr>
      <vt:lpstr>Utilidades sobre ejecuciones</vt:lpstr>
      <vt:lpstr>Utilidades sobre ejecuciones</vt:lpstr>
      <vt:lpstr>Utilidades sobre ejecuciones</vt:lpstr>
      <vt:lpstr>Agentes basados en objetivos</vt:lpstr>
      <vt:lpstr>Entorno de tareas</vt:lpstr>
      <vt:lpstr>Entorno de tareas</vt:lpstr>
      <vt:lpstr>Entorno de tareas</vt:lpstr>
      <vt:lpstr>Entorno de tareas</vt:lpstr>
      <vt:lpstr>Agentes que aprenden</vt:lpstr>
      <vt:lpstr>Arquitectura abstracta para agentes</vt:lpstr>
      <vt:lpstr>Agentes</vt:lpstr>
      <vt:lpstr>Agentes</vt:lpstr>
      <vt:lpstr>Agentes</vt:lpstr>
      <vt:lpstr>Agentes</vt:lpstr>
      <vt:lpstr>Agents</vt:lpstr>
      <vt:lpstr>Sistemas</vt:lpstr>
      <vt:lpstr>Recapitulando: Medio ambiente</vt:lpstr>
      <vt:lpstr>Recapitulando</vt:lpstr>
      <vt:lpstr>Recap</vt:lpstr>
      <vt:lpstr>Recap</vt:lpstr>
      <vt:lpstr>Recap</vt:lpstr>
      <vt:lpstr>Recap</vt:lpstr>
      <vt:lpstr>Recap</vt:lpstr>
      <vt:lpstr>Recap</vt:lpstr>
      <vt:lpstr>Recap</vt:lpstr>
      <vt:lpstr>Recap</vt:lpstr>
      <vt:lpstr>Recap</vt:lpstr>
      <vt:lpstr>Recap: Arquitecturas de agentes  </vt:lpstr>
      <vt:lpstr>Próxima clase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 Rosenschein</dc:creator>
  <cp:lastModifiedBy>Alfredo Alan Flores Saldivar</cp:lastModifiedBy>
  <cp:revision>3</cp:revision>
  <dcterms:created xsi:type="dcterms:W3CDTF">2002-09-12T12:30:06Z</dcterms:created>
  <dcterms:modified xsi:type="dcterms:W3CDTF">2025-08-15T16:43:29Z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0x01010094F5DF901266EB46A712FE93801BA1D6</vt:lpwstr>
  </property>
</Properties>
</file>