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59" r:id="rId5"/>
    <p:sldId id="265" r:id="rId6"/>
    <p:sldId id="262" r:id="rId7"/>
    <p:sldId id="268" r:id="rId8"/>
    <p:sldId id="274" r:id="rId9"/>
    <p:sldId id="275" r:id="rId10"/>
    <p:sldId id="276" r:id="rId11"/>
    <p:sldId id="277" r:id="rId12"/>
    <p:sldId id="278" r:id="rId13"/>
    <p:sldId id="279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outlineViewPr>
    <p:cViewPr>
      <p:scale>
        <a:sx n="33" d="100"/>
        <a:sy n="33" d="100"/>
      </p:scale>
      <p:origin x="0" y="-3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B6DA-A7C4-42DC-ABCF-A78F2F0E52C5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74C2-F535-4A47-8B08-B66775F5B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63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D74C2-F535-4A47-8B08-B66775F5B8A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9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D74C2-F535-4A47-8B08-B66775F5B8A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71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D74C2-F535-4A47-8B08-B66775F5B8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D74C2-F535-4A47-8B08-B66775F5B8A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95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D74C2-F535-4A47-8B08-B66775F5B8A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08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D74C2-F535-4A47-8B08-B66775F5B8A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60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F9C-E886-487E-8EF3-DC76017633A6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2618-9963-45F5-A279-D97E7E0673DB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2D8C-3DB2-4A27-8241-D498BC78887F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8B1F-B85F-4B67-9E78-CF9066870141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CD4E-676B-4719-A999-9099C05F986C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D939-F6A1-41C0-9508-9E4062B56ADF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1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4053-21E2-47EC-8BE1-26323F543C23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6F78-8092-491E-B7CC-1FC6C9F8A807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977-96A5-47DC-BCC4-E71EB3421BE5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15EC-E04D-40AC-9934-D3FEA1118422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A3A1-630D-421D-A6BE-02DE768283E2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5052-046D-47CE-8966-8F429BF45855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AB23-5FA6-42CD-8303-50488185AA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18" y="127700"/>
            <a:ext cx="4969957" cy="217104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021927" y="2168287"/>
            <a:ext cx="61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Helvetica" panose="020B0604020202020204" pitchFamily="2" charset="0"/>
              </a:rPr>
              <a:t>Dipartimento di Ingegneria e Scienze dell’Informazione</a:t>
            </a:r>
          </a:p>
        </p:txBody>
      </p:sp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1523998" y="3019926"/>
            <a:ext cx="9144000" cy="1464595"/>
          </a:xfrm>
        </p:spPr>
        <p:txBody>
          <a:bodyPr>
            <a:normAutofit/>
          </a:bodyPr>
          <a:lstStyle/>
          <a:p>
            <a:r>
              <a:rPr lang="en-GB" sz="4800" dirty="0"/>
              <a:t>A blockchain-based solution for </a:t>
            </a:r>
            <a:r>
              <a:rPr lang="en-GB" sz="4800" dirty="0" smtClean="0"/>
              <a:t>logistics </a:t>
            </a:r>
            <a:r>
              <a:rPr lang="en-GB" sz="4800" dirty="0"/>
              <a:t>tracking</a:t>
            </a:r>
            <a:endParaRPr lang="en-US" sz="48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795999" y="4966828"/>
            <a:ext cx="18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+mj-lt"/>
              </a:rPr>
              <a:t>Studente</a:t>
            </a:r>
          </a:p>
          <a:p>
            <a:pPr algn="ctr"/>
            <a:r>
              <a:rPr lang="it-IT" dirty="0" smtClean="0">
                <a:latin typeface="+mj-lt"/>
              </a:rPr>
              <a:t>Melotti Damiano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523998" y="4966828"/>
            <a:ext cx="24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+mj-lt"/>
              </a:rPr>
              <a:t>Relatore</a:t>
            </a:r>
          </a:p>
          <a:p>
            <a:pPr algn="ctr"/>
            <a:r>
              <a:rPr lang="it-IT" dirty="0" smtClean="0">
                <a:latin typeface="+mj-lt"/>
              </a:rPr>
              <a:t>Prof. Montresor Alberto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4537908" y="6051884"/>
            <a:ext cx="3116179" cy="37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j-lt"/>
              </a:rPr>
              <a:t>Anno Accademico: 2018/2019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09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83"/>
    </mc:Choice>
    <mc:Fallback>
      <p:transition spd="slow" advTm="181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1271" cy="4351338"/>
          </a:xfrm>
        </p:spPr>
      </p:pic>
      <p:sp>
        <p:nvSpPr>
          <p:cNvPr id="7" name="CasellaDiTesto 6"/>
          <p:cNvSpPr txBox="1"/>
          <p:nvPr/>
        </p:nvSpPr>
        <p:spPr>
          <a:xfrm>
            <a:off x="8220035" y="4003426"/>
            <a:ext cx="3524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Controllo degli ID rilevati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Invio transazione di conferma (dealer)</a:t>
            </a:r>
          </a:p>
        </p:txBody>
      </p:sp>
    </p:spTree>
    <p:extLst>
      <p:ext uri="{BB962C8B-B14F-4D97-AF65-F5344CB8AC3E}">
        <p14:creationId xmlns:p14="http://schemas.microsoft.com/office/powerpoint/2010/main" val="147420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55"/>
    </mc:Choice>
    <mc:Fallback>
      <p:transition spd="slow" advTm="1025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1271" cy="4351338"/>
          </a:xfrm>
        </p:spPr>
      </p:pic>
      <p:sp>
        <p:nvSpPr>
          <p:cNvPr id="7" name="CasellaDiTesto 6"/>
          <p:cNvSpPr txBox="1"/>
          <p:nvPr/>
        </p:nvSpPr>
        <p:spPr>
          <a:xfrm>
            <a:off x="8220035" y="4003426"/>
            <a:ext cx="3524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Conferma attraverso interfaccia web</a:t>
            </a:r>
          </a:p>
        </p:txBody>
      </p:sp>
    </p:spTree>
    <p:extLst>
      <p:ext uri="{BB962C8B-B14F-4D97-AF65-F5344CB8AC3E}">
        <p14:creationId xmlns:p14="http://schemas.microsoft.com/office/powerpoint/2010/main" val="374435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19"/>
    </mc:Choice>
    <mc:Fallback>
      <p:transition spd="slow" advTm="1571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82167" cy="4351338"/>
          </a:xfrm>
        </p:spPr>
      </p:pic>
      <p:sp>
        <p:nvSpPr>
          <p:cNvPr id="9" name="CasellaDiTesto 8"/>
          <p:cNvSpPr txBox="1"/>
          <p:nvPr/>
        </p:nvSpPr>
        <p:spPr>
          <a:xfrm>
            <a:off x="8220035" y="4003426"/>
            <a:ext cx="3524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Invio transazione di conferma (punto di scambio)</a:t>
            </a:r>
          </a:p>
        </p:txBody>
      </p:sp>
    </p:spTree>
    <p:extLst>
      <p:ext uri="{BB962C8B-B14F-4D97-AF65-F5344CB8AC3E}">
        <p14:creationId xmlns:p14="http://schemas.microsoft.com/office/powerpoint/2010/main" val="195419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94"/>
    </mc:Choice>
    <mc:Fallback>
      <p:transition spd="slow" advTm="579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220035" y="4003426"/>
            <a:ext cx="3524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Controllo sullo stato della consegna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1271" cy="4351338"/>
          </a:xfrm>
        </p:spPr>
      </p:pic>
    </p:spTree>
    <p:extLst>
      <p:ext uri="{BB962C8B-B14F-4D97-AF65-F5344CB8AC3E}">
        <p14:creationId xmlns:p14="http://schemas.microsoft.com/office/powerpoint/2010/main" val="201382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8"/>
    </mc:Choice>
    <mc:Fallback>
      <p:transition spd="slow" advTm="1812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IoT</a:t>
            </a:r>
            <a:r>
              <a:rPr lang="it-IT" dirty="0" smtClean="0"/>
              <a:t> </a:t>
            </a:r>
            <a:r>
              <a:rPr lang="it-IT" dirty="0" err="1" smtClean="0"/>
              <a:t>trackers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smtClean="0">
                <a:latin typeface="+mj-lt"/>
              </a:rPr>
              <a:t>Connettività</a:t>
            </a:r>
          </a:p>
          <a:p>
            <a:pPr lvl="1"/>
            <a:r>
              <a:rPr lang="it-IT" sz="2800" dirty="0" smtClean="0">
                <a:latin typeface="+mj-lt"/>
              </a:rPr>
              <a:t>BLE</a:t>
            </a:r>
          </a:p>
          <a:p>
            <a:pPr lvl="1"/>
            <a:r>
              <a:rPr lang="it-IT" sz="2800" dirty="0" smtClean="0">
                <a:latin typeface="+mj-lt"/>
              </a:rPr>
              <a:t>Wi-Fi</a:t>
            </a:r>
          </a:p>
          <a:p>
            <a:pPr lvl="1"/>
            <a:r>
              <a:rPr lang="it-IT" sz="2800" dirty="0" smtClean="0">
                <a:latin typeface="+mj-lt"/>
              </a:rPr>
              <a:t>NB-</a:t>
            </a:r>
            <a:r>
              <a:rPr lang="it-IT" sz="2800" dirty="0" err="1" smtClean="0">
                <a:latin typeface="+mj-lt"/>
              </a:rPr>
              <a:t>IoT</a:t>
            </a:r>
            <a:endParaRPr lang="it-IT" sz="2800" dirty="0" smtClean="0">
              <a:latin typeface="+mj-lt"/>
            </a:endParaRPr>
          </a:p>
          <a:p>
            <a:r>
              <a:rPr lang="it-IT" sz="3200" dirty="0">
                <a:latin typeface="+mj-lt"/>
              </a:rPr>
              <a:t>Protocollo </a:t>
            </a:r>
            <a:r>
              <a:rPr lang="it-IT" sz="3200" dirty="0" smtClean="0">
                <a:latin typeface="+mj-lt"/>
              </a:rPr>
              <a:t>MQTT</a:t>
            </a:r>
            <a:endParaRPr lang="it-IT" sz="2800" dirty="0" smtClean="0">
              <a:latin typeface="+mj-lt"/>
            </a:endParaRPr>
          </a:p>
          <a:p>
            <a:r>
              <a:rPr lang="it-IT" sz="3200" dirty="0" err="1" smtClean="0">
                <a:latin typeface="+mj-lt"/>
              </a:rPr>
              <a:t>Geolocalizzazione</a:t>
            </a:r>
            <a:endParaRPr lang="it-IT" sz="3200" dirty="0" smtClean="0">
              <a:latin typeface="+mj-lt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66"/>
    </mc:Choice>
    <mc:Fallback>
      <p:transition spd="slow" advTm="4346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Web </a:t>
            </a:r>
            <a:r>
              <a:rPr lang="it-IT" dirty="0" err="1" smtClean="0"/>
              <a:t>interfaces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 smtClean="0">
                <a:latin typeface="+mj-lt"/>
              </a:rPr>
              <a:t>Inserimento merce</a:t>
            </a:r>
            <a:endParaRPr lang="it-IT" sz="3200" dirty="0">
              <a:latin typeface="+mj-lt"/>
            </a:endParaRPr>
          </a:p>
          <a:p>
            <a:pPr lvl="1"/>
            <a:r>
              <a:rPr lang="it-IT" sz="2800" dirty="0" smtClean="0">
                <a:latin typeface="+mj-lt"/>
              </a:rPr>
              <a:t>Entità mittente (azienda e-commerce, materie prime, ecc.)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>
                <a:latin typeface="+mj-lt"/>
              </a:rPr>
              <a:t>Conferma consegna</a:t>
            </a:r>
          </a:p>
          <a:p>
            <a:pPr lvl="1"/>
            <a:r>
              <a:rPr lang="it-IT" sz="2800" dirty="0" smtClean="0">
                <a:latin typeface="+mj-lt"/>
              </a:rPr>
              <a:t>Punto di scambio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 smtClean="0">
                <a:latin typeface="+mj-lt"/>
              </a:rPr>
              <a:t>Consultazione aggiornamenti</a:t>
            </a:r>
          </a:p>
          <a:p>
            <a:pPr lvl="1"/>
            <a:r>
              <a:rPr lang="it-IT" sz="2800" dirty="0" smtClean="0">
                <a:latin typeface="+mj-lt"/>
              </a:rPr>
              <a:t>Ricevente finale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1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50"/>
    </mc:Choice>
    <mc:Fallback>
      <p:transition spd="slow" advTm="2475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smtClean="0">
                <a:latin typeface="+mj-lt"/>
              </a:rPr>
              <a:t>Limiti</a:t>
            </a:r>
          </a:p>
          <a:p>
            <a:pPr lvl="1"/>
            <a:r>
              <a:rPr lang="it-IT" sz="2800" dirty="0">
                <a:latin typeface="+mj-lt"/>
              </a:rPr>
              <a:t>Falsi positivi in registro immutabile</a:t>
            </a:r>
          </a:p>
          <a:p>
            <a:pPr lvl="1"/>
            <a:r>
              <a:rPr lang="it-IT" sz="2800" dirty="0">
                <a:latin typeface="+mj-lt"/>
              </a:rPr>
              <a:t>Automatizzazione solo </a:t>
            </a:r>
            <a:r>
              <a:rPr lang="it-IT" sz="2800" dirty="0" smtClean="0">
                <a:latin typeface="+mj-lt"/>
              </a:rPr>
              <a:t>parziale</a:t>
            </a:r>
          </a:p>
          <a:p>
            <a:pPr marL="457200" lvl="1" indent="0">
              <a:buNone/>
            </a:pPr>
            <a:endParaRPr lang="it-IT" sz="2800" dirty="0">
              <a:latin typeface="+mj-lt"/>
            </a:endParaRPr>
          </a:p>
          <a:p>
            <a:r>
              <a:rPr lang="it-IT" sz="3200" dirty="0" smtClean="0">
                <a:latin typeface="+mj-lt"/>
              </a:rPr>
              <a:t>Estensioni</a:t>
            </a:r>
          </a:p>
          <a:p>
            <a:pPr lvl="1">
              <a:lnSpc>
                <a:spcPct val="100000"/>
              </a:lnSpc>
            </a:pPr>
            <a:r>
              <a:rPr lang="it-IT" sz="2800" dirty="0">
                <a:latin typeface="+mj-lt"/>
              </a:rPr>
              <a:t>Servizio di </a:t>
            </a:r>
            <a:r>
              <a:rPr lang="it-IT" sz="2800" dirty="0" err="1">
                <a:latin typeface="+mj-lt"/>
              </a:rPr>
              <a:t>tracking</a:t>
            </a:r>
            <a:r>
              <a:rPr lang="it-IT" sz="2800" dirty="0">
                <a:latin typeface="+mj-lt"/>
              </a:rPr>
              <a:t> dei veicoli</a:t>
            </a:r>
          </a:p>
          <a:p>
            <a:pPr lvl="1">
              <a:lnSpc>
                <a:spcPct val="100000"/>
              </a:lnSpc>
            </a:pPr>
            <a:r>
              <a:rPr lang="it-IT" sz="2800" dirty="0">
                <a:latin typeface="+mj-lt"/>
              </a:rPr>
              <a:t>Ulteriori </a:t>
            </a:r>
            <a:r>
              <a:rPr lang="it-IT" sz="2800" dirty="0" smtClean="0">
                <a:latin typeface="+mj-lt"/>
              </a:rPr>
              <a:t>scambi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0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158"/>
    </mc:Choice>
    <mc:Fallback>
      <p:transition spd="slow" advTm="1001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Contenuti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smtClean="0">
                <a:latin typeface="+mj-lt"/>
              </a:rPr>
              <a:t>Scenario</a:t>
            </a:r>
          </a:p>
          <a:p>
            <a:pPr lvl="1"/>
            <a:r>
              <a:rPr lang="it-IT" sz="2800" dirty="0" smtClean="0">
                <a:latin typeface="+mj-lt"/>
              </a:rPr>
              <a:t>Blockchain</a:t>
            </a:r>
          </a:p>
          <a:p>
            <a:r>
              <a:rPr lang="it-IT" sz="3200" dirty="0" smtClean="0">
                <a:latin typeface="+mj-lt"/>
              </a:rPr>
              <a:t>Soluzione proposta</a:t>
            </a:r>
          </a:p>
          <a:p>
            <a:pPr lvl="1"/>
            <a:r>
              <a:rPr lang="it-IT" sz="2800" dirty="0" smtClean="0">
                <a:latin typeface="+mj-lt"/>
              </a:rPr>
              <a:t>Decentralizzazione</a:t>
            </a:r>
          </a:p>
          <a:p>
            <a:pPr lvl="1"/>
            <a:r>
              <a:rPr lang="it-IT" sz="2800" dirty="0" smtClean="0">
                <a:latin typeface="+mj-lt"/>
              </a:rPr>
              <a:t>Tracking</a:t>
            </a:r>
          </a:p>
          <a:p>
            <a:pPr lvl="1"/>
            <a:r>
              <a:rPr lang="it-IT" sz="2800" dirty="0" smtClean="0">
                <a:latin typeface="+mj-lt"/>
              </a:rPr>
              <a:t>Interfacce web</a:t>
            </a:r>
          </a:p>
          <a:p>
            <a:r>
              <a:rPr lang="it-IT" sz="3200" dirty="0" smtClean="0">
                <a:latin typeface="+mj-lt"/>
              </a:rPr>
              <a:t>Conclusioni</a:t>
            </a:r>
            <a:endParaRPr lang="it-IT" sz="3200" dirty="0" smtClean="0">
              <a:latin typeface="+mj-lt"/>
            </a:endParaRPr>
          </a:p>
          <a:p>
            <a:pPr lvl="1"/>
            <a:r>
              <a:rPr lang="it-IT" sz="2800" dirty="0" smtClean="0">
                <a:latin typeface="+mj-lt"/>
              </a:rPr>
              <a:t>Limiti</a:t>
            </a:r>
          </a:p>
          <a:p>
            <a:pPr lvl="1"/>
            <a:r>
              <a:rPr lang="it-IT" sz="2800" dirty="0" smtClean="0">
                <a:latin typeface="+mj-lt"/>
              </a:rPr>
              <a:t>Estensioni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05"/>
    </mc:Choice>
    <mc:Fallback>
      <p:transition spd="slow" advTm="174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Scenario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30979" y="1786955"/>
            <a:ext cx="4122821" cy="39615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dirty="0" smtClean="0">
                <a:latin typeface="+mj-lt"/>
              </a:rPr>
              <a:t>Consegne di merci tra punti di scambio</a:t>
            </a:r>
          </a:p>
          <a:p>
            <a:pPr>
              <a:lnSpc>
                <a:spcPct val="100000"/>
              </a:lnSpc>
            </a:pPr>
            <a:r>
              <a:rPr lang="it-IT" sz="3200" dirty="0" smtClean="0">
                <a:latin typeface="+mj-lt"/>
              </a:rPr>
              <a:t>Mancanza di fiducia tra entità</a:t>
            </a:r>
          </a:p>
          <a:p>
            <a:pPr>
              <a:lnSpc>
                <a:spcPct val="100000"/>
              </a:lnSpc>
            </a:pPr>
            <a:r>
              <a:rPr lang="it-IT" sz="3200" dirty="0" smtClean="0">
                <a:latin typeface="+mj-lt"/>
              </a:rPr>
              <a:t>Soluzione affidabile, distribuita e universale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955"/>
            <a:ext cx="6522964" cy="4154098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80"/>
    </mc:Choice>
    <mc:Fallback>
      <p:transition spd="slow" advTm="832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Blockchain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3200" dirty="0" smtClean="0">
                <a:latin typeface="+mj-lt"/>
              </a:rPr>
              <a:t>Struttura dati distribuita	</a:t>
            </a:r>
            <a:endParaRPr lang="it-IT" sz="32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it-IT" sz="2800" dirty="0" smtClean="0">
                <a:latin typeface="+mj-lt"/>
              </a:rPr>
              <a:t>Immutabile</a:t>
            </a:r>
          </a:p>
          <a:p>
            <a:pPr lvl="1">
              <a:lnSpc>
                <a:spcPct val="110000"/>
              </a:lnSpc>
            </a:pPr>
            <a:r>
              <a:rPr lang="it-IT" sz="2800" dirty="0" smtClean="0">
                <a:latin typeface="+mj-lt"/>
              </a:rPr>
              <a:t>Affidabile</a:t>
            </a:r>
          </a:p>
          <a:p>
            <a:pPr lvl="1">
              <a:lnSpc>
                <a:spcPct val="110000"/>
              </a:lnSpc>
            </a:pPr>
            <a:r>
              <a:rPr lang="it-IT" sz="2800" dirty="0" smtClean="0">
                <a:latin typeface="+mj-lt"/>
              </a:rPr>
              <a:t>Decentralizzata</a:t>
            </a:r>
          </a:p>
          <a:p>
            <a:pPr>
              <a:lnSpc>
                <a:spcPct val="110000"/>
              </a:lnSpc>
            </a:pPr>
            <a:r>
              <a:rPr lang="it-IT" sz="3200" dirty="0" err="1" smtClean="0">
                <a:latin typeface="+mj-lt"/>
              </a:rPr>
              <a:t>Permissioned</a:t>
            </a:r>
            <a:r>
              <a:rPr lang="it-IT" sz="3200" dirty="0" smtClean="0">
                <a:latin typeface="+mj-lt"/>
              </a:rPr>
              <a:t> </a:t>
            </a:r>
            <a:r>
              <a:rPr lang="it-IT" sz="3200" dirty="0" smtClean="0">
                <a:latin typeface="+mj-lt"/>
              </a:rPr>
              <a:t>vs. </a:t>
            </a:r>
            <a:r>
              <a:rPr lang="it-IT" sz="3200" dirty="0" err="1" smtClean="0">
                <a:latin typeface="+mj-lt"/>
              </a:rPr>
              <a:t>Permissionless</a:t>
            </a:r>
            <a:endParaRPr lang="it-IT" sz="32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it-IT" sz="2800" dirty="0" smtClean="0">
                <a:latin typeface="+mj-lt"/>
              </a:rPr>
              <a:t>Tipo di partecipanti</a:t>
            </a:r>
          </a:p>
          <a:p>
            <a:pPr lvl="1">
              <a:lnSpc>
                <a:spcPct val="110000"/>
              </a:lnSpc>
            </a:pPr>
            <a:r>
              <a:rPr lang="it-IT" sz="2800" dirty="0" smtClean="0">
                <a:latin typeface="+mj-lt"/>
              </a:rPr>
              <a:t>Livello di fiducia</a:t>
            </a:r>
          </a:p>
          <a:p>
            <a:pPr lvl="1">
              <a:lnSpc>
                <a:spcPct val="110000"/>
              </a:lnSpc>
            </a:pPr>
            <a:r>
              <a:rPr lang="it-IT" sz="2800" dirty="0" smtClean="0">
                <a:latin typeface="+mj-lt"/>
              </a:rPr>
              <a:t>Casi d’uso</a:t>
            </a:r>
            <a:endParaRPr lang="it-IT" sz="2800" dirty="0" smtClean="0">
              <a:latin typeface="+mj-lt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799"/>
    </mc:Choice>
    <mc:Fallback>
      <p:transition spd="slow" advTm="12679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Hyperledger</a:t>
            </a:r>
            <a:r>
              <a:rPr lang="it-IT" dirty="0" smtClean="0"/>
              <a:t> </a:t>
            </a:r>
            <a:r>
              <a:rPr lang="it-IT" dirty="0" err="1" smtClean="0"/>
              <a:t>Fabric</a:t>
            </a:r>
            <a:endParaRPr lang="it-IT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6048000" y="1620000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4050000" y="1620000"/>
            <a:ext cx="126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90000" y="1620000"/>
            <a:ext cx="252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6660000" y="1620000"/>
            <a:ext cx="126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7560000" y="1620000"/>
            <a:ext cx="252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1195579" y="3060000"/>
            <a:ext cx="1271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+mj-lt"/>
              </a:rPr>
              <a:t>Assets</a:t>
            </a:r>
            <a:endParaRPr lang="it-IT" sz="2800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3547516" y="3060000"/>
            <a:ext cx="1271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+mj-lt"/>
              </a:rPr>
              <a:t>Peers</a:t>
            </a:r>
            <a:endParaRPr lang="it-IT" sz="2800" dirty="0">
              <a:latin typeface="+mj-l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5030242" y="3060000"/>
            <a:ext cx="203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+mj-lt"/>
              </a:rPr>
              <a:t>Smart </a:t>
            </a:r>
            <a:r>
              <a:rPr lang="it-IT" sz="2800" dirty="0" err="1" smtClean="0">
                <a:latin typeface="+mj-lt"/>
              </a:rPr>
              <a:t>Contracts</a:t>
            </a:r>
            <a:endParaRPr lang="it-IT" sz="2800" dirty="0">
              <a:latin typeface="+mj-lt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7211083" y="3060000"/>
            <a:ext cx="184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+mj-lt"/>
              </a:rPr>
              <a:t>Transazioni</a:t>
            </a:r>
            <a:endParaRPr lang="it-IT" sz="2800" dirty="0">
              <a:latin typeface="+mj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9471505" y="3060000"/>
            <a:ext cx="219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+mj-lt"/>
              </a:rPr>
              <a:t>Consenso</a:t>
            </a:r>
            <a:endParaRPr lang="it-IT" sz="2800" dirty="0">
              <a:latin typeface="+mj-lt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1070812" y="4523874"/>
            <a:ext cx="306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latin typeface="+mj-lt"/>
              </a:rPr>
              <a:t>Strumenti: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Explorer</a:t>
            </a:r>
            <a:endParaRPr lang="it-IT" sz="2800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67"/>
    </mc:Choice>
    <mc:Fallback>
      <p:transition spd="slow" advTm="9076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76587" cy="4146424"/>
          </a:xfrm>
        </p:spPr>
      </p:pic>
      <p:sp>
        <p:nvSpPr>
          <p:cNvPr id="3" name="CasellaDiTesto 2"/>
          <p:cNvSpPr txBox="1"/>
          <p:nvPr/>
        </p:nvSpPr>
        <p:spPr>
          <a:xfrm>
            <a:off x="7062537" y="1852863"/>
            <a:ext cx="48126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+mj-lt"/>
              </a:rPr>
              <a:t>Transazione per la creazione della consegna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Dati della merce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Dettagli logistici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34"/>
    </mc:Choice>
    <mc:Fallback>
      <p:transition spd="slow" advTm="186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AB23-5FA6-42CD-8303-50488185AA74}" type="slidenum">
              <a:rPr lang="en-US" smtClean="0"/>
              <a:t>7</a:t>
            </a:fld>
            <a:endParaRPr lang="en-US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64" y="1690688"/>
            <a:ext cx="6991271" cy="4351338"/>
          </a:xfrm>
        </p:spPr>
      </p:pic>
    </p:spTree>
    <p:extLst>
      <p:ext uri="{BB962C8B-B14F-4D97-AF65-F5344CB8AC3E}">
        <p14:creationId xmlns:p14="http://schemas.microsoft.com/office/powerpoint/2010/main" val="253041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8"/>
    </mc:Choice>
    <mc:Fallback>
      <p:transition spd="slow" advTm="203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1271" cy="4351338"/>
          </a:xfrm>
        </p:spPr>
      </p:pic>
      <p:sp>
        <p:nvSpPr>
          <p:cNvPr id="7" name="CasellaDiTesto 6"/>
          <p:cNvSpPr txBox="1"/>
          <p:nvPr/>
        </p:nvSpPr>
        <p:spPr>
          <a:xfrm>
            <a:off x="8220035" y="4003426"/>
            <a:ext cx="3524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Rilevamento automatico del beacon da parte del </a:t>
            </a:r>
            <a:r>
              <a:rPr lang="it-IT" sz="2800" dirty="0" err="1" smtClean="0">
                <a:latin typeface="+mj-lt"/>
              </a:rPr>
              <a:t>tracker</a:t>
            </a:r>
            <a:endParaRPr lang="it-IT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946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96"/>
    </mc:Choice>
    <mc:Fallback>
      <p:transition spd="slow" advTm="315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1271" cy="4351338"/>
          </a:xfrm>
        </p:spPr>
      </p:pic>
      <p:sp>
        <p:nvSpPr>
          <p:cNvPr id="7" name="CasellaDiTesto 6"/>
          <p:cNvSpPr txBox="1"/>
          <p:nvPr/>
        </p:nvSpPr>
        <p:spPr>
          <a:xfrm>
            <a:off x="8220035" y="3866357"/>
            <a:ext cx="3524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+mj-lt"/>
              </a:rPr>
              <a:t>Invio aggiornamento al server</a:t>
            </a:r>
          </a:p>
        </p:txBody>
      </p:sp>
    </p:spTree>
    <p:extLst>
      <p:ext uri="{BB962C8B-B14F-4D97-AF65-F5344CB8AC3E}">
        <p14:creationId xmlns:p14="http://schemas.microsoft.com/office/powerpoint/2010/main" val="107958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7"/>
    </mc:Choice>
    <mc:Fallback>
      <p:transition spd="slow" advTm="2035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203</Words>
  <Application>Microsoft Office PowerPoint</Application>
  <PresentationFormat>Widescreen</PresentationFormat>
  <Paragraphs>100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Tema di Office</vt:lpstr>
      <vt:lpstr>A blockchain-based solution for logistics tracking</vt:lpstr>
      <vt:lpstr>Contenuti</vt:lpstr>
      <vt:lpstr>Scenario</vt:lpstr>
      <vt:lpstr>Blockchain</vt:lpstr>
      <vt:lpstr>Hyperledger Fabric</vt:lpstr>
      <vt:lpstr>Architettura</vt:lpstr>
      <vt:lpstr>Architettura</vt:lpstr>
      <vt:lpstr>Architettura</vt:lpstr>
      <vt:lpstr>Architettura</vt:lpstr>
      <vt:lpstr>Architettura</vt:lpstr>
      <vt:lpstr>Architettura</vt:lpstr>
      <vt:lpstr>Architettura</vt:lpstr>
      <vt:lpstr>Architettura</vt:lpstr>
      <vt:lpstr>IoT trackers</vt:lpstr>
      <vt:lpstr>Web interfaces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Melotti</dc:creator>
  <cp:lastModifiedBy>Damiano Melotti</cp:lastModifiedBy>
  <cp:revision>43</cp:revision>
  <dcterms:created xsi:type="dcterms:W3CDTF">2019-07-08T15:20:00Z</dcterms:created>
  <dcterms:modified xsi:type="dcterms:W3CDTF">2019-07-17T12:50:38Z</dcterms:modified>
</cp:coreProperties>
</file>