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8" r:id="rId5"/>
    <p:sldId id="269" r:id="rId6"/>
    <p:sldId id="279" r:id="rId7"/>
    <p:sldId id="270" r:id="rId8"/>
    <p:sldId id="280" r:id="rId9"/>
    <p:sldId id="271" r:id="rId10"/>
    <p:sldId id="281" r:id="rId11"/>
    <p:sldId id="272" r:id="rId12"/>
    <p:sldId id="273" r:id="rId13"/>
    <p:sldId id="282" r:id="rId14"/>
    <p:sldId id="274" r:id="rId15"/>
    <p:sldId id="283" r:id="rId16"/>
    <p:sldId id="275" r:id="rId17"/>
    <p:sldId id="284" r:id="rId18"/>
    <p:sldId id="258" r:id="rId19"/>
    <p:sldId id="259" r:id="rId20"/>
    <p:sldId id="260" r:id="rId21"/>
    <p:sldId id="261" r:id="rId22"/>
    <p:sldId id="276" r:id="rId23"/>
    <p:sldId id="267" r:id="rId24"/>
    <p:sldId id="262" r:id="rId25"/>
    <p:sldId id="277" r:id="rId26"/>
    <p:sldId id="285" r:id="rId27"/>
    <p:sldId id="264" r:id="rId28"/>
    <p:sldId id="286" r:id="rId29"/>
    <p:sldId id="266" r:id="rId30"/>
    <p:sldId id="287" r:id="rId31"/>
    <p:sldId id="291" r:id="rId32"/>
    <p:sldId id="288" r:id="rId33"/>
    <p:sldId id="292" r:id="rId34"/>
    <p:sldId id="289" r:id="rId35"/>
    <p:sldId id="293" r:id="rId36"/>
    <p:sldId id="290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3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3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7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5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9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10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1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89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6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1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3050-EBA9-49FA-9352-AE510F5FA72F}" type="datetimeFigureOut">
              <a:rPr lang="it-IT" smtClean="0"/>
              <a:t>01/08/2022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7CD9-7C28-4F03-9416-9A8695064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704856" cy="2351112"/>
          </a:xfrm>
        </p:spPr>
        <p:txBody>
          <a:bodyPr>
            <a:noAutofit/>
          </a:bodyPr>
          <a:lstStyle/>
          <a:p>
            <a:pPr algn="just"/>
            <a:r>
              <a:rPr lang="it-IT" sz="4000" b="1" dirty="0" smtClean="0"/>
              <a:t>1) Descrivere approfonditamente entrambi i data-set a disposizione tramite grafici, </a:t>
            </a:r>
            <a:r>
              <a:rPr lang="it-IT" sz="4000" b="1" dirty="0" err="1" smtClean="0"/>
              <a:t>bullet</a:t>
            </a:r>
            <a:r>
              <a:rPr lang="it-IT" sz="4000" b="1" dirty="0"/>
              <a:t> </a:t>
            </a:r>
            <a:r>
              <a:rPr lang="it-IT" sz="4000" b="1" dirty="0" err="1" smtClean="0"/>
              <a:t>points</a:t>
            </a:r>
            <a:r>
              <a:rPr lang="it-IT" sz="4000" b="1" dirty="0" smtClean="0"/>
              <a:t> </a:t>
            </a:r>
            <a:r>
              <a:rPr lang="it-IT" sz="4000" b="1" dirty="0" smtClean="0"/>
              <a:t>e individuazione delle KPI più rilevanti.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40028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Percentuale Sessioni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Google </a:t>
            </a:r>
            <a:r>
              <a:rPr lang="it-IT" dirty="0" err="1" smtClean="0"/>
              <a:t>Organic</a:t>
            </a:r>
            <a:r>
              <a:rPr lang="it-IT" dirty="0" smtClean="0"/>
              <a:t> rappresenta approssimativamente il 70% del traffico online del sito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291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Avg</a:t>
            </a:r>
            <a:r>
              <a:rPr lang="it-IT" dirty="0" smtClean="0"/>
              <a:t> Sessioni per Utenti (Tutti Utenti)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6489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Transazioni %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36904" cy="51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7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Transazioni %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Google </a:t>
            </a:r>
            <a:r>
              <a:rPr lang="it-IT" dirty="0" err="1" smtClean="0"/>
              <a:t>Organic</a:t>
            </a:r>
            <a:r>
              <a:rPr lang="it-IT" dirty="0" smtClean="0"/>
              <a:t>: approssimativamente il 70% di tutte le transazioni</a:t>
            </a:r>
          </a:p>
          <a:p>
            <a:r>
              <a:rPr lang="it-IT" dirty="0" smtClean="0"/>
              <a:t>Direct / (none): </a:t>
            </a:r>
            <a:r>
              <a:rPr lang="it-IT" dirty="0"/>
              <a:t>approssimativamente </a:t>
            </a:r>
            <a:r>
              <a:rPr lang="it-IT" dirty="0" smtClean="0"/>
              <a:t> 17%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141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Scatter</a:t>
            </a:r>
            <a:r>
              <a:rPr lang="it-IT" dirty="0" smtClean="0"/>
              <a:t> Plot </a:t>
            </a:r>
            <a:r>
              <a:rPr lang="it-IT" dirty="0" smtClean="0"/>
              <a:t>Sessioni /Transazioni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129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Scatter</a:t>
            </a:r>
            <a:r>
              <a:rPr lang="it-IT" dirty="0"/>
              <a:t> Plot Sessioni /Transazioni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 corso del tempo c’è un aumento delle transazioni</a:t>
            </a:r>
          </a:p>
          <a:p>
            <a:endParaRPr lang="it-IT" dirty="0"/>
          </a:p>
          <a:p>
            <a:r>
              <a:rPr lang="it-IT" dirty="0" smtClean="0"/>
              <a:t>Non c’è una distribuzione ellittica</a:t>
            </a:r>
          </a:p>
          <a:p>
            <a:endParaRPr lang="it-IT" dirty="0"/>
          </a:p>
          <a:p>
            <a:r>
              <a:rPr lang="it-IT" dirty="0" smtClean="0"/>
              <a:t>Un tipo di distribuzione «</a:t>
            </a:r>
            <a:r>
              <a:rPr lang="it-IT" dirty="0" err="1" smtClean="0"/>
              <a:t>Truncated</a:t>
            </a:r>
            <a:r>
              <a:rPr lang="it-IT" dirty="0" smtClean="0"/>
              <a:t> </a:t>
            </a:r>
            <a:r>
              <a:rPr lang="it-IT" dirty="0" err="1" smtClean="0"/>
              <a:t>Normal</a:t>
            </a:r>
            <a:r>
              <a:rPr lang="it-IT" dirty="0" smtClean="0"/>
              <a:t> o Gamma»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75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Scatter</a:t>
            </a:r>
            <a:r>
              <a:rPr lang="it-IT" dirty="0" smtClean="0"/>
              <a:t> Plot </a:t>
            </a:r>
            <a:r>
              <a:rPr lang="it-IT" dirty="0" err="1" smtClean="0"/>
              <a:t>Av</a:t>
            </a:r>
            <a:r>
              <a:rPr lang="it-IT" dirty="0" smtClean="0"/>
              <a:t> Sessioni per User vs Transazioni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1"/>
            <a:ext cx="8352929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Scatter</a:t>
            </a:r>
            <a:r>
              <a:rPr lang="it-IT" dirty="0"/>
              <a:t> Plot </a:t>
            </a:r>
            <a:r>
              <a:rPr lang="it-IT" dirty="0" err="1"/>
              <a:t>Av</a:t>
            </a:r>
            <a:r>
              <a:rPr lang="it-IT" dirty="0"/>
              <a:t> Sessioni per User vs Transazioni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corso del tempo c’è un aumento delle transazioni</a:t>
            </a:r>
          </a:p>
          <a:p>
            <a:endParaRPr lang="it-IT" dirty="0"/>
          </a:p>
          <a:p>
            <a:r>
              <a:rPr lang="it-IT" dirty="0"/>
              <a:t>Non c’è una distribuzione ellittica</a:t>
            </a:r>
          </a:p>
          <a:p>
            <a:endParaRPr lang="it-IT" dirty="0"/>
          </a:p>
          <a:p>
            <a:r>
              <a:rPr lang="it-IT" dirty="0"/>
              <a:t>Un tipo di distribuzione «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Normal</a:t>
            </a:r>
            <a:r>
              <a:rPr lang="it-IT" dirty="0"/>
              <a:t> o Gamma»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75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it-IT" sz="3500" dirty="0"/>
              <a:t>2) Valutare l’incidenza delle opportune variabili sulla variabile Transazioni (o variabili alternative, giustificando la scelta), commentando i risultati ottenuti e facendo supposizioni sulle possibili cause.</a:t>
            </a:r>
            <a:br>
              <a:rPr lang="it-IT" sz="3500" dirty="0"/>
            </a:br>
            <a:endParaRPr lang="it-IT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4525963"/>
          </a:xfrm>
        </p:spPr>
        <p:txBody>
          <a:bodyPr/>
          <a:lstStyle/>
          <a:p>
            <a:r>
              <a:rPr lang="it-IT" b="1" dirty="0" smtClean="0"/>
              <a:t>L’obiettivo:</a:t>
            </a:r>
            <a:r>
              <a:rPr lang="it-IT" dirty="0" smtClean="0"/>
              <a:t> è indicare quale delle due variabili spiega meglio </a:t>
            </a:r>
            <a:r>
              <a:rPr lang="it-IT" b="1" dirty="0" err="1" smtClean="0"/>
              <a:t>Transaction</a:t>
            </a:r>
            <a:r>
              <a:rPr lang="it-IT" dirty="0" smtClean="0"/>
              <a:t>:</a:t>
            </a:r>
          </a:p>
          <a:p>
            <a:endParaRPr lang="fr-FR" dirty="0" smtClean="0"/>
          </a:p>
          <a:p>
            <a:r>
              <a:rPr lang="fr-FR" b="1" dirty="0" smtClean="0"/>
              <a:t>Sessions</a:t>
            </a:r>
          </a:p>
          <a:p>
            <a:r>
              <a:rPr lang="fr-FR" b="1" dirty="0" err="1" smtClean="0"/>
              <a:t>Avg</a:t>
            </a:r>
            <a:r>
              <a:rPr lang="fr-FR" b="1" dirty="0" smtClean="0"/>
              <a:t> Sessions per User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Ipotesi 1: </a:t>
            </a:r>
            <a:r>
              <a:rPr lang="it-IT" dirty="0" smtClean="0"/>
              <a:t>La variabile </a:t>
            </a:r>
            <a:r>
              <a:rPr lang="it-IT" b="1" dirty="0" smtClean="0"/>
              <a:t>Sessions</a:t>
            </a:r>
            <a:r>
              <a:rPr lang="it-IT" dirty="0" smtClean="0"/>
              <a:t> è il KPI che rappresenta meglio la variabile </a:t>
            </a:r>
            <a:r>
              <a:rPr lang="it-IT" b="1" dirty="0" err="1" smtClean="0"/>
              <a:t>Transaction</a:t>
            </a:r>
            <a:endParaRPr lang="it-IT" b="1" dirty="0" smtClean="0"/>
          </a:p>
          <a:p>
            <a:r>
              <a:rPr lang="it-IT" b="1" dirty="0" smtClean="0"/>
              <a:t>Ipotesi 2: </a:t>
            </a:r>
            <a:r>
              <a:rPr lang="it-IT" dirty="0" smtClean="0"/>
              <a:t>La variabile </a:t>
            </a:r>
            <a:r>
              <a:rPr lang="it-IT" b="1" dirty="0" err="1" smtClean="0"/>
              <a:t>Avg</a:t>
            </a:r>
            <a:r>
              <a:rPr lang="it-IT" b="1" dirty="0" smtClean="0"/>
              <a:t> Sessions per User</a:t>
            </a:r>
            <a:r>
              <a:rPr lang="it-IT" dirty="0" smtClean="0"/>
              <a:t> è il KPI che </a:t>
            </a:r>
            <a:r>
              <a:rPr lang="it-IT" dirty="0"/>
              <a:t>rappresenta meglio </a:t>
            </a:r>
            <a:r>
              <a:rPr lang="it-IT" dirty="0" smtClean="0"/>
              <a:t>la variabile </a:t>
            </a:r>
            <a:r>
              <a:rPr lang="it-IT" b="1" dirty="0" err="1" smtClean="0"/>
              <a:t>Transaction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85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</a:t>
            </a:r>
            <a:r>
              <a:rPr lang="it-IT" dirty="0" smtClean="0"/>
              <a:t>Descrittiva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it-IT" sz="2000" dirty="0" smtClean="0"/>
              <a:t>Analisi Storici dei Dati</a:t>
            </a:r>
          </a:p>
          <a:p>
            <a:r>
              <a:rPr lang="it-IT" sz="1600" b="1" dirty="0" err="1" smtClean="0"/>
              <a:t>google</a:t>
            </a:r>
            <a:r>
              <a:rPr lang="it-IT" sz="1600" b="1" dirty="0" smtClean="0"/>
              <a:t>_/_</a:t>
            </a:r>
            <a:r>
              <a:rPr lang="it-IT" sz="1600" b="1" dirty="0" err="1" smtClean="0"/>
              <a:t>organic_Sessions</a:t>
            </a:r>
            <a:r>
              <a:rPr lang="it-IT" sz="1600" b="1" dirty="0" smtClean="0"/>
              <a:t>:</a:t>
            </a:r>
            <a:r>
              <a:rPr lang="it-IT" sz="1600" dirty="0" smtClean="0"/>
              <a:t> quasi il 70% delle sessioni</a:t>
            </a:r>
            <a:endParaRPr lang="it-IT" sz="1600" dirty="0"/>
          </a:p>
          <a:p>
            <a:r>
              <a:rPr lang="it-IT" sz="1600" b="1" dirty="0" err="1" smtClean="0"/>
              <a:t>google</a:t>
            </a:r>
            <a:r>
              <a:rPr lang="it-IT" sz="1600" b="1" dirty="0" smtClean="0"/>
              <a:t>_/_</a:t>
            </a:r>
            <a:r>
              <a:rPr lang="it-IT" sz="1600" b="1" dirty="0" err="1" smtClean="0"/>
              <a:t>organic_Sessions</a:t>
            </a:r>
            <a:r>
              <a:rPr lang="it-IT" sz="1600" b="1" dirty="0" smtClean="0"/>
              <a:t>: </a:t>
            </a:r>
            <a:r>
              <a:rPr lang="it-IT" sz="1600" dirty="0" smtClean="0"/>
              <a:t>quasi il 70% delle </a:t>
            </a:r>
            <a:r>
              <a:rPr lang="it-IT" sz="1600" dirty="0" err="1" smtClean="0"/>
              <a:t>Transassioni</a:t>
            </a:r>
            <a:endParaRPr lang="it-IT" sz="1600" dirty="0" smtClean="0"/>
          </a:p>
          <a:p>
            <a:r>
              <a:rPr lang="it-IT" sz="1600" b="1" dirty="0" smtClean="0"/>
              <a:t>Evoluzione nel Tempo: </a:t>
            </a:r>
            <a:r>
              <a:rPr lang="it-IT" sz="1600" dirty="0" smtClean="0"/>
              <a:t>le transazioni e le sessioni salgono nel tempo</a:t>
            </a:r>
          </a:p>
          <a:p>
            <a:r>
              <a:rPr lang="it-IT" sz="1600" b="1" dirty="0" smtClean="0"/>
              <a:t>(</a:t>
            </a:r>
            <a:r>
              <a:rPr lang="it-IT" sz="1600" b="1" dirty="0" err="1" smtClean="0"/>
              <a:t>direct</a:t>
            </a:r>
            <a:r>
              <a:rPr lang="it-IT" sz="1600" b="1" dirty="0" smtClean="0"/>
              <a:t>) / (none): </a:t>
            </a:r>
            <a:r>
              <a:rPr lang="it-IT" sz="1600" dirty="0" smtClean="0"/>
              <a:t>in sessioni è il 10% mentre in </a:t>
            </a:r>
            <a:r>
              <a:rPr lang="it-IT" sz="1600" dirty="0" err="1" smtClean="0"/>
              <a:t>transassioni</a:t>
            </a:r>
            <a:r>
              <a:rPr lang="it-IT" sz="1600" dirty="0" smtClean="0"/>
              <a:t> è il 15%</a:t>
            </a:r>
          </a:p>
          <a:p>
            <a:r>
              <a:rPr lang="it-IT" sz="1600" b="1" dirty="0" err="1" smtClean="0"/>
              <a:t>Stazionalità</a:t>
            </a:r>
            <a:r>
              <a:rPr lang="it-IT" sz="1600" b="1" dirty="0" smtClean="0"/>
              <a:t>: </a:t>
            </a:r>
            <a:r>
              <a:rPr lang="it-IT" sz="1600" dirty="0" smtClean="0"/>
              <a:t>Ogni anno c’è un componente di </a:t>
            </a:r>
            <a:r>
              <a:rPr lang="it-IT" sz="1600" dirty="0" err="1" smtClean="0"/>
              <a:t>stazionalità</a:t>
            </a:r>
            <a:endParaRPr lang="it-IT" sz="1600" dirty="0" smtClean="0"/>
          </a:p>
          <a:p>
            <a:r>
              <a:rPr lang="it-IT" sz="1600" b="1" dirty="0" smtClean="0"/>
              <a:t>Ratio: </a:t>
            </a:r>
            <a:r>
              <a:rPr lang="it-IT" sz="1600" dirty="0" smtClean="0"/>
              <a:t>Il KPI Sessioni/</a:t>
            </a:r>
            <a:r>
              <a:rPr lang="it-IT" sz="1600" dirty="0" err="1" smtClean="0"/>
              <a:t>Transassioni</a:t>
            </a:r>
            <a:r>
              <a:rPr lang="it-IT" sz="1600" dirty="0" smtClean="0"/>
              <a:t> ci mostra che «(</a:t>
            </a:r>
            <a:r>
              <a:rPr lang="it-IT" sz="1600" dirty="0" err="1" smtClean="0"/>
              <a:t>direct</a:t>
            </a:r>
            <a:r>
              <a:rPr lang="it-IT" sz="1600" dirty="0" smtClean="0"/>
              <a:t>) / (none)» arriva a </a:t>
            </a:r>
            <a:r>
              <a:rPr lang="it-IT" sz="1600" dirty="0" err="1" smtClean="0"/>
              <a:t>a</a:t>
            </a:r>
            <a:r>
              <a:rPr lang="it-IT" sz="1600" dirty="0" smtClean="0"/>
              <a:t>% e la variabile b% arriva al c%.</a:t>
            </a:r>
          </a:p>
          <a:p>
            <a:r>
              <a:rPr lang="it-IT" sz="1600" dirty="0" smtClean="0"/>
              <a:t>La immagine mostra che non c’è una relazione lineale tra le due variabile.</a:t>
            </a:r>
          </a:p>
          <a:p>
            <a:r>
              <a:rPr lang="it-IT" sz="1600" b="1" dirty="0" err="1" smtClean="0"/>
              <a:t>Histograma</a:t>
            </a:r>
            <a:r>
              <a:rPr lang="it-IT" sz="1600" b="1" dirty="0" smtClean="0"/>
              <a:t>: </a:t>
            </a:r>
            <a:r>
              <a:rPr lang="it-IT" sz="1600" dirty="0" smtClean="0"/>
              <a:t>le variabili in studio molte vendite di una o due unità e poche di grossi valori. Cioè le variabili non sono normali e per tanto non si può usare regressioni.</a:t>
            </a:r>
          </a:p>
          <a:p>
            <a:r>
              <a:rPr lang="it-IT" sz="2000" dirty="0" smtClean="0"/>
              <a:t>Possono essere </a:t>
            </a:r>
            <a:r>
              <a:rPr lang="it-IT" sz="2000" dirty="0" err="1" smtClean="0"/>
              <a:t>modelate</a:t>
            </a:r>
            <a:r>
              <a:rPr lang="it-IT" sz="2000" dirty="0" smtClean="0"/>
              <a:t> come </a:t>
            </a:r>
            <a:r>
              <a:rPr lang="it-IT" sz="2000" dirty="0" err="1" smtClean="0"/>
              <a:t>Truncated</a:t>
            </a:r>
            <a:r>
              <a:rPr lang="it-IT" sz="2000" dirty="0" smtClean="0"/>
              <a:t> </a:t>
            </a:r>
            <a:r>
              <a:rPr lang="it-IT" sz="2000" dirty="0" err="1" smtClean="0"/>
              <a:t>Normal</a:t>
            </a:r>
            <a:r>
              <a:rPr lang="it-IT" sz="2000" dirty="0" smtClean="0"/>
              <a:t> o Gamma </a:t>
            </a:r>
          </a:p>
        </p:txBody>
      </p:sp>
    </p:spTree>
    <p:extLst>
      <p:ext uri="{BB962C8B-B14F-4D97-AF65-F5344CB8AC3E}">
        <p14:creationId xmlns:p14="http://schemas.microsoft.com/office/powerpoint/2010/main" val="10980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Risposte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b="1" dirty="0" smtClean="0"/>
              <a:t>Risposta facile:</a:t>
            </a:r>
            <a:r>
              <a:rPr lang="it-IT" dirty="0" smtClean="0"/>
              <a:t> Correlazione</a:t>
            </a:r>
          </a:p>
          <a:p>
            <a:r>
              <a:rPr lang="it-IT" b="1" dirty="0" smtClean="0"/>
              <a:t>Risposta meno facile: </a:t>
            </a:r>
            <a:r>
              <a:rPr lang="it-IT" dirty="0" smtClean="0"/>
              <a:t>Machine Learning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55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Risposta Facile</a:t>
            </a:r>
            <a:endParaRPr lang="it-IT" b="1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27921"/>
              </p:ext>
            </p:extLst>
          </p:nvPr>
        </p:nvGraphicFramePr>
        <p:xfrm>
          <a:off x="611558" y="1397001"/>
          <a:ext cx="7560843" cy="350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/>
                <a:gridCol w="2520281"/>
                <a:gridCol w="2520281"/>
              </a:tblGrid>
              <a:tr h="587004">
                <a:tc>
                  <a:txBody>
                    <a:bodyPr/>
                    <a:lstStyle/>
                    <a:p>
                      <a:r>
                        <a:rPr lang="it-IT" sz="2500" dirty="0" smtClean="0"/>
                        <a:t>Correlazioni</a:t>
                      </a:r>
                      <a:endParaRPr lang="it-IT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Sessions </a:t>
                      </a:r>
                      <a:r>
                        <a:rPr lang="it-IT" baseline="0" dirty="0" smtClean="0"/>
                        <a:t> VS </a:t>
                      </a:r>
                      <a:r>
                        <a:rPr lang="it-IT" baseline="0" dirty="0" err="1" smtClean="0"/>
                        <a:t>Transaction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Avg</a:t>
                      </a:r>
                      <a:r>
                        <a:rPr lang="it-IT" dirty="0" smtClean="0"/>
                        <a:t> Sessions per User</a:t>
                      </a:r>
                      <a:r>
                        <a:rPr lang="it-IT" baseline="0" dirty="0" smtClean="0"/>
                        <a:t> VS </a:t>
                      </a:r>
                      <a:r>
                        <a:rPr lang="it-IT" baseline="0" dirty="0" err="1" smtClean="0"/>
                        <a:t>Transaction</a:t>
                      </a:r>
                      <a:endParaRPr lang="it-IT" dirty="0"/>
                    </a:p>
                  </a:txBody>
                  <a:tcPr/>
                </a:tc>
              </a:tr>
              <a:tr h="378657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google</a:t>
                      </a:r>
                      <a:r>
                        <a:rPr lang="it-IT" dirty="0" smtClean="0"/>
                        <a:t> / </a:t>
                      </a:r>
                      <a:r>
                        <a:rPr lang="it-IT" dirty="0" err="1" smtClean="0"/>
                        <a:t>organic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37,77%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16,24%</a:t>
                      </a:r>
                      <a:endParaRPr lang="it-IT" dirty="0"/>
                    </a:p>
                  </a:txBody>
                  <a:tcPr/>
                </a:tc>
              </a:tr>
              <a:tr h="378657">
                <a:tc>
                  <a:txBody>
                    <a:bodyPr/>
                    <a:lstStyle/>
                    <a:p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direct</a:t>
                      </a:r>
                      <a:r>
                        <a:rPr lang="it-IT" dirty="0" smtClean="0"/>
                        <a:t>) / (none)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42,43%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7,45%</a:t>
                      </a:r>
                      <a:endParaRPr lang="it-IT" dirty="0"/>
                    </a:p>
                  </a:txBody>
                  <a:tcPr/>
                </a:tc>
              </a:tr>
              <a:tr h="587004">
                <a:tc>
                  <a:txBody>
                    <a:bodyPr/>
                    <a:lstStyle/>
                    <a:p>
                      <a:r>
                        <a:rPr lang="it-IT" dirty="0" smtClean="0"/>
                        <a:t>m.facebook.com / </a:t>
                      </a:r>
                      <a:r>
                        <a:rPr lang="it-IT" dirty="0" err="1" smtClean="0"/>
                        <a:t>referral</a:t>
                      </a:r>
                      <a:r>
                        <a:rPr lang="it-IT" dirty="0" smtClean="0"/>
                        <a:t> Sessions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19,35%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-9,18%</a:t>
                      </a:r>
                      <a:endParaRPr lang="it-IT" dirty="0"/>
                    </a:p>
                  </a:txBody>
                  <a:tcPr/>
                </a:tc>
              </a:tr>
              <a:tr h="378657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google</a:t>
                      </a:r>
                      <a:r>
                        <a:rPr lang="it-IT" dirty="0" smtClean="0"/>
                        <a:t> / </a:t>
                      </a:r>
                      <a:r>
                        <a:rPr lang="it-IT" dirty="0" err="1" smtClean="0"/>
                        <a:t>cpc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53,14%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18,65%</a:t>
                      </a:r>
                      <a:endParaRPr lang="it-IT" dirty="0"/>
                    </a:p>
                  </a:txBody>
                  <a:tcPr/>
                </a:tc>
              </a:tr>
              <a:tr h="545087">
                <a:tc>
                  <a:txBody>
                    <a:bodyPr/>
                    <a:lstStyle/>
                    <a:p>
                      <a:r>
                        <a:rPr lang="it-IT" dirty="0" smtClean="0"/>
                        <a:t>l.facebook.com / </a:t>
                      </a:r>
                      <a:r>
                        <a:rPr lang="it-IT" dirty="0" err="1" smtClean="0"/>
                        <a:t>referral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36,21%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6,58%</a:t>
                      </a:r>
                      <a:endParaRPr lang="it-IT" dirty="0"/>
                    </a:p>
                  </a:txBody>
                  <a:tcPr/>
                </a:tc>
              </a:tr>
              <a:tr h="545087">
                <a:tc>
                  <a:txBody>
                    <a:bodyPr/>
                    <a:lstStyle/>
                    <a:p>
                      <a:r>
                        <a:rPr lang="it-IT" dirty="0" smtClean="0"/>
                        <a:t>facebook.com / </a:t>
                      </a:r>
                      <a:r>
                        <a:rPr lang="it-IT" dirty="0" err="1" smtClean="0"/>
                        <a:t>referral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22,43%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-7,75%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11560" y="5293657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smtClean="0"/>
              <a:t>Nelle </a:t>
            </a:r>
            <a:r>
              <a:rPr lang="it-IT" sz="3000" dirty="0" smtClean="0"/>
              <a:t>variabili </a:t>
            </a:r>
            <a:r>
              <a:rPr lang="it-IT" sz="3000" dirty="0" smtClean="0"/>
              <a:t>analizzate </a:t>
            </a:r>
            <a:r>
              <a:rPr lang="it-IT" sz="3000" b="1" dirty="0" smtClean="0"/>
              <a:t>Sessions</a:t>
            </a:r>
            <a:r>
              <a:rPr lang="it-IT" sz="3000" dirty="0" smtClean="0"/>
              <a:t> </a:t>
            </a:r>
            <a:r>
              <a:rPr lang="it-IT" sz="3000" dirty="0" smtClean="0"/>
              <a:t>vi è una </a:t>
            </a:r>
            <a:r>
              <a:rPr lang="it-IT" sz="3000" dirty="0" smtClean="0"/>
              <a:t>relazione lineale più forte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4171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89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Perché?</a:t>
            </a:r>
          </a:p>
          <a:p>
            <a:endParaRPr lang="it-IT" dirty="0"/>
          </a:p>
          <a:p>
            <a:r>
              <a:rPr lang="it-IT" dirty="0" smtClean="0"/>
              <a:t>L’obiettivo è trovare la variabile che spiega meglio </a:t>
            </a:r>
            <a:r>
              <a:rPr lang="it-IT" b="1" dirty="0" smtClean="0"/>
              <a:t>Transazioni</a:t>
            </a:r>
            <a:r>
              <a:rPr lang="it-IT" dirty="0" smtClean="0"/>
              <a:t>.</a:t>
            </a:r>
            <a:endParaRPr lang="it-IT" dirty="0" smtClean="0"/>
          </a:p>
          <a:p>
            <a:endParaRPr lang="it-IT" dirty="0" smtClean="0"/>
          </a:p>
          <a:p>
            <a:pPr algn="just"/>
            <a:r>
              <a:rPr lang="it-IT" dirty="0"/>
              <a:t> </a:t>
            </a:r>
            <a:r>
              <a:rPr lang="it-IT" dirty="0" smtClean="0"/>
              <a:t>Faremo alcuni modelli </a:t>
            </a:r>
            <a:r>
              <a:rPr lang="it-IT" dirty="0" smtClean="0"/>
              <a:t>di Machine Learning per valutare </a:t>
            </a:r>
            <a:r>
              <a:rPr lang="it-IT" dirty="0" smtClean="0"/>
              <a:t>l’efficienza </a:t>
            </a:r>
            <a:r>
              <a:rPr lang="it-IT" dirty="0" smtClean="0"/>
              <a:t>di </a:t>
            </a:r>
            <a:r>
              <a:rPr lang="it-IT" b="1" dirty="0" smtClean="0"/>
              <a:t>predizioni</a:t>
            </a:r>
            <a:r>
              <a:rPr lang="it-IT" dirty="0" smtClean="0"/>
              <a:t> tra le due variabili. </a:t>
            </a:r>
            <a:r>
              <a:rPr lang="it-IT" dirty="0" smtClean="0"/>
              <a:t>Dunque</a:t>
            </a:r>
            <a:r>
              <a:rPr lang="it-IT" dirty="0" smtClean="0"/>
              <a:t> </a:t>
            </a:r>
            <a:r>
              <a:rPr lang="it-IT" dirty="0" smtClean="0"/>
              <a:t>la </a:t>
            </a:r>
            <a:r>
              <a:rPr lang="it-IT" dirty="0" smtClean="0"/>
              <a:t>scelta ricadrà sulla variabile </a:t>
            </a:r>
            <a:r>
              <a:rPr lang="it-IT" dirty="0" smtClean="0"/>
              <a:t>che </a:t>
            </a:r>
            <a:r>
              <a:rPr lang="it-IT" dirty="0" smtClean="0"/>
              <a:t>avrà avuto  un valore maggiore di accuratezza.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5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 smtClean="0"/>
              <a:t>Decision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endParaRPr lang="it-IT" dirty="0" smtClean="0"/>
          </a:p>
          <a:p>
            <a:r>
              <a:rPr lang="it-IT" dirty="0" smtClean="0"/>
              <a:t>Random </a:t>
            </a:r>
            <a:r>
              <a:rPr lang="it-IT" dirty="0" err="1" smtClean="0"/>
              <a:t>Forest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Modello (Solo per Google </a:t>
            </a:r>
            <a:r>
              <a:rPr lang="it-IT" dirty="0" err="1" smtClean="0"/>
              <a:t>Organic</a:t>
            </a:r>
            <a:r>
              <a:rPr lang="it-IT" dirty="0" smtClean="0"/>
              <a:t>):</a:t>
            </a:r>
          </a:p>
          <a:p>
            <a:r>
              <a:rPr lang="it-IT" dirty="0" smtClean="0"/>
              <a:t>A) Transazioni = Sessioni + </a:t>
            </a:r>
            <a:r>
              <a:rPr lang="it-IT" dirty="0" err="1" smtClean="0"/>
              <a:t>Month</a:t>
            </a:r>
            <a:r>
              <a:rPr lang="it-IT" dirty="0" smtClean="0"/>
              <a:t> + </a:t>
            </a:r>
            <a:r>
              <a:rPr lang="it-IT" dirty="0" err="1" smtClean="0"/>
              <a:t>Covid</a:t>
            </a:r>
            <a:endParaRPr lang="it-IT" dirty="0" smtClean="0"/>
          </a:p>
          <a:p>
            <a:r>
              <a:rPr lang="it-IT" dirty="0" smtClean="0"/>
              <a:t>B) Transazioni </a:t>
            </a:r>
            <a:r>
              <a:rPr lang="it-IT" dirty="0"/>
              <a:t>= </a:t>
            </a:r>
            <a:r>
              <a:rPr lang="it-IT" dirty="0" err="1" smtClean="0"/>
              <a:t>Avg</a:t>
            </a:r>
            <a:r>
              <a:rPr lang="it-IT" dirty="0" smtClean="0"/>
              <a:t> Sessioni per User </a:t>
            </a:r>
            <a:r>
              <a:rPr lang="it-IT" dirty="0"/>
              <a:t>+ </a:t>
            </a:r>
            <a:r>
              <a:rPr lang="it-IT" dirty="0" err="1"/>
              <a:t>Month</a:t>
            </a:r>
            <a:r>
              <a:rPr lang="it-IT" dirty="0"/>
              <a:t> + </a:t>
            </a:r>
            <a:r>
              <a:rPr lang="it-IT" dirty="0" err="1" smtClean="0"/>
              <a:t>Covid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Variabili:  </a:t>
            </a:r>
            <a:r>
              <a:rPr lang="it-IT" dirty="0" err="1" smtClean="0"/>
              <a:t>standarization</a:t>
            </a:r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7561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Covid</a:t>
            </a:r>
            <a:r>
              <a:rPr lang="it-IT" dirty="0" smtClean="0"/>
              <a:t> Variabile</a:t>
            </a:r>
            <a:endParaRPr lang="it-IT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581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971600" y="5373216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Permette includere i periodi con lockdown e restrizioni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093426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Covid</a:t>
            </a:r>
            <a:r>
              <a:rPr lang="it-IT" dirty="0" smtClean="0"/>
              <a:t> variabile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migliorare i modelli di machine </a:t>
            </a:r>
            <a:r>
              <a:rPr lang="it-IT" dirty="0" err="1" smtClean="0"/>
              <a:t>learning</a:t>
            </a:r>
            <a:r>
              <a:rPr lang="it-IT" dirty="0" smtClean="0"/>
              <a:t> ho fatto una variabile che misura le restrizioni a seguito del </a:t>
            </a:r>
            <a:r>
              <a:rPr lang="it-IT" dirty="0" err="1" smtClean="0"/>
              <a:t>Covid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/>
              <a:t>Fonte: https://it.wikipedia.org/wiki/Gestione_della_pandemia_di_COVID-19_in_Italia</a:t>
            </a:r>
          </a:p>
        </p:txBody>
      </p:sp>
    </p:spTree>
    <p:extLst>
      <p:ext uri="{BB962C8B-B14F-4D97-AF65-F5344CB8AC3E}">
        <p14:creationId xmlns:p14="http://schemas.microsoft.com/office/powerpoint/2010/main" val="184376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Modelli Risultati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7686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1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b="1" dirty="0" smtClean="0"/>
              <a:t>Risposta meno facile: </a:t>
            </a:r>
            <a:r>
              <a:rPr lang="it-IT" dirty="0" err="1" smtClean="0"/>
              <a:t>Avg</a:t>
            </a:r>
            <a:r>
              <a:rPr lang="it-IT" dirty="0" smtClean="0"/>
              <a:t> Sessions per User**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Questi modelli di machine </a:t>
            </a:r>
            <a:r>
              <a:rPr lang="it-IT" dirty="0" err="1"/>
              <a:t>learning</a:t>
            </a:r>
            <a:r>
              <a:rPr lang="it-IT" dirty="0"/>
              <a:t> </a:t>
            </a:r>
            <a:r>
              <a:rPr lang="it-IT" dirty="0" smtClean="0"/>
              <a:t>hanno poca </a:t>
            </a:r>
            <a:r>
              <a:rPr lang="it-IT" dirty="0"/>
              <a:t>robustezza. </a:t>
            </a:r>
          </a:p>
          <a:p>
            <a:pPr algn="just"/>
            <a:r>
              <a:rPr lang="it-IT" dirty="0" err="1" smtClean="0"/>
              <a:t>Leclassi</a:t>
            </a:r>
            <a:r>
              <a:rPr lang="it-IT" dirty="0" smtClean="0"/>
              <a:t> </a:t>
            </a:r>
            <a:r>
              <a:rPr lang="it-IT" dirty="0"/>
              <a:t>sono </a:t>
            </a:r>
            <a:r>
              <a:rPr lang="it-IT" dirty="0" smtClean="0"/>
              <a:t>sbilanciate.</a:t>
            </a:r>
            <a:endParaRPr lang="it-IT" dirty="0"/>
          </a:p>
          <a:p>
            <a:pPr algn="just"/>
            <a:r>
              <a:rPr lang="it-IT" dirty="0" smtClean="0"/>
              <a:t>Pertanto </a:t>
            </a:r>
            <a:r>
              <a:rPr lang="it-IT" dirty="0"/>
              <a:t>non è conveniente dire che un KPI (variabile) ha più accuratezza che l’altra.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951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Risposta 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3. Individuare gli utenti ritenuti maggiormente profittevoli, argomentando tale scelta.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2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Variabile Sessioni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66142" y="3356992"/>
            <a:ext cx="8229600" cy="3052936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AutoShape 4" descr="http://127.0.0.1:59691/graphics/plot_zoom_png?width=1366&amp;height=70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196752"/>
            <a:ext cx="8964487" cy="51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5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Istogramma delle Entrate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64895" cy="503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9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Istogramma delle Entrate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Istogramma Totale  variabile Entrate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810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Entrate per Regione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2809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1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Entrate per Regione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Lombardia, Puglia e Resto del Mondo sono le aree geografiche che più spendono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227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Entrate Percentuale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6"/>
            <a:ext cx="8496945" cy="53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1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Entrate Percentuale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Lombardia, Puglia e Resto del Mondo hanno un peso globale sopra il 60%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086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Utenti Maggiormente Profittevoli</a:t>
            </a:r>
            <a:endParaRPr lang="it-IT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23016" cy="449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699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Utenti Maggiormente Profittevoli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clienti che si trovano nel 25% che spendono di più vanno da 130 a 1489.8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7769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it-IT" dirty="0"/>
              <a:t>4. Proporre azioni pubblicitarie basate sulle informazioni estratte.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25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4. Proporre azioni pubblicitarie basate sulle informazioni estratte.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Classificare i clienti tenendo conto i quartili da quali che meno acquistano a  quelli che più acquistano.</a:t>
            </a:r>
          </a:p>
          <a:p>
            <a:endParaRPr lang="it-IT" dirty="0" smtClean="0"/>
          </a:p>
          <a:p>
            <a:r>
              <a:rPr lang="it-IT" dirty="0" smtClean="0"/>
              <a:t>Esempio</a:t>
            </a:r>
            <a:r>
              <a:rPr lang="it-IT" dirty="0"/>
              <a:t>:</a:t>
            </a:r>
          </a:p>
          <a:p>
            <a:r>
              <a:rPr lang="it-IT" dirty="0"/>
              <a:t>Una promozione per i clienti cha vanno dal 0% al 25% che meno acquistano.</a:t>
            </a:r>
          </a:p>
          <a:p>
            <a:r>
              <a:rPr lang="it-IT" dirty="0"/>
              <a:t>Una promozione per i clienti cha vanno dal 25% al 50% che meno acquistano.</a:t>
            </a:r>
          </a:p>
          <a:p>
            <a:r>
              <a:rPr lang="it-IT" dirty="0"/>
              <a:t>Una promozione per i clienti cha vanno dal 25% al 50% che più acquistano.</a:t>
            </a:r>
          </a:p>
          <a:p>
            <a:r>
              <a:rPr lang="it-IT" dirty="0"/>
              <a:t>Una promozione per i clienti cha vanno dal 0% al 25% che più acquistano.</a:t>
            </a:r>
          </a:p>
        </p:txBody>
      </p:sp>
    </p:spTree>
    <p:extLst>
      <p:ext uri="{BB962C8B-B14F-4D97-AF65-F5344CB8AC3E}">
        <p14:creationId xmlns:p14="http://schemas.microsoft.com/office/powerpoint/2010/main" val="127408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Variabile Sessioni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Google </a:t>
            </a:r>
            <a:r>
              <a:rPr lang="it-IT" dirty="0" err="1" smtClean="0"/>
              <a:t>Organic</a:t>
            </a:r>
            <a:r>
              <a:rPr lang="it-IT" dirty="0" smtClean="0"/>
              <a:t> Sessions è </a:t>
            </a:r>
            <a:r>
              <a:rPr lang="it-IT" dirty="0"/>
              <a:t>i</a:t>
            </a:r>
            <a:r>
              <a:rPr lang="it-IT" dirty="0" smtClean="0"/>
              <a:t>l mezzo principale con cui le persone cercano i salumi</a:t>
            </a:r>
          </a:p>
          <a:p>
            <a:endParaRPr lang="it-IT" dirty="0" smtClean="0"/>
          </a:p>
          <a:p>
            <a:r>
              <a:rPr lang="it-IT" dirty="0" smtClean="0"/>
              <a:t>Crescita nel tempo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13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4. Proporre azioni pubblicitarie basate sulle informazioni estratte.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Usare tecniche </a:t>
            </a:r>
            <a:r>
              <a:rPr lang="it-IT" dirty="0"/>
              <a:t>di </a:t>
            </a:r>
            <a:r>
              <a:rPr lang="it-IT" dirty="0" err="1"/>
              <a:t>clustering</a:t>
            </a:r>
            <a:r>
              <a:rPr lang="it-IT" dirty="0"/>
              <a:t> per </a:t>
            </a:r>
            <a:r>
              <a:rPr lang="it-IT" dirty="0" smtClean="0"/>
              <a:t>aggruppare </a:t>
            </a:r>
            <a:r>
              <a:rPr lang="it-IT" dirty="0"/>
              <a:t>i clienti più </a:t>
            </a:r>
            <a:r>
              <a:rPr lang="it-IT" dirty="0" smtClean="0"/>
              <a:t>simili</a:t>
            </a:r>
          </a:p>
          <a:p>
            <a:endParaRPr lang="it-IT" dirty="0"/>
          </a:p>
          <a:p>
            <a:r>
              <a:rPr lang="it-IT" dirty="0"/>
              <a:t>Le </a:t>
            </a:r>
            <a:r>
              <a:rPr lang="it-IT" dirty="0" smtClean="0"/>
              <a:t>promozioni dipendendo delle </a:t>
            </a:r>
            <a:r>
              <a:rPr lang="it-IT" dirty="0"/>
              <a:t>E</a:t>
            </a:r>
            <a:r>
              <a:rPr lang="it-IT" dirty="0" smtClean="0"/>
              <a:t>ntrate</a:t>
            </a:r>
            <a:r>
              <a:rPr lang="it-IT" dirty="0"/>
              <a:t>, </a:t>
            </a:r>
            <a:r>
              <a:rPr lang="it-IT" dirty="0" smtClean="0"/>
              <a:t>Numero </a:t>
            </a:r>
            <a:r>
              <a:rPr lang="it-IT" dirty="0"/>
              <a:t>di </a:t>
            </a:r>
            <a:r>
              <a:rPr lang="it-IT" dirty="0" smtClean="0"/>
              <a:t>Transazioni</a:t>
            </a:r>
            <a:r>
              <a:rPr lang="it-IT" dirty="0"/>
              <a:t>, </a:t>
            </a:r>
            <a:r>
              <a:rPr lang="it-IT" dirty="0" smtClean="0"/>
              <a:t>Numero </a:t>
            </a:r>
            <a:r>
              <a:rPr lang="it-IT" dirty="0"/>
              <a:t>di </a:t>
            </a:r>
            <a:r>
              <a:rPr lang="it-IT" dirty="0" smtClean="0"/>
              <a:t>Sezioni </a:t>
            </a:r>
            <a:r>
              <a:rPr lang="it-IT" dirty="0"/>
              <a:t>e la Regione </a:t>
            </a:r>
            <a:r>
              <a:rPr lang="it-IT" dirty="0" smtClean="0"/>
              <a:t>geografica (non ho fatto questo per mancanza di tempo)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981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it-IT" dirty="0"/>
              <a:t>5. Elencare serie di variabili e/o informazioni che sarebbe interessante avere per approfondire </a:t>
            </a:r>
          </a:p>
        </p:txBody>
      </p:sp>
    </p:spTree>
    <p:extLst>
      <p:ext uri="{BB962C8B-B14F-4D97-AF65-F5344CB8AC3E}">
        <p14:creationId xmlns:p14="http://schemas.microsoft.com/office/powerpoint/2010/main" val="2178426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it-IT" dirty="0"/>
              <a:t>5. Elencare serie di variabili e/o informazioni che sarebbe interessante avere per approfondire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it-IT" dirty="0" smtClean="0"/>
              <a:t>Avere accesso a più KPI</a:t>
            </a:r>
          </a:p>
          <a:p>
            <a:r>
              <a:rPr lang="it-IT" dirty="0" smtClean="0"/>
              <a:t>Tasso di cambio</a:t>
            </a:r>
          </a:p>
          <a:p>
            <a:r>
              <a:rPr lang="it-IT" dirty="0" smtClean="0"/>
              <a:t>Stagionalità</a:t>
            </a:r>
          </a:p>
          <a:p>
            <a:r>
              <a:rPr lang="it-IT" dirty="0" smtClean="0"/>
              <a:t>Leggere di più sul mercato dei salumi </a:t>
            </a:r>
          </a:p>
          <a:p>
            <a:r>
              <a:rPr lang="it-IT" dirty="0" smtClean="0"/>
              <a:t>Fare una ricerca con più profondità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826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it-IT" dirty="0" smtClean="0"/>
              <a:t>5. </a:t>
            </a:r>
            <a:r>
              <a:rPr lang="it-IT" dirty="0"/>
              <a:t>Elencare serie di variabili e/o informazioni che sarebbe interessante avere per approfondire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/>
          <a:lstStyle/>
          <a:p>
            <a:r>
              <a:rPr lang="it-IT" dirty="0" smtClean="0"/>
              <a:t>Usare più tecniche di machine </a:t>
            </a:r>
            <a:r>
              <a:rPr lang="it-IT" dirty="0" err="1" smtClean="0"/>
              <a:t>learning</a:t>
            </a:r>
            <a:endParaRPr lang="it-IT" dirty="0" smtClean="0"/>
          </a:p>
          <a:p>
            <a:r>
              <a:rPr lang="it-IT" dirty="0" smtClean="0"/>
              <a:t>Usare la statistica </a:t>
            </a:r>
            <a:r>
              <a:rPr lang="it-IT" dirty="0" err="1" smtClean="0"/>
              <a:t>bayesiana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63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Variabile Transazioni</a:t>
            </a:r>
            <a:endParaRPr lang="it-IT" dirty="0"/>
          </a:p>
        </p:txBody>
      </p:sp>
      <p:sp>
        <p:nvSpPr>
          <p:cNvPr id="4" name="AutoShape 2" descr="http://127.0.0.1:59691/graphics/plot_zoom_png?width=1366&amp;height=70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5" descr="http://127.0.0.1:59691/graphics/plot_zoom_png?width=1366&amp;height=70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5" y="1772816"/>
            <a:ext cx="823273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9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Transazioni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Google </a:t>
            </a:r>
            <a:r>
              <a:rPr lang="it-IT" dirty="0" err="1"/>
              <a:t>Organic</a:t>
            </a:r>
            <a:r>
              <a:rPr lang="it-IT" dirty="0"/>
              <a:t> </a:t>
            </a:r>
            <a:r>
              <a:rPr lang="it-IT" dirty="0" smtClean="0"/>
              <a:t> è il </a:t>
            </a:r>
            <a:r>
              <a:rPr lang="it-IT" dirty="0"/>
              <a:t>mezzo principale con cui </a:t>
            </a:r>
            <a:r>
              <a:rPr lang="it-IT" dirty="0" smtClean="0"/>
              <a:t>gli utenti acquistano </a:t>
            </a:r>
            <a:r>
              <a:rPr lang="it-IT" dirty="0"/>
              <a:t>i </a:t>
            </a:r>
            <a:r>
              <a:rPr lang="it-IT" dirty="0" smtClean="0"/>
              <a:t>salumi</a:t>
            </a:r>
          </a:p>
          <a:p>
            <a:endParaRPr lang="it-IT" dirty="0"/>
          </a:p>
          <a:p>
            <a:r>
              <a:rPr lang="it-IT" dirty="0" smtClean="0"/>
              <a:t>Direct / (none) arriva al secondo posto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6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Variabili </a:t>
            </a:r>
            <a:r>
              <a:rPr lang="it-IT" dirty="0" err="1" smtClean="0"/>
              <a:t>Avg</a:t>
            </a:r>
            <a:r>
              <a:rPr lang="it-IT" dirty="0" smtClean="0"/>
              <a:t> Sessioni per Utenti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6"/>
            <a:ext cx="914399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</a:t>
            </a:r>
            <a:r>
              <a:rPr lang="it-IT" dirty="0" err="1"/>
              <a:t>Avg</a:t>
            </a:r>
            <a:r>
              <a:rPr lang="it-IT" dirty="0"/>
              <a:t> Sessioni per Utenti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Il tempo medio che gli utenti usano per guardare i salumi è approssimativamente uguale per tutti  i social media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0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Percentuale Sessioni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AutoShape 5" descr="http://127.0.0.1:59691/graphics/plot_zoom_png?width=1366&amp;height=70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8" descr="http://127.0.0.1:59691/graphics/plot_zoom_png?width=1366&amp;height=70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8064896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1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1012</Words>
  <Application>Microsoft Office PowerPoint</Application>
  <PresentationFormat>Presentazione su schermo (4:3)</PresentationFormat>
  <Paragraphs>150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4" baseType="lpstr">
      <vt:lpstr>Tema di Office</vt:lpstr>
      <vt:lpstr>Presentazione standard di PowerPoint</vt:lpstr>
      <vt:lpstr>Analisi Descrittiva</vt:lpstr>
      <vt:lpstr>Variabile Sessioni</vt:lpstr>
      <vt:lpstr>Variabile Sessioni</vt:lpstr>
      <vt:lpstr>Variabile Transazioni</vt:lpstr>
      <vt:lpstr>Variabile Transazioni</vt:lpstr>
      <vt:lpstr>Variabili Avg Sessioni per Utenti </vt:lpstr>
      <vt:lpstr>Variabili Avg Sessioni per Utenti </vt:lpstr>
      <vt:lpstr>Percentuale Sessioni</vt:lpstr>
      <vt:lpstr>Percentuale Sessioni</vt:lpstr>
      <vt:lpstr>Avg Sessioni per Utenti (Tutti Utenti)</vt:lpstr>
      <vt:lpstr>Transazioni %</vt:lpstr>
      <vt:lpstr>Transazioni %</vt:lpstr>
      <vt:lpstr>Scatter Plot Sessioni /Transazioni</vt:lpstr>
      <vt:lpstr>Scatter Plot Sessioni /Transazioni</vt:lpstr>
      <vt:lpstr>Scatter Plot Av Sessioni per User vs Transazioni</vt:lpstr>
      <vt:lpstr>Scatter Plot Av Sessioni per User vs Transazioni</vt:lpstr>
      <vt:lpstr>2) Valutare l’incidenza delle opportune variabili sulla variabile Transazioni (o variabili alternative, giustificando la scelta), commentando i risultati ottenuti e facendo supposizioni sulle possibili cause. </vt:lpstr>
      <vt:lpstr>Obiettivo</vt:lpstr>
      <vt:lpstr>Risposte</vt:lpstr>
      <vt:lpstr>Risposta Facile</vt:lpstr>
      <vt:lpstr>Presentazione standard di PowerPoint</vt:lpstr>
      <vt:lpstr>Machine Learning</vt:lpstr>
      <vt:lpstr>Machine Learning</vt:lpstr>
      <vt:lpstr>Covid Variabile</vt:lpstr>
      <vt:lpstr>Covid variabile</vt:lpstr>
      <vt:lpstr>Modelli Risultati</vt:lpstr>
      <vt:lpstr>Modelli Risultati</vt:lpstr>
      <vt:lpstr>Risposta 3</vt:lpstr>
      <vt:lpstr>Istogramma delle Entrate</vt:lpstr>
      <vt:lpstr>Istogramma delle Entrate</vt:lpstr>
      <vt:lpstr>Entrate per Regione</vt:lpstr>
      <vt:lpstr>Entrate per Regione</vt:lpstr>
      <vt:lpstr>Entrate Percentuale</vt:lpstr>
      <vt:lpstr>Entrate Percentuale</vt:lpstr>
      <vt:lpstr>Utenti Maggiormente Profittevoli</vt:lpstr>
      <vt:lpstr>Utenti Maggiormente Profittevoli</vt:lpstr>
      <vt:lpstr>4. Proporre azioni pubblicitarie basate sulle informazioni estratte.</vt:lpstr>
      <vt:lpstr>4. Proporre azioni pubblicitarie basate sulle informazioni estratte.</vt:lpstr>
      <vt:lpstr>4. Proporre azioni pubblicitarie basate sulle informazioni estratte.</vt:lpstr>
      <vt:lpstr>5. Elencare serie di variabili e/o informazioni che sarebbe interessante avere per approfondire </vt:lpstr>
      <vt:lpstr>5. Elencare serie di variabili e/o informazioni che sarebbe interessante avere per approfondire </vt:lpstr>
      <vt:lpstr>5. Elencare serie di variabili e/o informazioni che sarebbe interessante avere per approfondire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Set Dati 2</dc:title>
  <dc:creator>Utente</dc:creator>
  <cp:lastModifiedBy>Utente</cp:lastModifiedBy>
  <cp:revision>34</cp:revision>
  <dcterms:created xsi:type="dcterms:W3CDTF">2022-07-30T21:10:58Z</dcterms:created>
  <dcterms:modified xsi:type="dcterms:W3CDTF">2022-08-01T23:54:33Z</dcterms:modified>
</cp:coreProperties>
</file>