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83" r:id="rId4"/>
    <p:sldId id="280" r:id="rId5"/>
    <p:sldId id="281" r:id="rId6"/>
    <p:sldId id="284" r:id="rId7"/>
    <p:sldId id="285" r:id="rId8"/>
    <p:sldId id="286" r:id="rId9"/>
    <p:sldId id="287" r:id="rId10"/>
    <p:sldId id="290" r:id="rId11"/>
    <p:sldId id="291" r:id="rId12"/>
    <p:sldId id="288" r:id="rId13"/>
    <p:sldId id="292"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9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18" autoAdjust="0"/>
    <p:restoredTop sz="94660"/>
  </p:normalViewPr>
  <p:slideViewPr>
    <p:cSldViewPr>
      <p:cViewPr varScale="1">
        <p:scale>
          <a:sx n="115" d="100"/>
          <a:sy n="115" d="100"/>
        </p:scale>
        <p:origin x="131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32C9B7A-A7C0-4057-ACE9-2255C499F03F}" type="datetimeFigureOut">
              <a:rPr lang="en-US" smtClean="0"/>
              <a:t>3/17/2025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FAF1A33-FFBB-4989-981B-117BD81E7FBB}" type="slidenum">
              <a:rPr lang="en-US" smtClean="0"/>
              <a:t>‹#›</a:t>
            </a:fld>
            <a:endParaRPr lang="en-US"/>
          </a:p>
        </p:txBody>
      </p:sp>
    </p:spTree>
    <p:extLst>
      <p:ext uri="{BB962C8B-B14F-4D97-AF65-F5344CB8AC3E}">
        <p14:creationId xmlns:p14="http://schemas.microsoft.com/office/powerpoint/2010/main" val="208131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AF1A33-FFBB-4989-981B-117BD81E7FBB}" type="slidenum">
              <a:rPr lang="en-US" smtClean="0"/>
              <a:t>1</a:t>
            </a:fld>
            <a:endParaRPr lang="en-US"/>
          </a:p>
        </p:txBody>
      </p:sp>
    </p:spTree>
    <p:extLst>
      <p:ext uri="{BB962C8B-B14F-4D97-AF65-F5344CB8AC3E}">
        <p14:creationId xmlns:p14="http://schemas.microsoft.com/office/powerpoint/2010/main" val="418404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73020" y="2584196"/>
            <a:ext cx="3997959" cy="848360"/>
          </a:xfrm>
          <a:prstGeom prst="rect">
            <a:avLst/>
          </a:prstGeom>
        </p:spPr>
        <p:txBody>
          <a:bodyPr wrap="square" lIns="0" tIns="0" rIns="0" bIns="0">
            <a:spAutoFit/>
          </a:bodyPr>
          <a:lstStyle>
            <a:lvl1pPr>
              <a:defRPr sz="5400" b="0" i="0">
                <a:solidFill>
                  <a:srgbClr val="404040"/>
                </a:solidFill>
                <a:latin typeface="Georgia"/>
                <a:cs typeface="Georgi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3/17/2025</a:t>
            </a:fld>
            <a:endParaRPr lang="en-US"/>
          </a:p>
        </p:txBody>
      </p:sp>
      <p:sp>
        <p:nvSpPr>
          <p:cNvPr id="6" name="Holder 6"/>
          <p:cNvSpPr>
            <a:spLocks noGrp="1"/>
          </p:cNvSpPr>
          <p:nvPr>
            <p:ph type="sldNum" sz="quarter" idx="7"/>
          </p:nvPr>
        </p:nvSpPr>
        <p:spPr/>
        <p:txBody>
          <a:bodyPr lIns="0" tIns="0" rIns="0" bIns="0"/>
          <a:lstStyle>
            <a:lvl1pPr>
              <a:defRPr sz="1200" b="0" i="0">
                <a:solidFill>
                  <a:srgbClr val="A7C6EB"/>
                </a:solidFill>
                <a:latin typeface="Georgia"/>
                <a:cs typeface="Georgia"/>
              </a:defRPr>
            </a:lvl1pPr>
          </a:lstStyle>
          <a:p>
            <a:pPr marL="38100">
              <a:lnSpc>
                <a:spcPct val="100000"/>
              </a:lnSpc>
              <a:spcBef>
                <a:spcPts val="10"/>
              </a:spcBef>
            </a:pPr>
            <a:fld id="{81D60167-4931-47E6-BA6A-407CBD079E47}" type="slidenum">
              <a:rPr spc="-15" dirty="0"/>
              <a:t>‹#›</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04040"/>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3/17/2025</a:t>
            </a:fld>
            <a:endParaRPr lang="en-US"/>
          </a:p>
        </p:txBody>
      </p:sp>
      <p:sp>
        <p:nvSpPr>
          <p:cNvPr id="6" name="Holder 6"/>
          <p:cNvSpPr>
            <a:spLocks noGrp="1"/>
          </p:cNvSpPr>
          <p:nvPr>
            <p:ph type="sldNum" sz="quarter" idx="7"/>
          </p:nvPr>
        </p:nvSpPr>
        <p:spPr/>
        <p:txBody>
          <a:bodyPr lIns="0" tIns="0" rIns="0" bIns="0"/>
          <a:lstStyle>
            <a:lvl1pPr>
              <a:defRPr sz="1200" b="0" i="0">
                <a:solidFill>
                  <a:srgbClr val="A7C6EB"/>
                </a:solidFill>
                <a:latin typeface="Georgia"/>
                <a:cs typeface="Georgia"/>
              </a:defRPr>
            </a:lvl1pPr>
          </a:lstStyle>
          <a:p>
            <a:pPr marL="38100">
              <a:lnSpc>
                <a:spcPct val="100000"/>
              </a:lnSpc>
              <a:spcBef>
                <a:spcPts val="10"/>
              </a:spcBef>
            </a:pPr>
            <a:fld id="{81D60167-4931-47E6-BA6A-407CBD079E47}" type="slidenum">
              <a:rPr spc="-15" dirty="0"/>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04040"/>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3/17/2025</a:t>
            </a:fld>
            <a:endParaRPr lang="en-US"/>
          </a:p>
        </p:txBody>
      </p:sp>
      <p:sp>
        <p:nvSpPr>
          <p:cNvPr id="7" name="Holder 7"/>
          <p:cNvSpPr>
            <a:spLocks noGrp="1"/>
          </p:cNvSpPr>
          <p:nvPr>
            <p:ph type="sldNum" sz="quarter" idx="7"/>
          </p:nvPr>
        </p:nvSpPr>
        <p:spPr/>
        <p:txBody>
          <a:bodyPr lIns="0" tIns="0" rIns="0" bIns="0"/>
          <a:lstStyle>
            <a:lvl1pPr>
              <a:defRPr sz="1200" b="0" i="0">
                <a:solidFill>
                  <a:srgbClr val="A7C6EB"/>
                </a:solidFill>
                <a:latin typeface="Georgia"/>
                <a:cs typeface="Georgia"/>
              </a:defRPr>
            </a:lvl1pPr>
          </a:lstStyle>
          <a:p>
            <a:pPr marL="38100">
              <a:lnSpc>
                <a:spcPct val="100000"/>
              </a:lnSpc>
              <a:spcBef>
                <a:spcPts val="10"/>
              </a:spcBef>
            </a:pPr>
            <a:fld id="{81D60167-4931-47E6-BA6A-407CBD079E47}" type="slidenum">
              <a:rPr spc="-15" dirty="0"/>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04040"/>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3/17/2025</a:t>
            </a:fld>
            <a:endParaRPr lang="en-US"/>
          </a:p>
        </p:txBody>
      </p:sp>
      <p:sp>
        <p:nvSpPr>
          <p:cNvPr id="5" name="Holder 5"/>
          <p:cNvSpPr>
            <a:spLocks noGrp="1"/>
          </p:cNvSpPr>
          <p:nvPr>
            <p:ph type="sldNum" sz="quarter" idx="7"/>
          </p:nvPr>
        </p:nvSpPr>
        <p:spPr/>
        <p:txBody>
          <a:bodyPr lIns="0" tIns="0" rIns="0" bIns="0"/>
          <a:lstStyle>
            <a:lvl1pPr>
              <a:defRPr sz="1200" b="0" i="0">
                <a:solidFill>
                  <a:srgbClr val="A7C6EB"/>
                </a:solidFill>
                <a:latin typeface="Georgia"/>
                <a:cs typeface="Georgia"/>
              </a:defRPr>
            </a:lvl1pPr>
          </a:lstStyle>
          <a:p>
            <a:pPr marL="38100">
              <a:lnSpc>
                <a:spcPct val="100000"/>
              </a:lnSpc>
              <a:spcBef>
                <a:spcPts val="10"/>
              </a:spcBef>
            </a:pPr>
            <a:fld id="{81D60167-4931-47E6-BA6A-407CBD079E47}" type="slidenum">
              <a:rPr spc="-15" dirty="0"/>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3/17/2025</a:t>
            </a:fld>
            <a:endParaRPr lang="en-US"/>
          </a:p>
        </p:txBody>
      </p:sp>
      <p:sp>
        <p:nvSpPr>
          <p:cNvPr id="4" name="Holder 4"/>
          <p:cNvSpPr>
            <a:spLocks noGrp="1"/>
          </p:cNvSpPr>
          <p:nvPr>
            <p:ph type="sldNum" sz="quarter" idx="7"/>
          </p:nvPr>
        </p:nvSpPr>
        <p:spPr/>
        <p:txBody>
          <a:bodyPr lIns="0" tIns="0" rIns="0" bIns="0"/>
          <a:lstStyle>
            <a:lvl1pPr>
              <a:defRPr sz="1200" b="0" i="0">
                <a:solidFill>
                  <a:srgbClr val="A7C6EB"/>
                </a:solidFill>
                <a:latin typeface="Georgia"/>
                <a:cs typeface="Georgia"/>
              </a:defRPr>
            </a:lvl1pPr>
          </a:lstStyle>
          <a:p>
            <a:pPr marL="38100">
              <a:lnSpc>
                <a:spcPct val="100000"/>
              </a:lnSpc>
              <a:spcBef>
                <a:spcPts val="10"/>
              </a:spcBef>
            </a:pPr>
            <a:fld id="{81D60167-4931-47E6-BA6A-407CBD079E47}" type="slidenum">
              <a:rPr spc="-15" dirty="0"/>
              <a:t>‹#›</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8"/>
          </a:xfrm>
          <a:prstGeom prst="rect">
            <a:avLst/>
          </a:prstGeom>
        </p:spPr>
      </p:pic>
      <p:sp>
        <p:nvSpPr>
          <p:cNvPr id="2" name="Holder 2"/>
          <p:cNvSpPr>
            <a:spLocks noGrp="1"/>
          </p:cNvSpPr>
          <p:nvPr>
            <p:ph type="title"/>
          </p:nvPr>
        </p:nvSpPr>
        <p:spPr>
          <a:xfrm>
            <a:off x="654557" y="943482"/>
            <a:ext cx="7834884" cy="513715"/>
          </a:xfrm>
          <a:prstGeom prst="rect">
            <a:avLst/>
          </a:prstGeom>
        </p:spPr>
        <p:txBody>
          <a:bodyPr wrap="square" lIns="0" tIns="0" rIns="0" bIns="0">
            <a:spAutoFit/>
          </a:bodyPr>
          <a:lstStyle>
            <a:lvl1pPr>
              <a:defRPr sz="3200" b="0" i="0">
                <a:solidFill>
                  <a:srgbClr val="404040"/>
                </a:solidFill>
                <a:latin typeface="Georgia"/>
                <a:cs typeface="Georgia"/>
              </a:defRPr>
            </a:lvl1pPr>
          </a:lstStyle>
          <a:p>
            <a:endParaRPr/>
          </a:p>
        </p:txBody>
      </p:sp>
      <p:sp>
        <p:nvSpPr>
          <p:cNvPr id="3" name="Holder 3"/>
          <p:cNvSpPr>
            <a:spLocks noGrp="1"/>
          </p:cNvSpPr>
          <p:nvPr>
            <p:ph type="body" idx="1"/>
          </p:nvPr>
        </p:nvSpPr>
        <p:spPr>
          <a:xfrm>
            <a:off x="417068" y="1988007"/>
            <a:ext cx="8072755" cy="1760220"/>
          </a:xfrm>
          <a:prstGeom prst="rect">
            <a:avLst/>
          </a:prstGeom>
        </p:spPr>
        <p:txBody>
          <a:bodyPr wrap="square" lIns="0" tIns="0" rIns="0" bIns="0">
            <a:spAutoFit/>
          </a:bodyPr>
          <a:lstStyle>
            <a:lvl1pPr>
              <a:defRPr sz="24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3/17/2025</a:t>
            </a:fld>
            <a:endParaRPr lang="en-US"/>
          </a:p>
        </p:txBody>
      </p:sp>
      <p:sp>
        <p:nvSpPr>
          <p:cNvPr id="6" name="Holder 6"/>
          <p:cNvSpPr>
            <a:spLocks noGrp="1"/>
          </p:cNvSpPr>
          <p:nvPr>
            <p:ph type="sldNum" sz="quarter" idx="7"/>
          </p:nvPr>
        </p:nvSpPr>
        <p:spPr>
          <a:xfrm>
            <a:off x="8418830" y="6283126"/>
            <a:ext cx="231775" cy="201929"/>
          </a:xfrm>
          <a:prstGeom prst="rect">
            <a:avLst/>
          </a:prstGeom>
        </p:spPr>
        <p:txBody>
          <a:bodyPr wrap="square" lIns="0" tIns="0" rIns="0" bIns="0">
            <a:spAutoFit/>
          </a:bodyPr>
          <a:lstStyle>
            <a:lvl1pPr>
              <a:defRPr sz="1200" b="0" i="0">
                <a:solidFill>
                  <a:srgbClr val="A7C6EB"/>
                </a:solidFill>
                <a:latin typeface="Georgia"/>
                <a:cs typeface="Georgia"/>
              </a:defRPr>
            </a:lvl1pPr>
          </a:lstStyle>
          <a:p>
            <a:pPr marL="38100">
              <a:lnSpc>
                <a:spcPct val="100000"/>
              </a:lnSpc>
              <a:spcBef>
                <a:spcPts val="10"/>
              </a:spcBef>
            </a:pPr>
            <a:fld id="{81D60167-4931-47E6-BA6A-407CBD079E47}" type="slidenum">
              <a:rPr spc="-15" dirty="0"/>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ZWOyrZUun2s?feature=oembe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ZWOyrZUun2s" TargetMode="External"/><Relationship Id="rId2" Type="http://schemas.openxmlformats.org/officeDocument/2006/relationships/hyperlink" Target="https://ibug.doc.ic.ac.uk/resources/facial-point-annot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743200"/>
            <a:ext cx="8458200" cy="1921873"/>
          </a:xfrm>
          <a:prstGeom prst="rect">
            <a:avLst/>
          </a:prstGeom>
        </p:spPr>
        <p:txBody>
          <a:bodyPr vert="horz" wrap="square" lIns="0" tIns="12700" rIns="0" bIns="0" rtlCol="0">
            <a:spAutoFit/>
          </a:bodyPr>
          <a:lstStyle/>
          <a:p>
            <a:pPr>
              <a:lnSpc>
                <a:spcPts val="2850"/>
              </a:lnSpc>
            </a:pPr>
            <a:r>
              <a:rPr lang="en-US" sz="4800" dirty="0"/>
              <a:t>Survey of Lip-Based Reading </a:t>
            </a:r>
            <a:br>
              <a:rPr lang="en-US" sz="4800" dirty="0"/>
            </a:br>
            <a:br>
              <a:rPr lang="en-US" sz="4800" dirty="0"/>
            </a:br>
            <a:r>
              <a:rPr lang="en-US" sz="4800" dirty="0"/>
              <a:t>Techniques using Image </a:t>
            </a:r>
            <a:br>
              <a:rPr lang="en-US" sz="4800" dirty="0"/>
            </a:br>
            <a:br>
              <a:rPr lang="en-US" sz="4800" dirty="0"/>
            </a:br>
            <a:r>
              <a:rPr lang="en-US" sz="4800" dirty="0"/>
              <a:t>Processing</a:t>
            </a:r>
            <a:endParaRPr sz="4800" dirty="0"/>
          </a:p>
        </p:txBody>
      </p:sp>
      <p:sp>
        <p:nvSpPr>
          <p:cNvPr id="4" name="object 4"/>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95" dirty="0">
                <a:solidFill>
                  <a:srgbClr val="A7C6EB"/>
                </a:solidFill>
                <a:latin typeface="Georgia"/>
                <a:cs typeface="Georgia"/>
              </a:rPr>
              <a:t>1</a:t>
            </a:fld>
            <a:endParaRPr sz="1200">
              <a:latin typeface="Georgia"/>
              <a:cs typeface="Georgia"/>
            </a:endParaRPr>
          </a:p>
        </p:txBody>
      </p:sp>
      <p:sp>
        <p:nvSpPr>
          <p:cNvPr id="3" name="object 3"/>
          <p:cNvSpPr txBox="1"/>
          <p:nvPr/>
        </p:nvSpPr>
        <p:spPr>
          <a:xfrm>
            <a:off x="1143000" y="5334000"/>
            <a:ext cx="7620000" cy="1250983"/>
          </a:xfrm>
          <a:prstGeom prst="rect">
            <a:avLst/>
          </a:prstGeom>
        </p:spPr>
        <p:txBody>
          <a:bodyPr vert="horz" wrap="square" lIns="0" tIns="12065" rIns="0" bIns="0" rtlCol="0">
            <a:spAutoFit/>
          </a:bodyPr>
          <a:lstStyle/>
          <a:p>
            <a:pPr rtl="0"/>
            <a:r>
              <a:rPr lang="en-US" sz="2800" b="1" i="0" u="none" strike="noStrike" dirty="0">
                <a:solidFill>
                  <a:srgbClr val="799FCD"/>
                </a:solidFill>
                <a:effectLst/>
                <a:latin typeface="Times New Roman" panose="02020603050405020304" pitchFamily="18" charset="0"/>
              </a:rPr>
              <a:t>Dakota Mellish</a:t>
            </a:r>
            <a:endParaRPr lang="en-US" sz="2800" b="1" dirty="0">
              <a:solidFill>
                <a:srgbClr val="799FCD"/>
              </a:solidFill>
              <a:effectLst/>
            </a:endParaRPr>
          </a:p>
          <a:p>
            <a:br>
              <a:rPr lang="en-US" sz="2800" b="1" dirty="0">
                <a:solidFill>
                  <a:schemeClr val="accent1"/>
                </a:solidFill>
              </a:rPr>
            </a:br>
            <a:endParaRPr lang="en-US" sz="2450" b="1" dirty="0">
              <a:solidFill>
                <a:schemeClr val="accent1"/>
              </a:solidFill>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9184D-8025-2CBD-616F-EAA9D9A38662}"/>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0A314E71-E11B-5CB8-01B8-50E2EFC341F0}"/>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10</a:t>
            </a:fld>
            <a:endParaRPr sz="1200">
              <a:latin typeface="Georgia"/>
              <a:cs typeface="Georgia"/>
            </a:endParaRPr>
          </a:p>
        </p:txBody>
      </p:sp>
      <p:sp>
        <p:nvSpPr>
          <p:cNvPr id="9" name="object 9">
            <a:extLst>
              <a:ext uri="{FF2B5EF4-FFF2-40B4-BE49-F238E27FC236}">
                <a16:creationId xmlns:a16="http://schemas.microsoft.com/office/drawing/2014/main" id="{21BD0756-D780-6A30-DB08-3ED33C7524B5}"/>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1BAE7F7B-C11B-B0DE-55D1-92880B4C203B}"/>
              </a:ext>
            </a:extLst>
          </p:cNvPr>
          <p:cNvSpPr>
            <a:spLocks noGrp="1"/>
          </p:cNvSpPr>
          <p:nvPr>
            <p:ph type="title"/>
          </p:nvPr>
        </p:nvSpPr>
        <p:spPr>
          <a:xfrm>
            <a:off x="289746" y="1143711"/>
            <a:ext cx="8778054" cy="492443"/>
          </a:xfrm>
        </p:spPr>
        <p:txBody>
          <a:bodyPr/>
          <a:lstStyle/>
          <a:p>
            <a:r>
              <a:rPr lang="en-US" dirty="0"/>
              <a:t>How is the output transformed?</a:t>
            </a:r>
          </a:p>
        </p:txBody>
      </p:sp>
      <p:sp>
        <p:nvSpPr>
          <p:cNvPr id="4" name="TextBox 3">
            <a:extLst>
              <a:ext uri="{FF2B5EF4-FFF2-40B4-BE49-F238E27FC236}">
                <a16:creationId xmlns:a16="http://schemas.microsoft.com/office/drawing/2014/main" id="{4F4E25C0-63B5-594F-E8B9-5E4CF6AA523B}"/>
              </a:ext>
            </a:extLst>
          </p:cNvPr>
          <p:cNvSpPr txBox="1"/>
          <p:nvPr/>
        </p:nvSpPr>
        <p:spPr>
          <a:xfrm>
            <a:off x="457200" y="1981200"/>
            <a:ext cx="8610600" cy="4247317"/>
          </a:xfrm>
          <a:prstGeom prst="rect">
            <a:avLst/>
          </a:prstGeom>
          <a:noFill/>
        </p:spPr>
        <p:txBody>
          <a:bodyPr wrap="square">
            <a:spAutoFit/>
          </a:bodyPr>
          <a:lstStyle/>
          <a:p>
            <a:r>
              <a:rPr lang="en-US" dirty="0"/>
              <a:t>A common technique is to rely on ASCII characters and attempt to predict each. This requires thorough annotation for each training example.</a:t>
            </a:r>
          </a:p>
          <a:p>
            <a:endParaRPr lang="en-US" b="1" dirty="0"/>
          </a:p>
          <a:p>
            <a:r>
              <a:rPr lang="en-US" dirty="0"/>
              <a:t>An issue with using words as trained is that the model can give an “out of vocabulary”, if not trained on every possible word in a given language.</a:t>
            </a:r>
          </a:p>
          <a:p>
            <a:endParaRPr lang="en-US" dirty="0"/>
          </a:p>
          <a:p>
            <a:r>
              <a:rPr lang="en-US" dirty="0"/>
              <a:t>Visemes and phonemes are also used as a predicted output. Visemes in particular are less computationally expensive and also generalizes better to other languages, as many movements are shared across languages and cultures.  </a:t>
            </a:r>
          </a:p>
          <a:p>
            <a:endParaRPr lang="en-US" dirty="0"/>
          </a:p>
          <a:p>
            <a:r>
              <a:rPr lang="en-US" dirty="0"/>
              <a:t>The challenge is that visemes are quite short and there is limited information temporally speaking. Each viseme also needs a 2-stage mapping.</a:t>
            </a:r>
          </a:p>
          <a:p>
            <a:endParaRPr lang="en-US" dirty="0"/>
          </a:p>
          <a:p>
            <a:r>
              <a:rPr lang="en-US" dirty="0"/>
              <a:t>Phonemes to words are also a good option, though there is much overlap between possible words/sounds compared to visemes.</a:t>
            </a:r>
          </a:p>
        </p:txBody>
      </p:sp>
    </p:spTree>
    <p:extLst>
      <p:ext uri="{BB962C8B-B14F-4D97-AF65-F5344CB8AC3E}">
        <p14:creationId xmlns:p14="http://schemas.microsoft.com/office/powerpoint/2010/main" val="361505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7DF19-27C1-83F5-6DF5-3F231DFE99F8}"/>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667227E1-2A09-6A47-686E-AE297A30291D}"/>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11</a:t>
            </a:fld>
            <a:endParaRPr sz="1200">
              <a:latin typeface="Georgia"/>
              <a:cs typeface="Georgia"/>
            </a:endParaRPr>
          </a:p>
        </p:txBody>
      </p:sp>
      <p:sp>
        <p:nvSpPr>
          <p:cNvPr id="9" name="object 9">
            <a:extLst>
              <a:ext uri="{FF2B5EF4-FFF2-40B4-BE49-F238E27FC236}">
                <a16:creationId xmlns:a16="http://schemas.microsoft.com/office/drawing/2014/main" id="{799CA244-2259-F301-7ED5-CF2AA223F830}"/>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2230D79D-7CE3-8E74-AE1D-FC23C065B0E3}"/>
              </a:ext>
            </a:extLst>
          </p:cNvPr>
          <p:cNvSpPr>
            <a:spLocks noGrp="1"/>
          </p:cNvSpPr>
          <p:nvPr>
            <p:ph type="title"/>
          </p:nvPr>
        </p:nvSpPr>
        <p:spPr>
          <a:xfrm>
            <a:off x="289746" y="1143711"/>
            <a:ext cx="8778054" cy="492443"/>
          </a:xfrm>
        </p:spPr>
        <p:txBody>
          <a:bodyPr/>
          <a:lstStyle/>
          <a:p>
            <a:r>
              <a:rPr lang="en-US" dirty="0"/>
              <a:t>Possible Enhancements</a:t>
            </a:r>
          </a:p>
        </p:txBody>
      </p:sp>
      <p:sp>
        <p:nvSpPr>
          <p:cNvPr id="4" name="TextBox 3">
            <a:extLst>
              <a:ext uri="{FF2B5EF4-FFF2-40B4-BE49-F238E27FC236}">
                <a16:creationId xmlns:a16="http://schemas.microsoft.com/office/drawing/2014/main" id="{6F318D3D-7480-597B-2A75-C71AC2F354EA}"/>
              </a:ext>
            </a:extLst>
          </p:cNvPr>
          <p:cNvSpPr txBox="1"/>
          <p:nvPr/>
        </p:nvSpPr>
        <p:spPr>
          <a:xfrm>
            <a:off x="457200" y="1981200"/>
            <a:ext cx="8610600" cy="2031325"/>
          </a:xfrm>
          <a:prstGeom prst="rect">
            <a:avLst/>
          </a:prstGeom>
          <a:noFill/>
        </p:spPr>
        <p:txBody>
          <a:bodyPr wrap="square">
            <a:spAutoFit/>
          </a:bodyPr>
          <a:lstStyle/>
          <a:p>
            <a:r>
              <a:rPr lang="en-US" dirty="0"/>
              <a:t>What about sarcasm and hand gestures?</a:t>
            </a:r>
          </a:p>
          <a:p>
            <a:endParaRPr lang="en-US" dirty="0"/>
          </a:p>
          <a:p>
            <a:r>
              <a:rPr lang="en-US" dirty="0"/>
              <a:t>Do other parts of the body such as the eyes convey more information?</a:t>
            </a:r>
          </a:p>
          <a:p>
            <a:endParaRPr lang="en-US" dirty="0"/>
          </a:p>
          <a:p>
            <a:r>
              <a:rPr lang="en-US" dirty="0"/>
              <a:t>What about slang? </a:t>
            </a:r>
          </a:p>
          <a:p>
            <a:endParaRPr lang="en-US" dirty="0"/>
          </a:p>
          <a:p>
            <a:r>
              <a:rPr lang="en-US" dirty="0"/>
              <a:t>Can a Large Language Model be configured for such a task?</a:t>
            </a:r>
          </a:p>
        </p:txBody>
      </p:sp>
    </p:spTree>
    <p:extLst>
      <p:ext uri="{BB962C8B-B14F-4D97-AF65-F5344CB8AC3E}">
        <p14:creationId xmlns:p14="http://schemas.microsoft.com/office/powerpoint/2010/main" val="347121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0CC7A-12D3-A452-A53D-F10D8F8C8F75}"/>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EE10AE71-80BB-FE9C-09A0-853CC4540C88}"/>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12</a:t>
            </a:fld>
            <a:endParaRPr sz="1200">
              <a:latin typeface="Georgia"/>
              <a:cs typeface="Georgia"/>
            </a:endParaRPr>
          </a:p>
        </p:txBody>
      </p:sp>
      <p:sp>
        <p:nvSpPr>
          <p:cNvPr id="9" name="object 9">
            <a:extLst>
              <a:ext uri="{FF2B5EF4-FFF2-40B4-BE49-F238E27FC236}">
                <a16:creationId xmlns:a16="http://schemas.microsoft.com/office/drawing/2014/main" id="{5A81C94A-12C7-95F7-DD87-CABF35FA71EC}"/>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64D1CA91-7FCF-D59F-A450-916DE64D1456}"/>
              </a:ext>
            </a:extLst>
          </p:cNvPr>
          <p:cNvSpPr>
            <a:spLocks noGrp="1"/>
          </p:cNvSpPr>
          <p:nvPr>
            <p:ph type="title"/>
          </p:nvPr>
        </p:nvSpPr>
        <p:spPr>
          <a:xfrm>
            <a:off x="289746" y="1143711"/>
            <a:ext cx="8778054" cy="492443"/>
          </a:xfrm>
        </p:spPr>
        <p:txBody>
          <a:bodyPr/>
          <a:lstStyle/>
          <a:p>
            <a:r>
              <a:rPr lang="en-US" dirty="0"/>
              <a:t>Demo Using CNN – Inception v4</a:t>
            </a:r>
          </a:p>
        </p:txBody>
      </p:sp>
      <p:pic>
        <p:nvPicPr>
          <p:cNvPr id="7" name="Online Media 6" title="Lip Reading AI - Demo Video">
            <a:hlinkClick r:id="" action="ppaction://media"/>
            <a:extLst>
              <a:ext uri="{FF2B5EF4-FFF2-40B4-BE49-F238E27FC236}">
                <a16:creationId xmlns:a16="http://schemas.microsoft.com/office/drawing/2014/main" id="{476642C2-21CC-6C49-E32F-A8B2E612D937}"/>
              </a:ext>
            </a:extLst>
          </p:cNvPr>
          <p:cNvPicPr>
            <a:picLocks noRot="1" noChangeAspect="1"/>
          </p:cNvPicPr>
          <p:nvPr>
            <a:videoFile r:link="rId1"/>
          </p:nvPr>
        </p:nvPicPr>
        <p:blipFill>
          <a:blip r:embed="rId3"/>
          <a:stretch>
            <a:fillRect/>
          </a:stretch>
        </p:blipFill>
        <p:spPr>
          <a:xfrm>
            <a:off x="381000" y="1981200"/>
            <a:ext cx="7935146" cy="4476533"/>
          </a:xfrm>
          <a:prstGeom prst="rect">
            <a:avLst/>
          </a:prstGeom>
        </p:spPr>
      </p:pic>
    </p:spTree>
    <p:extLst>
      <p:ext uri="{BB962C8B-B14F-4D97-AF65-F5344CB8AC3E}">
        <p14:creationId xmlns:p14="http://schemas.microsoft.com/office/powerpoint/2010/main" val="83697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76535-7B67-3B35-D7EE-618343EB4E6F}"/>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EDBEA256-A996-DD86-187D-C88B644BEB75}"/>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13</a:t>
            </a:fld>
            <a:endParaRPr sz="1200">
              <a:latin typeface="Georgia"/>
              <a:cs typeface="Georgia"/>
            </a:endParaRPr>
          </a:p>
        </p:txBody>
      </p:sp>
      <p:sp>
        <p:nvSpPr>
          <p:cNvPr id="9" name="object 9">
            <a:extLst>
              <a:ext uri="{FF2B5EF4-FFF2-40B4-BE49-F238E27FC236}">
                <a16:creationId xmlns:a16="http://schemas.microsoft.com/office/drawing/2014/main" id="{1C36782F-C007-8C2C-3841-E70CCCAEB2A4}"/>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ADB572E7-59AA-2EA4-575A-89C05973E1A3}"/>
              </a:ext>
            </a:extLst>
          </p:cNvPr>
          <p:cNvSpPr>
            <a:spLocks noGrp="1"/>
          </p:cNvSpPr>
          <p:nvPr>
            <p:ph type="title"/>
          </p:nvPr>
        </p:nvSpPr>
        <p:spPr>
          <a:xfrm>
            <a:off x="289746" y="1143711"/>
            <a:ext cx="8778054" cy="492443"/>
          </a:xfrm>
        </p:spPr>
        <p:txBody>
          <a:bodyPr/>
          <a:lstStyle/>
          <a:p>
            <a:r>
              <a:rPr lang="en-US" dirty="0"/>
              <a:t>References</a:t>
            </a:r>
          </a:p>
        </p:txBody>
      </p:sp>
      <p:sp>
        <p:nvSpPr>
          <p:cNvPr id="3" name="TextBox 2">
            <a:extLst>
              <a:ext uri="{FF2B5EF4-FFF2-40B4-BE49-F238E27FC236}">
                <a16:creationId xmlns:a16="http://schemas.microsoft.com/office/drawing/2014/main" id="{D6C502FA-F707-F887-3779-66F73D6B88D0}"/>
              </a:ext>
            </a:extLst>
          </p:cNvPr>
          <p:cNvSpPr txBox="1"/>
          <p:nvPr/>
        </p:nvSpPr>
        <p:spPr>
          <a:xfrm>
            <a:off x="175446" y="1828800"/>
            <a:ext cx="9006654" cy="2585323"/>
          </a:xfrm>
          <a:prstGeom prst="rect">
            <a:avLst/>
          </a:prstGeom>
          <a:noFill/>
        </p:spPr>
        <p:txBody>
          <a:bodyPr wrap="square">
            <a:spAutoFit/>
          </a:bodyPr>
          <a:lstStyle/>
          <a:p>
            <a:r>
              <a:rPr lang="en-US" dirty="0"/>
              <a:t>[1] M. K. Singh, A. Kumar, and S. K. Singh, "A Comprehensive Survey on Machine Learning Techniques in Wireless Sensor Networks," </a:t>
            </a:r>
            <a:r>
              <a:rPr lang="en-US" i="1" dirty="0"/>
              <a:t>IEEE Communications Surveys &amp; Tutorials</a:t>
            </a:r>
            <a:r>
              <a:rPr lang="en-US" dirty="0"/>
              <a:t>, vol. 23, no. 2, pp. 1160-1203, Second Quarter 2021, </a:t>
            </a:r>
            <a:r>
              <a:rPr lang="en-US" dirty="0" err="1"/>
              <a:t>doi</a:t>
            </a:r>
            <a:r>
              <a:rPr lang="en-US" dirty="0"/>
              <a:t>: 10.1109/COMST.2021.3058581.</a:t>
            </a:r>
          </a:p>
          <a:p>
            <a:endParaRPr lang="en-US" dirty="0"/>
          </a:p>
          <a:p>
            <a:r>
              <a:rPr lang="en-US" dirty="0"/>
              <a:t>[2] </a:t>
            </a:r>
            <a:r>
              <a:rPr lang="en-US" dirty="0" err="1"/>
              <a:t>iBUG</a:t>
            </a:r>
            <a:r>
              <a:rPr lang="en-US" dirty="0"/>
              <a:t> Group, "Facial Point Annotations," Imperial College London. [Online]. Available: </a:t>
            </a:r>
            <a:r>
              <a:rPr lang="en-US" dirty="0">
                <a:hlinkClick r:id="rId2"/>
              </a:rPr>
              <a:t>https://ibug.doc.ic.ac.uk/resources/facial-point-annotations/</a:t>
            </a:r>
            <a:r>
              <a:rPr lang="en-US" dirty="0"/>
              <a:t>. [Accessed: Mar. 17, 2025].</a:t>
            </a:r>
          </a:p>
          <a:p>
            <a:endParaRPr lang="en-US" dirty="0"/>
          </a:p>
          <a:p>
            <a:r>
              <a:rPr lang="en-US" dirty="0"/>
              <a:t>[3] A. </a:t>
            </a:r>
            <a:r>
              <a:rPr lang="en-US" dirty="0" err="1"/>
              <a:t>Benkassu</a:t>
            </a:r>
            <a:r>
              <a:rPr lang="en-US" dirty="0"/>
              <a:t>, “Lip Reading AI – Demo Video " YouTube, Mar. 17, 2025. [Online]. Available: </a:t>
            </a:r>
            <a:r>
              <a:rPr lang="en-US" dirty="0">
                <a:hlinkClick r:id="rId3"/>
              </a:rPr>
              <a:t>https://www.youtube.com/watch?v=ZWOyrZUun2s</a:t>
            </a:r>
            <a:r>
              <a:rPr lang="en-US" dirty="0"/>
              <a:t>.</a:t>
            </a:r>
          </a:p>
        </p:txBody>
      </p:sp>
    </p:spTree>
    <p:extLst>
      <p:ext uri="{BB962C8B-B14F-4D97-AF65-F5344CB8AC3E}">
        <p14:creationId xmlns:p14="http://schemas.microsoft.com/office/powerpoint/2010/main" val="427160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2</a:t>
            </a:fld>
            <a:endParaRPr sz="1200">
              <a:latin typeface="Georgia"/>
              <a:cs typeface="Georgia"/>
            </a:endParaRPr>
          </a:p>
        </p:txBody>
      </p:sp>
      <p:sp>
        <p:nvSpPr>
          <p:cNvPr id="9" name="object 9"/>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F07EB1A2-02A3-BE49-5248-71E4611F0880}"/>
              </a:ext>
            </a:extLst>
          </p:cNvPr>
          <p:cNvSpPr>
            <a:spLocks noGrp="1"/>
          </p:cNvSpPr>
          <p:nvPr>
            <p:ph type="title"/>
          </p:nvPr>
        </p:nvSpPr>
        <p:spPr>
          <a:xfrm>
            <a:off x="289746" y="1143710"/>
            <a:ext cx="7834884" cy="492443"/>
          </a:xfrm>
        </p:spPr>
        <p:txBody>
          <a:bodyPr/>
          <a:lstStyle/>
          <a:p>
            <a:r>
              <a:rPr lang="en-US" dirty="0"/>
              <a:t>Defining the Task</a:t>
            </a:r>
          </a:p>
        </p:txBody>
      </p:sp>
      <p:sp>
        <p:nvSpPr>
          <p:cNvPr id="7" name="TextBox 6">
            <a:extLst>
              <a:ext uri="{FF2B5EF4-FFF2-40B4-BE49-F238E27FC236}">
                <a16:creationId xmlns:a16="http://schemas.microsoft.com/office/drawing/2014/main" id="{8444BBFE-7CBA-E1DD-CEFA-F9099892EE82}"/>
              </a:ext>
            </a:extLst>
          </p:cNvPr>
          <p:cNvSpPr txBox="1"/>
          <p:nvPr/>
        </p:nvSpPr>
        <p:spPr>
          <a:xfrm>
            <a:off x="533400" y="2667000"/>
            <a:ext cx="6019800" cy="3139321"/>
          </a:xfrm>
          <a:prstGeom prst="rect">
            <a:avLst/>
          </a:prstGeom>
          <a:noFill/>
        </p:spPr>
        <p:txBody>
          <a:bodyPr wrap="square" rtlCol="0">
            <a:spAutoFit/>
          </a:bodyPr>
          <a:lstStyle/>
          <a:p>
            <a:r>
              <a:rPr lang="en-US" dirty="0"/>
              <a:t>Artificial Intelligence and Machine learning allows for unique problems to be solved</a:t>
            </a:r>
          </a:p>
          <a:p>
            <a:endParaRPr lang="en-US" dirty="0"/>
          </a:p>
          <a:p>
            <a:r>
              <a:rPr lang="en-US" dirty="0"/>
              <a:t>Of these, an opportunity to tackle a difficult problem presents itself with assisting persons with hearing-related disabilities</a:t>
            </a:r>
          </a:p>
          <a:p>
            <a:endParaRPr lang="en-US" dirty="0"/>
          </a:p>
          <a:p>
            <a:r>
              <a:rPr lang="en-US" dirty="0"/>
              <a:t>Images (different frames of a video) with annotations can be used as a training examples for a model to use for learning. In theory, any video with a transcript can serve as a testing ground.</a:t>
            </a:r>
          </a:p>
          <a:p>
            <a:endParaRPr lang="en-US" dirty="0"/>
          </a:p>
        </p:txBody>
      </p:sp>
      <p:pic>
        <p:nvPicPr>
          <p:cNvPr id="1026" name="Picture 2" descr="This AI Lip-Reading Tool Might Shock You – See How It Works! | Fello AI">
            <a:extLst>
              <a:ext uri="{FF2B5EF4-FFF2-40B4-BE49-F238E27FC236}">
                <a16:creationId xmlns:a16="http://schemas.microsoft.com/office/drawing/2014/main" id="{8EB15D35-5733-BD86-8BD1-5A9EDE9093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575" y="29718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1F68B-C3D5-6B7A-FCD5-B6619F3B6A36}"/>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227210A0-2010-2DEE-1424-62760A4B4BB6}"/>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3</a:t>
            </a:fld>
            <a:endParaRPr sz="1200">
              <a:latin typeface="Georgia"/>
              <a:cs typeface="Georgia"/>
            </a:endParaRPr>
          </a:p>
        </p:txBody>
      </p:sp>
      <p:sp>
        <p:nvSpPr>
          <p:cNvPr id="9" name="object 9">
            <a:extLst>
              <a:ext uri="{FF2B5EF4-FFF2-40B4-BE49-F238E27FC236}">
                <a16:creationId xmlns:a16="http://schemas.microsoft.com/office/drawing/2014/main" id="{27EF1951-C127-EF97-CCB1-B966AC6EFFBB}"/>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7A345035-9AF9-74F6-3075-DE4262D9EA92}"/>
              </a:ext>
            </a:extLst>
          </p:cNvPr>
          <p:cNvSpPr>
            <a:spLocks noGrp="1"/>
          </p:cNvSpPr>
          <p:nvPr>
            <p:ph type="title"/>
          </p:nvPr>
        </p:nvSpPr>
        <p:spPr>
          <a:xfrm>
            <a:off x="289746" y="1143710"/>
            <a:ext cx="7834884" cy="492443"/>
          </a:xfrm>
        </p:spPr>
        <p:txBody>
          <a:bodyPr/>
          <a:lstStyle/>
          <a:p>
            <a:r>
              <a:rPr lang="en-US" dirty="0"/>
              <a:t>The paper considered and Some Vocab</a:t>
            </a:r>
          </a:p>
        </p:txBody>
      </p:sp>
      <p:sp>
        <p:nvSpPr>
          <p:cNvPr id="7" name="TextBox 6">
            <a:extLst>
              <a:ext uri="{FF2B5EF4-FFF2-40B4-BE49-F238E27FC236}">
                <a16:creationId xmlns:a16="http://schemas.microsoft.com/office/drawing/2014/main" id="{D538778E-6C79-B623-23C2-816780FC69BB}"/>
              </a:ext>
            </a:extLst>
          </p:cNvPr>
          <p:cNvSpPr txBox="1"/>
          <p:nvPr/>
        </p:nvSpPr>
        <p:spPr>
          <a:xfrm>
            <a:off x="389255" y="1748424"/>
            <a:ext cx="8305800" cy="5078313"/>
          </a:xfrm>
          <a:prstGeom prst="rect">
            <a:avLst/>
          </a:prstGeom>
          <a:noFill/>
        </p:spPr>
        <p:txBody>
          <a:bodyPr wrap="square" rtlCol="0">
            <a:spAutoFit/>
          </a:bodyPr>
          <a:lstStyle/>
          <a:p>
            <a:r>
              <a:rPr lang="en-US" dirty="0"/>
              <a:t>2021 Survey on various techniques (due to the technology’s recent emergence)</a:t>
            </a:r>
          </a:p>
          <a:p>
            <a:endParaRPr lang="en-US" dirty="0"/>
          </a:p>
          <a:p>
            <a:r>
              <a:rPr lang="en-US" dirty="0"/>
              <a:t>5 Researchers from the University of London</a:t>
            </a:r>
          </a:p>
          <a:p>
            <a:endParaRPr lang="en-US" dirty="0"/>
          </a:p>
          <a:p>
            <a:r>
              <a:rPr lang="en-US" dirty="0"/>
              <a:t>Emphasis is centered around deep-learning approaches</a:t>
            </a:r>
          </a:p>
          <a:p>
            <a:endParaRPr lang="en-US" dirty="0"/>
          </a:p>
          <a:p>
            <a:endParaRPr lang="en-US" dirty="0"/>
          </a:p>
          <a:p>
            <a:r>
              <a:rPr lang="en-US" b="1" dirty="0"/>
              <a:t>Defining some domain-specific concepts</a:t>
            </a:r>
          </a:p>
          <a:p>
            <a:endParaRPr lang="en-US" b="1" dirty="0"/>
          </a:p>
          <a:p>
            <a:r>
              <a:rPr lang="en-US" b="1" i="1" dirty="0"/>
              <a:t>Phoneme:</a:t>
            </a:r>
            <a:r>
              <a:rPr lang="en-US" i="1" dirty="0"/>
              <a:t> The smallest sound unit for language detectable</a:t>
            </a:r>
          </a:p>
          <a:p>
            <a:r>
              <a:rPr lang="en-US" i="1" dirty="0"/>
              <a:t>Example</a:t>
            </a:r>
            <a:r>
              <a:rPr lang="en-US" b="1" dirty="0"/>
              <a:t>: </a:t>
            </a:r>
            <a:r>
              <a:rPr lang="en-US" dirty="0"/>
              <a:t>The word</a:t>
            </a:r>
            <a:r>
              <a:rPr lang="en-US" b="1" dirty="0"/>
              <a:t> Cat </a:t>
            </a:r>
            <a:r>
              <a:rPr lang="en-US" dirty="0"/>
              <a:t>has three phonemes. Not to be confused with letters</a:t>
            </a:r>
          </a:p>
          <a:p>
            <a:endParaRPr lang="en-US" b="1" dirty="0"/>
          </a:p>
          <a:p>
            <a:r>
              <a:rPr lang="en-US" b="1" i="1" dirty="0"/>
              <a:t>Viseme:</a:t>
            </a:r>
            <a:r>
              <a:rPr lang="en-US" i="1" dirty="0"/>
              <a:t> The visual patterns and actions associated with each phoneme.</a:t>
            </a:r>
            <a:r>
              <a:rPr lang="en-US" dirty="0"/>
              <a:t> This is just the sequence of movements that our mouths make when producing sounds.</a:t>
            </a:r>
          </a:p>
          <a:p>
            <a:endParaRPr lang="en-US" b="1" dirty="0"/>
          </a:p>
          <a:p>
            <a:r>
              <a:rPr lang="en-US" b="1" i="1" dirty="0"/>
              <a:t>Utterance</a:t>
            </a:r>
            <a:r>
              <a:rPr lang="en-US" i="1" dirty="0"/>
              <a:t>: A spoken word, statement or vocal sound. </a:t>
            </a:r>
            <a:endParaRPr lang="en-US" dirty="0"/>
          </a:p>
          <a:p>
            <a:r>
              <a:rPr lang="en-US" i="1" dirty="0"/>
              <a:t>Example: </a:t>
            </a:r>
            <a:r>
              <a:rPr lang="en-US" dirty="0"/>
              <a:t>A police officer yells “Stop!”. Stop is an utterance</a:t>
            </a:r>
            <a:r>
              <a:rPr lang="en-US" i="1" dirty="0"/>
              <a:t> </a:t>
            </a:r>
          </a:p>
          <a:p>
            <a:endParaRPr lang="en-US" b="1" dirty="0"/>
          </a:p>
        </p:txBody>
      </p:sp>
    </p:spTree>
    <p:extLst>
      <p:ext uri="{BB962C8B-B14F-4D97-AF65-F5344CB8AC3E}">
        <p14:creationId xmlns:p14="http://schemas.microsoft.com/office/powerpoint/2010/main" val="371752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FDB7A-EA7A-A604-7AFA-F523835D8B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1324CC5-F179-4530-C6E6-70E936B97CF2}"/>
              </a:ext>
            </a:extLst>
          </p:cNvPr>
          <p:cNvSpPr txBox="1">
            <a:spLocks noGrp="1"/>
          </p:cNvSpPr>
          <p:nvPr>
            <p:ph type="title"/>
          </p:nvPr>
        </p:nvSpPr>
        <p:spPr>
          <a:xfrm>
            <a:off x="76200" y="1066800"/>
            <a:ext cx="8763000" cy="505908"/>
          </a:xfrm>
          <a:prstGeom prst="rect">
            <a:avLst/>
          </a:prstGeom>
        </p:spPr>
        <p:txBody>
          <a:bodyPr vert="horz" wrap="square" lIns="0" tIns="13335" rIns="0" bIns="0" rtlCol="0">
            <a:spAutoFit/>
          </a:bodyPr>
          <a:lstStyle/>
          <a:p>
            <a:pPr marL="12700">
              <a:lnSpc>
                <a:spcPct val="100000"/>
              </a:lnSpc>
              <a:spcBef>
                <a:spcPts val="105"/>
              </a:spcBef>
            </a:pPr>
            <a:r>
              <a:rPr lang="en-US" spc="35" dirty="0"/>
              <a:t>Which Datasets get used for lip-reading? </a:t>
            </a:r>
            <a:endParaRPr spc="35" dirty="0"/>
          </a:p>
        </p:txBody>
      </p:sp>
      <p:sp>
        <p:nvSpPr>
          <p:cNvPr id="8" name="object 8">
            <a:extLst>
              <a:ext uri="{FF2B5EF4-FFF2-40B4-BE49-F238E27FC236}">
                <a16:creationId xmlns:a16="http://schemas.microsoft.com/office/drawing/2014/main" id="{6C589BCA-536E-045C-30EA-FD3DC2BBDB76}"/>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4</a:t>
            </a:fld>
            <a:endParaRPr sz="1200">
              <a:latin typeface="Georgia"/>
              <a:cs typeface="Georgia"/>
            </a:endParaRPr>
          </a:p>
        </p:txBody>
      </p:sp>
      <p:sp>
        <p:nvSpPr>
          <p:cNvPr id="9" name="object 9">
            <a:extLst>
              <a:ext uri="{FF2B5EF4-FFF2-40B4-BE49-F238E27FC236}">
                <a16:creationId xmlns:a16="http://schemas.microsoft.com/office/drawing/2014/main" id="{0135F1CB-343B-227A-F50B-B68168D830C7}"/>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4" name="TextBox 3">
            <a:extLst>
              <a:ext uri="{FF2B5EF4-FFF2-40B4-BE49-F238E27FC236}">
                <a16:creationId xmlns:a16="http://schemas.microsoft.com/office/drawing/2014/main" id="{177BEEC3-786E-15D5-5DD2-F33041443393}"/>
              </a:ext>
            </a:extLst>
          </p:cNvPr>
          <p:cNvSpPr txBox="1"/>
          <p:nvPr/>
        </p:nvSpPr>
        <p:spPr>
          <a:xfrm>
            <a:off x="152400" y="1752600"/>
            <a:ext cx="8534400" cy="1200329"/>
          </a:xfrm>
          <a:prstGeom prst="rect">
            <a:avLst/>
          </a:prstGeom>
          <a:noFill/>
        </p:spPr>
        <p:txBody>
          <a:bodyPr wrap="square">
            <a:spAutoFit/>
          </a:bodyPr>
          <a:lstStyle/>
          <a:p>
            <a:r>
              <a:rPr lang="en-US" b="0" i="0" dirty="0">
                <a:solidFill>
                  <a:srgbClr val="333333"/>
                </a:solidFill>
                <a:effectLst/>
                <a:latin typeface="Georgia" panose="02040502050405020303" pitchFamily="18" charset="0"/>
              </a:rPr>
              <a:t>Authors provide an exhaustive list of over 30 major datasets used for predicting lip reading. </a:t>
            </a:r>
            <a:r>
              <a:rPr lang="en-US" dirty="0">
                <a:solidFill>
                  <a:srgbClr val="333333"/>
                </a:solidFill>
                <a:latin typeface="Georgia" panose="02040502050405020303" pitchFamily="18" charset="0"/>
              </a:rPr>
              <a:t>Notably, </a:t>
            </a:r>
            <a:r>
              <a:rPr lang="en-US" b="0" i="0" dirty="0">
                <a:solidFill>
                  <a:srgbClr val="333333"/>
                </a:solidFill>
                <a:effectLst/>
                <a:latin typeface="Georgia" panose="02040502050405020303" pitchFamily="18" charset="0"/>
              </a:rPr>
              <a:t>LRS3-TED </a:t>
            </a:r>
            <a:r>
              <a:rPr lang="en-US" dirty="0">
                <a:solidFill>
                  <a:srgbClr val="333333"/>
                </a:solidFill>
                <a:latin typeface="Georgia" panose="02040502050405020303" pitchFamily="18" charset="0"/>
              </a:rPr>
              <a:t>was discussed. It is parsed from Ted Talks (primarily based in English) and contain videos with annotations of different words and sentences based on the TED talk speakers.</a:t>
            </a:r>
            <a:endParaRPr lang="en-US" dirty="0"/>
          </a:p>
        </p:txBody>
      </p:sp>
      <p:pic>
        <p:nvPicPr>
          <p:cNvPr id="6" name="Picture 5">
            <a:extLst>
              <a:ext uri="{FF2B5EF4-FFF2-40B4-BE49-F238E27FC236}">
                <a16:creationId xmlns:a16="http://schemas.microsoft.com/office/drawing/2014/main" id="{1A75675B-C806-80AD-6AD1-DD138526EA03}"/>
              </a:ext>
            </a:extLst>
          </p:cNvPr>
          <p:cNvPicPr>
            <a:picLocks noChangeAspect="1"/>
          </p:cNvPicPr>
          <p:nvPr/>
        </p:nvPicPr>
        <p:blipFill>
          <a:blip r:embed="rId2"/>
          <a:stretch>
            <a:fillRect/>
          </a:stretch>
        </p:blipFill>
        <p:spPr>
          <a:xfrm>
            <a:off x="228600" y="4114800"/>
            <a:ext cx="7103994" cy="2051512"/>
          </a:xfrm>
          <a:prstGeom prst="rect">
            <a:avLst/>
          </a:prstGeom>
        </p:spPr>
      </p:pic>
      <p:sp>
        <p:nvSpPr>
          <p:cNvPr id="10" name="TextBox 9">
            <a:extLst>
              <a:ext uri="{FF2B5EF4-FFF2-40B4-BE49-F238E27FC236}">
                <a16:creationId xmlns:a16="http://schemas.microsoft.com/office/drawing/2014/main" id="{BD04D5DF-A386-3750-3B55-8C68EAA402EF}"/>
              </a:ext>
            </a:extLst>
          </p:cNvPr>
          <p:cNvSpPr txBox="1"/>
          <p:nvPr/>
        </p:nvSpPr>
        <p:spPr>
          <a:xfrm>
            <a:off x="304800" y="3810000"/>
            <a:ext cx="6629400" cy="461665"/>
          </a:xfrm>
          <a:prstGeom prst="rect">
            <a:avLst/>
          </a:prstGeom>
          <a:noFill/>
        </p:spPr>
        <p:txBody>
          <a:bodyPr wrap="square">
            <a:spAutoFit/>
          </a:bodyPr>
          <a:lstStyle/>
          <a:p>
            <a:r>
              <a:rPr lang="en-US" sz="2400" b="1" dirty="0"/>
              <a:t>Some Stats on the LRS3-TED Dataset </a:t>
            </a:r>
            <a:endParaRPr lang="en-US" sz="2400" dirty="0"/>
          </a:p>
        </p:txBody>
      </p:sp>
    </p:spTree>
    <p:extLst>
      <p:ext uri="{BB962C8B-B14F-4D97-AF65-F5344CB8AC3E}">
        <p14:creationId xmlns:p14="http://schemas.microsoft.com/office/powerpoint/2010/main" val="90846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9DB0E-9EB1-ED73-55BD-0874F904E816}"/>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28A07EFC-BD8D-3883-D1E9-A8196C0C1B33}"/>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5</a:t>
            </a:fld>
            <a:endParaRPr sz="1200">
              <a:latin typeface="Georgia"/>
              <a:cs typeface="Georgia"/>
            </a:endParaRPr>
          </a:p>
        </p:txBody>
      </p:sp>
      <p:sp>
        <p:nvSpPr>
          <p:cNvPr id="9" name="object 9">
            <a:extLst>
              <a:ext uri="{FF2B5EF4-FFF2-40B4-BE49-F238E27FC236}">
                <a16:creationId xmlns:a16="http://schemas.microsoft.com/office/drawing/2014/main" id="{2D33E4FE-75BB-DCA4-FD06-10B8799312EC}"/>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4" name="Title 3">
            <a:extLst>
              <a:ext uri="{FF2B5EF4-FFF2-40B4-BE49-F238E27FC236}">
                <a16:creationId xmlns:a16="http://schemas.microsoft.com/office/drawing/2014/main" id="{81A5A02A-FA21-166F-7921-333BFE96CD2D}"/>
              </a:ext>
            </a:extLst>
          </p:cNvPr>
          <p:cNvSpPr>
            <a:spLocks noGrp="1"/>
          </p:cNvSpPr>
          <p:nvPr>
            <p:ph type="title"/>
          </p:nvPr>
        </p:nvSpPr>
        <p:spPr>
          <a:xfrm>
            <a:off x="223862" y="1094575"/>
            <a:ext cx="7834884" cy="492443"/>
          </a:xfrm>
        </p:spPr>
        <p:txBody>
          <a:bodyPr/>
          <a:lstStyle/>
          <a:p>
            <a:r>
              <a:rPr lang="en-US" dirty="0"/>
              <a:t>Some other Datasets</a:t>
            </a:r>
          </a:p>
        </p:txBody>
      </p:sp>
      <p:pic>
        <p:nvPicPr>
          <p:cNvPr id="6" name="Picture 5">
            <a:extLst>
              <a:ext uri="{FF2B5EF4-FFF2-40B4-BE49-F238E27FC236}">
                <a16:creationId xmlns:a16="http://schemas.microsoft.com/office/drawing/2014/main" id="{BD829E35-4226-B531-C614-A9CB747C062A}"/>
              </a:ext>
            </a:extLst>
          </p:cNvPr>
          <p:cNvPicPr>
            <a:picLocks noChangeAspect="1"/>
          </p:cNvPicPr>
          <p:nvPr/>
        </p:nvPicPr>
        <p:blipFill>
          <a:blip r:embed="rId2"/>
          <a:srcRect b="79665"/>
          <a:stretch/>
        </p:blipFill>
        <p:spPr>
          <a:xfrm>
            <a:off x="192114" y="1650997"/>
            <a:ext cx="8315692" cy="1854203"/>
          </a:xfrm>
          <a:prstGeom prst="rect">
            <a:avLst/>
          </a:prstGeom>
        </p:spPr>
      </p:pic>
      <p:pic>
        <p:nvPicPr>
          <p:cNvPr id="7" name="Picture 6">
            <a:extLst>
              <a:ext uri="{FF2B5EF4-FFF2-40B4-BE49-F238E27FC236}">
                <a16:creationId xmlns:a16="http://schemas.microsoft.com/office/drawing/2014/main" id="{DAE65F25-EBFA-1F2C-5A75-38B6177DA5C3}"/>
              </a:ext>
            </a:extLst>
          </p:cNvPr>
          <p:cNvPicPr>
            <a:picLocks noChangeAspect="1"/>
          </p:cNvPicPr>
          <p:nvPr/>
        </p:nvPicPr>
        <p:blipFill>
          <a:blip r:embed="rId2"/>
          <a:srcRect l="515" t="74141" r="-515" b="-229"/>
          <a:stretch/>
        </p:blipFill>
        <p:spPr>
          <a:xfrm>
            <a:off x="219914" y="3710189"/>
            <a:ext cx="8315692" cy="2895600"/>
          </a:xfrm>
          <a:prstGeom prst="rect">
            <a:avLst/>
          </a:prstGeom>
        </p:spPr>
      </p:pic>
    </p:spTree>
    <p:extLst>
      <p:ext uri="{BB962C8B-B14F-4D97-AF65-F5344CB8AC3E}">
        <p14:creationId xmlns:p14="http://schemas.microsoft.com/office/powerpoint/2010/main" val="333860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EFEB4-8ED3-50E3-4ABA-8FDC0512DE69}"/>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05EF7674-C0D1-9C2D-0B69-D7429B9629C9}"/>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6</a:t>
            </a:fld>
            <a:endParaRPr sz="1200">
              <a:latin typeface="Georgia"/>
              <a:cs typeface="Georgia"/>
            </a:endParaRPr>
          </a:p>
        </p:txBody>
      </p:sp>
      <p:sp>
        <p:nvSpPr>
          <p:cNvPr id="9" name="object 9">
            <a:extLst>
              <a:ext uri="{FF2B5EF4-FFF2-40B4-BE49-F238E27FC236}">
                <a16:creationId xmlns:a16="http://schemas.microsoft.com/office/drawing/2014/main" id="{C3A28A35-2643-5E71-33B7-56993D7CC56C}"/>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CF9EBA88-D727-87C6-4304-7497B82B900B}"/>
              </a:ext>
            </a:extLst>
          </p:cNvPr>
          <p:cNvSpPr>
            <a:spLocks noGrp="1"/>
          </p:cNvSpPr>
          <p:nvPr>
            <p:ph type="title"/>
          </p:nvPr>
        </p:nvSpPr>
        <p:spPr>
          <a:xfrm>
            <a:off x="289746" y="1143710"/>
            <a:ext cx="7834884" cy="492443"/>
          </a:xfrm>
        </p:spPr>
        <p:txBody>
          <a:bodyPr/>
          <a:lstStyle/>
          <a:p>
            <a:r>
              <a:rPr lang="en-US" dirty="0"/>
              <a:t>Some Different Deep Learning Techniques</a:t>
            </a:r>
          </a:p>
        </p:txBody>
      </p:sp>
      <p:sp>
        <p:nvSpPr>
          <p:cNvPr id="7" name="TextBox 6">
            <a:extLst>
              <a:ext uri="{FF2B5EF4-FFF2-40B4-BE49-F238E27FC236}">
                <a16:creationId xmlns:a16="http://schemas.microsoft.com/office/drawing/2014/main" id="{1D8B4F76-C7C2-FD46-DF3A-BEA383EE3E46}"/>
              </a:ext>
            </a:extLst>
          </p:cNvPr>
          <p:cNvSpPr txBox="1"/>
          <p:nvPr/>
        </p:nvSpPr>
        <p:spPr>
          <a:xfrm>
            <a:off x="262898" y="1676400"/>
            <a:ext cx="8806498" cy="5909310"/>
          </a:xfrm>
          <a:prstGeom prst="rect">
            <a:avLst/>
          </a:prstGeom>
          <a:noFill/>
        </p:spPr>
        <p:txBody>
          <a:bodyPr wrap="square" rtlCol="0">
            <a:spAutoFit/>
          </a:bodyPr>
          <a:lstStyle/>
          <a:p>
            <a:r>
              <a:rPr lang="en-US" b="1" dirty="0"/>
              <a:t>Convolutional Neural Networks (CNNs) </a:t>
            </a:r>
            <a:r>
              <a:rPr lang="en-US" dirty="0"/>
              <a:t>are the fundamental building block when it comes to prediction of singular actions, such as predicting a given sound/word given an image. </a:t>
            </a:r>
            <a:endParaRPr lang="en-US" b="1" dirty="0"/>
          </a:p>
          <a:p>
            <a:endParaRPr lang="en-US" b="1" dirty="0"/>
          </a:p>
          <a:p>
            <a:r>
              <a:rPr lang="en-US" b="1" dirty="0"/>
              <a:t>Recurrent Neural Networks (RNNs) </a:t>
            </a:r>
            <a:r>
              <a:rPr lang="en-US" dirty="0"/>
              <a:t>are used more commonly when it comes to trying to predict phenomena such as a sentence sequence.</a:t>
            </a:r>
          </a:p>
          <a:p>
            <a:endParaRPr lang="en-US" dirty="0"/>
          </a:p>
          <a:p>
            <a:r>
              <a:rPr lang="en-US" b="1" dirty="0"/>
              <a:t>Gated Recurrent Unit (GRU) –  </a:t>
            </a:r>
            <a:r>
              <a:rPr lang="en-US" dirty="0"/>
              <a:t>Sequential architecture which uses gates (reset and update) to make predictions. Standard GRU only considers from longest ago to most recent, but bidirectional GRU also goes from most recent to longest ago.</a:t>
            </a:r>
            <a:endParaRPr lang="en-US" b="1" dirty="0"/>
          </a:p>
          <a:p>
            <a:endParaRPr lang="en-US" b="1" dirty="0"/>
          </a:p>
          <a:p>
            <a:r>
              <a:rPr lang="en-US" b="1" dirty="0" err="1"/>
              <a:t>ResNet</a:t>
            </a:r>
            <a:r>
              <a:rPr lang="en-US" b="1" dirty="0"/>
              <a:t> is a </a:t>
            </a:r>
            <a:r>
              <a:rPr lang="en-US" dirty="0"/>
              <a:t>deep neural network in which some backwards updates traverse more than 1 layer and can avoid the vanishing gradient problem. They are used commonly in conjunction with Convolution networks.</a:t>
            </a:r>
          </a:p>
          <a:p>
            <a:endParaRPr lang="en-US" dirty="0"/>
          </a:p>
          <a:p>
            <a:r>
              <a:rPr lang="en-US" b="1" dirty="0"/>
              <a:t>Attention Based Transformers </a:t>
            </a:r>
            <a:r>
              <a:rPr lang="en-US" dirty="0"/>
              <a:t>and </a:t>
            </a:r>
            <a:r>
              <a:rPr lang="en-US" b="1" dirty="0"/>
              <a:t>Temporal Convolution Networks </a:t>
            </a:r>
            <a:r>
              <a:rPr lang="en-US" dirty="0"/>
              <a:t>(TCNs).  They rely on processing information in parallel by considered each token or item in context of all other surrounding tokens. Attention Based Transformers rely on autoencoders and decoders to transform the dataset, and Temporal Convolution Networks are a special case of </a:t>
            </a:r>
            <a:r>
              <a:rPr lang="en-US" b="1" dirty="0"/>
              <a:t>RNNs</a:t>
            </a:r>
          </a:p>
          <a:p>
            <a:r>
              <a:rPr lang="en-US" dirty="0"/>
              <a:t>	</a:t>
            </a:r>
          </a:p>
          <a:p>
            <a:endParaRPr lang="en-US" b="1" dirty="0"/>
          </a:p>
          <a:p>
            <a:endParaRPr lang="en-US" b="1" dirty="0"/>
          </a:p>
        </p:txBody>
      </p:sp>
    </p:spTree>
    <p:extLst>
      <p:ext uri="{BB962C8B-B14F-4D97-AF65-F5344CB8AC3E}">
        <p14:creationId xmlns:p14="http://schemas.microsoft.com/office/powerpoint/2010/main" val="238729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7439F-C5F0-C441-EA9F-85BBA9CAD3F4}"/>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79B88785-0282-8682-326C-4EF7C8A7C58D}"/>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7</a:t>
            </a:fld>
            <a:endParaRPr sz="1200">
              <a:latin typeface="Georgia"/>
              <a:cs typeface="Georgia"/>
            </a:endParaRPr>
          </a:p>
        </p:txBody>
      </p:sp>
      <p:sp>
        <p:nvSpPr>
          <p:cNvPr id="9" name="object 9">
            <a:extLst>
              <a:ext uri="{FF2B5EF4-FFF2-40B4-BE49-F238E27FC236}">
                <a16:creationId xmlns:a16="http://schemas.microsoft.com/office/drawing/2014/main" id="{D41E4ADE-5C6C-82E3-831D-DC89B2C53BD7}"/>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304FA515-D13B-CF1B-C270-7E76C69B2286}"/>
              </a:ext>
            </a:extLst>
          </p:cNvPr>
          <p:cNvSpPr>
            <a:spLocks noGrp="1"/>
          </p:cNvSpPr>
          <p:nvPr>
            <p:ph type="title"/>
          </p:nvPr>
        </p:nvSpPr>
        <p:spPr>
          <a:xfrm>
            <a:off x="289746" y="1143710"/>
            <a:ext cx="7834884" cy="492443"/>
          </a:xfrm>
        </p:spPr>
        <p:txBody>
          <a:bodyPr/>
          <a:lstStyle/>
          <a:p>
            <a:r>
              <a:rPr lang="en-US" dirty="0"/>
              <a:t>Data (Image) Preprocessing Required</a:t>
            </a:r>
          </a:p>
        </p:txBody>
      </p:sp>
      <p:sp>
        <p:nvSpPr>
          <p:cNvPr id="7" name="TextBox 6">
            <a:extLst>
              <a:ext uri="{FF2B5EF4-FFF2-40B4-BE49-F238E27FC236}">
                <a16:creationId xmlns:a16="http://schemas.microsoft.com/office/drawing/2014/main" id="{1D39F2CA-2007-3034-0B3A-DE7A0B503D44}"/>
              </a:ext>
            </a:extLst>
          </p:cNvPr>
          <p:cNvSpPr txBox="1"/>
          <p:nvPr/>
        </p:nvSpPr>
        <p:spPr>
          <a:xfrm>
            <a:off x="387454" y="1627072"/>
            <a:ext cx="8305800" cy="3693319"/>
          </a:xfrm>
          <a:prstGeom prst="rect">
            <a:avLst/>
          </a:prstGeom>
          <a:noFill/>
        </p:spPr>
        <p:txBody>
          <a:bodyPr wrap="square" rtlCol="0">
            <a:spAutoFit/>
          </a:bodyPr>
          <a:lstStyle/>
          <a:p>
            <a:r>
              <a:rPr lang="en-US" dirty="0"/>
              <a:t>Narrowing in on the region of interest is critical for the models to properly recognize the facial features that make up each word. The ROI can then be enhanced and zoomed in on. </a:t>
            </a:r>
          </a:p>
          <a:p>
            <a:br>
              <a:rPr lang="en-US" dirty="0"/>
            </a:br>
            <a:r>
              <a:rPr lang="en-US" dirty="0"/>
              <a:t>Discretization of the problem is necessary. This can be achieved by sampling various frames of the video. Images are often converted to grayscale as well to improve model performance, though the raw image can be used in a red green blue channel.</a:t>
            </a:r>
          </a:p>
          <a:p>
            <a:endParaRPr lang="en-US" dirty="0"/>
          </a:p>
          <a:p>
            <a:r>
              <a:rPr lang="en-US" dirty="0"/>
              <a:t>Naïve Bayes classifiers, Hidden Markov Models, Neural nets and PCA can be used to localize the facial region. The authors note the common use of </a:t>
            </a:r>
            <a:r>
              <a:rPr lang="en-US" dirty="0" err="1"/>
              <a:t>iBug</a:t>
            </a:r>
            <a:r>
              <a:rPr lang="en-US" dirty="0"/>
              <a:t>, which has a distinct annotated set of landmark features of the human face created by Imperial College London.</a:t>
            </a:r>
          </a:p>
          <a:p>
            <a:endParaRPr lang="en-US" dirty="0"/>
          </a:p>
        </p:txBody>
      </p:sp>
      <p:pic>
        <p:nvPicPr>
          <p:cNvPr id="3" name="Picture 2">
            <a:extLst>
              <a:ext uri="{FF2B5EF4-FFF2-40B4-BE49-F238E27FC236}">
                <a16:creationId xmlns:a16="http://schemas.microsoft.com/office/drawing/2014/main" id="{B4AE58D5-6438-308F-5365-C62047221F6E}"/>
              </a:ext>
            </a:extLst>
          </p:cNvPr>
          <p:cNvPicPr>
            <a:picLocks noChangeAspect="1"/>
          </p:cNvPicPr>
          <p:nvPr/>
        </p:nvPicPr>
        <p:blipFill>
          <a:blip r:embed="rId2"/>
          <a:stretch>
            <a:fillRect/>
          </a:stretch>
        </p:blipFill>
        <p:spPr>
          <a:xfrm>
            <a:off x="76201" y="5250393"/>
            <a:ext cx="4038600" cy="1374414"/>
          </a:xfrm>
          <a:prstGeom prst="rect">
            <a:avLst/>
          </a:prstGeom>
        </p:spPr>
      </p:pic>
      <p:pic>
        <p:nvPicPr>
          <p:cNvPr id="4" name="Picture 3">
            <a:extLst>
              <a:ext uri="{FF2B5EF4-FFF2-40B4-BE49-F238E27FC236}">
                <a16:creationId xmlns:a16="http://schemas.microsoft.com/office/drawing/2014/main" id="{138B785E-2A9A-B352-C178-DFEE0CA53D5D}"/>
              </a:ext>
            </a:extLst>
          </p:cNvPr>
          <p:cNvPicPr>
            <a:picLocks noChangeAspect="1"/>
          </p:cNvPicPr>
          <p:nvPr/>
        </p:nvPicPr>
        <p:blipFill>
          <a:blip r:embed="rId3"/>
          <a:stretch>
            <a:fillRect/>
          </a:stretch>
        </p:blipFill>
        <p:spPr>
          <a:xfrm>
            <a:off x="4473098" y="5129956"/>
            <a:ext cx="4220156" cy="1459712"/>
          </a:xfrm>
          <a:prstGeom prst="rect">
            <a:avLst/>
          </a:prstGeom>
        </p:spPr>
      </p:pic>
    </p:spTree>
    <p:extLst>
      <p:ext uri="{BB962C8B-B14F-4D97-AF65-F5344CB8AC3E}">
        <p14:creationId xmlns:p14="http://schemas.microsoft.com/office/powerpoint/2010/main" val="8190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329F6-0181-5B01-F536-18BA1FF50E83}"/>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F506BE3D-A07B-CFB2-6A44-12C242755A89}"/>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8</a:t>
            </a:fld>
            <a:endParaRPr sz="1200">
              <a:latin typeface="Georgia"/>
              <a:cs typeface="Georgia"/>
            </a:endParaRPr>
          </a:p>
        </p:txBody>
      </p:sp>
      <p:sp>
        <p:nvSpPr>
          <p:cNvPr id="9" name="object 9">
            <a:extLst>
              <a:ext uri="{FF2B5EF4-FFF2-40B4-BE49-F238E27FC236}">
                <a16:creationId xmlns:a16="http://schemas.microsoft.com/office/drawing/2014/main" id="{346FE124-61BF-2CA6-7048-DB1D86FA3B95}"/>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F61706D5-656C-D2A6-A4AF-570C04D9D145}"/>
              </a:ext>
            </a:extLst>
          </p:cNvPr>
          <p:cNvSpPr>
            <a:spLocks noGrp="1"/>
          </p:cNvSpPr>
          <p:nvPr>
            <p:ph type="title"/>
          </p:nvPr>
        </p:nvSpPr>
        <p:spPr>
          <a:xfrm>
            <a:off x="289746" y="1143710"/>
            <a:ext cx="7834884" cy="492443"/>
          </a:xfrm>
        </p:spPr>
        <p:txBody>
          <a:bodyPr/>
          <a:lstStyle/>
          <a:p>
            <a:r>
              <a:rPr lang="en-US" dirty="0"/>
              <a:t>The Convolution Network layer</a:t>
            </a:r>
          </a:p>
        </p:txBody>
      </p:sp>
      <p:sp>
        <p:nvSpPr>
          <p:cNvPr id="7" name="TextBox 6">
            <a:extLst>
              <a:ext uri="{FF2B5EF4-FFF2-40B4-BE49-F238E27FC236}">
                <a16:creationId xmlns:a16="http://schemas.microsoft.com/office/drawing/2014/main" id="{BFFB115D-8ABD-90A0-4F6C-152CA5FD0860}"/>
              </a:ext>
            </a:extLst>
          </p:cNvPr>
          <p:cNvSpPr txBox="1"/>
          <p:nvPr/>
        </p:nvSpPr>
        <p:spPr>
          <a:xfrm>
            <a:off x="419100" y="1960741"/>
            <a:ext cx="8305800" cy="4524315"/>
          </a:xfrm>
          <a:prstGeom prst="rect">
            <a:avLst/>
          </a:prstGeom>
          <a:noFill/>
        </p:spPr>
        <p:txBody>
          <a:bodyPr wrap="square" rtlCol="0">
            <a:spAutoFit/>
          </a:bodyPr>
          <a:lstStyle/>
          <a:p>
            <a:r>
              <a:rPr lang="en-US" dirty="0"/>
              <a:t>The authors of the paper draw special attention to the convolution layer. Unlike traditional feed-forward mechanisms in neural networks, this allows for better capture of temporal changes. </a:t>
            </a:r>
          </a:p>
          <a:p>
            <a:endParaRPr lang="en-US" dirty="0"/>
          </a:p>
          <a:p>
            <a:r>
              <a:rPr lang="en-US" dirty="0"/>
              <a:t>2D Convolution Layer – Operates over length and width of the image </a:t>
            </a:r>
          </a:p>
          <a:p>
            <a:endParaRPr lang="en-US" dirty="0"/>
          </a:p>
          <a:p>
            <a:r>
              <a:rPr lang="en-US" dirty="0"/>
              <a:t>Challenge with 2D is that it only captures spatial features, when a lip movement is really a sequence of different frames </a:t>
            </a:r>
          </a:p>
          <a:p>
            <a:endParaRPr lang="en-US" dirty="0"/>
          </a:p>
          <a:p>
            <a:r>
              <a:rPr lang="en-US" dirty="0"/>
              <a:t>3D Convolution Layer – Operates over length, width and frames of a given video</a:t>
            </a:r>
          </a:p>
          <a:p>
            <a:endParaRPr lang="en-US" dirty="0"/>
          </a:p>
          <a:p>
            <a:r>
              <a:rPr lang="en-US" dirty="0"/>
              <a:t>3D is more computationally expensive in its implementation but offers better performance</a:t>
            </a:r>
          </a:p>
          <a:p>
            <a:endParaRPr lang="en-US" dirty="0"/>
          </a:p>
          <a:p>
            <a:r>
              <a:rPr lang="en-US" dirty="0"/>
              <a:t>Some researchers have also used a 3D convolution followed by a set of 2D convolution layers</a:t>
            </a:r>
          </a:p>
        </p:txBody>
      </p:sp>
    </p:spTree>
    <p:extLst>
      <p:ext uri="{BB962C8B-B14F-4D97-AF65-F5344CB8AC3E}">
        <p14:creationId xmlns:p14="http://schemas.microsoft.com/office/powerpoint/2010/main" val="116104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6F64F-93A6-C45B-DD0C-4DAF9EC58726}"/>
            </a:ext>
          </a:extLst>
        </p:cNvPr>
        <p:cNvGrpSpPr/>
        <p:nvPr/>
      </p:nvGrpSpPr>
      <p:grpSpPr>
        <a:xfrm>
          <a:off x="0" y="0"/>
          <a:ext cx="0" cy="0"/>
          <a:chOff x="0" y="0"/>
          <a:chExt cx="0" cy="0"/>
        </a:xfrm>
      </p:grpSpPr>
      <p:sp>
        <p:nvSpPr>
          <p:cNvPr id="8" name="object 8">
            <a:extLst>
              <a:ext uri="{FF2B5EF4-FFF2-40B4-BE49-F238E27FC236}">
                <a16:creationId xmlns:a16="http://schemas.microsoft.com/office/drawing/2014/main" id="{92EBA1D8-6893-C964-BB25-33740346E75B}"/>
              </a:ext>
            </a:extLst>
          </p:cNvPr>
          <p:cNvSpPr txBox="1"/>
          <p:nvPr/>
        </p:nvSpPr>
        <p:spPr>
          <a:xfrm>
            <a:off x="8458454" y="6283126"/>
            <a:ext cx="154305" cy="201930"/>
          </a:xfrm>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z="1200" spc="-60" dirty="0">
                <a:solidFill>
                  <a:srgbClr val="A7C6EB"/>
                </a:solidFill>
                <a:latin typeface="Georgia"/>
                <a:cs typeface="Georgia"/>
              </a:rPr>
              <a:t>9</a:t>
            </a:fld>
            <a:endParaRPr sz="1200">
              <a:latin typeface="Georgia"/>
              <a:cs typeface="Georgia"/>
            </a:endParaRPr>
          </a:p>
        </p:txBody>
      </p:sp>
      <p:sp>
        <p:nvSpPr>
          <p:cNvPr id="9" name="object 9">
            <a:extLst>
              <a:ext uri="{FF2B5EF4-FFF2-40B4-BE49-F238E27FC236}">
                <a16:creationId xmlns:a16="http://schemas.microsoft.com/office/drawing/2014/main" id="{AB170D18-C291-F5A9-4740-991317B6C239}"/>
              </a:ext>
            </a:extLst>
          </p:cNvPr>
          <p:cNvSpPr txBox="1"/>
          <p:nvPr/>
        </p:nvSpPr>
        <p:spPr>
          <a:xfrm>
            <a:off x="4438650" y="6624807"/>
            <a:ext cx="103505" cy="201930"/>
          </a:xfrm>
          <a:prstGeom prst="rect">
            <a:avLst/>
          </a:prstGeom>
        </p:spPr>
        <p:txBody>
          <a:bodyPr vert="horz" wrap="square" lIns="0" tIns="1270" rIns="0" bIns="0" rtlCol="0">
            <a:spAutoFit/>
          </a:bodyPr>
          <a:lstStyle/>
          <a:p>
            <a:pPr marL="12700">
              <a:lnSpc>
                <a:spcPct val="100000"/>
              </a:lnSpc>
              <a:spcBef>
                <a:spcPts val="10"/>
              </a:spcBef>
            </a:pPr>
            <a:r>
              <a:rPr sz="1200" spc="-60" dirty="0">
                <a:solidFill>
                  <a:srgbClr val="AFBBC1"/>
                </a:solidFill>
                <a:latin typeface="Georgia"/>
                <a:cs typeface="Georgia"/>
              </a:rPr>
              <a:t>2</a:t>
            </a:r>
            <a:endParaRPr sz="1200">
              <a:latin typeface="Georgia"/>
              <a:cs typeface="Georgia"/>
            </a:endParaRPr>
          </a:p>
        </p:txBody>
      </p:sp>
      <p:sp>
        <p:nvSpPr>
          <p:cNvPr id="5" name="Title 4">
            <a:extLst>
              <a:ext uri="{FF2B5EF4-FFF2-40B4-BE49-F238E27FC236}">
                <a16:creationId xmlns:a16="http://schemas.microsoft.com/office/drawing/2014/main" id="{2BCE7E88-7CAD-AA23-CC63-7A77A07367E9}"/>
              </a:ext>
            </a:extLst>
          </p:cNvPr>
          <p:cNvSpPr>
            <a:spLocks noGrp="1"/>
          </p:cNvSpPr>
          <p:nvPr>
            <p:ph type="title"/>
          </p:nvPr>
        </p:nvSpPr>
        <p:spPr>
          <a:xfrm>
            <a:off x="289746" y="1143711"/>
            <a:ext cx="8778054" cy="492443"/>
          </a:xfrm>
        </p:spPr>
        <p:txBody>
          <a:bodyPr/>
          <a:lstStyle/>
          <a:p>
            <a:r>
              <a:rPr lang="en-US" dirty="0"/>
              <a:t>Comparing Different Architectures’ Performance</a:t>
            </a:r>
          </a:p>
        </p:txBody>
      </p:sp>
      <p:pic>
        <p:nvPicPr>
          <p:cNvPr id="3" name="Picture 2">
            <a:extLst>
              <a:ext uri="{FF2B5EF4-FFF2-40B4-BE49-F238E27FC236}">
                <a16:creationId xmlns:a16="http://schemas.microsoft.com/office/drawing/2014/main" id="{FB2BF4C5-635A-5343-05B0-D1DBED0AB1A9}"/>
              </a:ext>
            </a:extLst>
          </p:cNvPr>
          <p:cNvPicPr>
            <a:picLocks noChangeAspect="1"/>
          </p:cNvPicPr>
          <p:nvPr/>
        </p:nvPicPr>
        <p:blipFill>
          <a:blip r:embed="rId2"/>
          <a:srcRect l="-334" t="43885" r="334" b="28717"/>
          <a:stretch/>
        </p:blipFill>
        <p:spPr>
          <a:xfrm>
            <a:off x="152400" y="1667345"/>
            <a:ext cx="7848600" cy="100559"/>
          </a:xfrm>
          <a:prstGeom prst="rect">
            <a:avLst/>
          </a:prstGeom>
        </p:spPr>
      </p:pic>
      <p:pic>
        <p:nvPicPr>
          <p:cNvPr id="6" name="Picture 5">
            <a:extLst>
              <a:ext uri="{FF2B5EF4-FFF2-40B4-BE49-F238E27FC236}">
                <a16:creationId xmlns:a16="http://schemas.microsoft.com/office/drawing/2014/main" id="{CED58AB6-0919-07E5-5885-40C5EE441EFA}"/>
              </a:ext>
            </a:extLst>
          </p:cNvPr>
          <p:cNvPicPr>
            <a:picLocks noChangeAspect="1"/>
          </p:cNvPicPr>
          <p:nvPr/>
        </p:nvPicPr>
        <p:blipFill>
          <a:blip r:embed="rId3"/>
          <a:stretch>
            <a:fillRect/>
          </a:stretch>
        </p:blipFill>
        <p:spPr>
          <a:xfrm>
            <a:off x="228600" y="1826580"/>
            <a:ext cx="7848600" cy="3250360"/>
          </a:xfrm>
          <a:prstGeom prst="rect">
            <a:avLst/>
          </a:prstGeom>
        </p:spPr>
      </p:pic>
      <p:pic>
        <p:nvPicPr>
          <p:cNvPr id="11" name="Picture 10">
            <a:extLst>
              <a:ext uri="{FF2B5EF4-FFF2-40B4-BE49-F238E27FC236}">
                <a16:creationId xmlns:a16="http://schemas.microsoft.com/office/drawing/2014/main" id="{709B2809-29CE-D44B-4CD8-6E99DED75144}"/>
              </a:ext>
            </a:extLst>
          </p:cNvPr>
          <p:cNvPicPr>
            <a:picLocks noChangeAspect="1"/>
          </p:cNvPicPr>
          <p:nvPr/>
        </p:nvPicPr>
        <p:blipFill>
          <a:blip r:embed="rId4"/>
          <a:stretch>
            <a:fillRect/>
          </a:stretch>
        </p:blipFill>
        <p:spPr>
          <a:xfrm>
            <a:off x="152400" y="5088785"/>
            <a:ext cx="7924800" cy="1321942"/>
          </a:xfrm>
          <a:prstGeom prst="rect">
            <a:avLst/>
          </a:prstGeom>
        </p:spPr>
      </p:pic>
    </p:spTree>
    <p:extLst>
      <p:ext uri="{BB962C8B-B14F-4D97-AF65-F5344CB8AC3E}">
        <p14:creationId xmlns:p14="http://schemas.microsoft.com/office/powerpoint/2010/main" val="125662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2498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2112</TotalTime>
  <Words>1079</Words>
  <Application>Microsoft Office PowerPoint</Application>
  <PresentationFormat>On-screen Show (4:3)</PresentationFormat>
  <Paragraphs>110</Paragraphs>
  <Slides>13</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Calibri</vt:lpstr>
      <vt:lpstr>Georgia</vt:lpstr>
      <vt:lpstr>Times New Roman</vt:lpstr>
      <vt:lpstr>Office Theme</vt:lpstr>
      <vt:lpstr>Survey of Lip-Based Reading   Techniques using Image   Processing</vt:lpstr>
      <vt:lpstr>Defining the Task</vt:lpstr>
      <vt:lpstr>The paper considered and Some Vocab</vt:lpstr>
      <vt:lpstr>Which Datasets get used for lip-reading? </vt:lpstr>
      <vt:lpstr>Some other Datasets</vt:lpstr>
      <vt:lpstr>Some Different Deep Learning Techniques</vt:lpstr>
      <vt:lpstr>Data (Image) Preprocessing Required</vt:lpstr>
      <vt:lpstr>The Convolution Network layer</vt:lpstr>
      <vt:lpstr>Comparing Different Architectures’ Performance</vt:lpstr>
      <vt:lpstr>How is the output transformed?</vt:lpstr>
      <vt:lpstr>Possible Enhancements</vt:lpstr>
      <vt:lpstr>Demo Using CNN – Inception v4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Learning</dc:title>
  <dc:creator>Antonio Jesús Díaz Honrubia</dc:creator>
  <cp:lastModifiedBy>DAKOTA MELLISH</cp:lastModifiedBy>
  <cp:revision>25</cp:revision>
  <dcterms:created xsi:type="dcterms:W3CDTF">2024-11-09T16:42:07Z</dcterms:created>
  <dcterms:modified xsi:type="dcterms:W3CDTF">2025-03-17T11:48:23Z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2024-10-14T00:00:00Z</vt:filetime>
  </property>
  <property fmtid="{D5CDD505-2E9C-101B-9397-08002B2CF9AE}" pid="3" name="Creator">
    <vt:lpwstr>Microsoft® PowerPoint® para Microsoft 365</vt:lpwstr>
  </property>
  <property fmtid="{D5CDD505-2E9C-101B-9397-08002B2CF9AE}" pid="4" name="LastSaved">
    <vt:filetime>2024-11-09T00:00:00Z</vt:filetime>
  </property>
</Properties>
</file>