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8" r:id="rId4"/>
    <p:sldId id="280" r:id="rId5"/>
    <p:sldId id="283" r:id="rId6"/>
    <p:sldId id="284" r:id="rId7"/>
    <p:sldId id="279" r:id="rId8"/>
    <p:sldId id="281" r:id="rId9"/>
    <p:sldId id="287" r:id="rId10"/>
    <p:sldId id="258" r:id="rId11"/>
    <p:sldId id="286" r:id="rId12"/>
    <p:sldId id="288" r:id="rId13"/>
    <p:sldId id="282" r:id="rId14"/>
    <p:sldId id="285" r:id="rId15"/>
    <p:sldId id="259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17" autoAdjust="0"/>
    <p:restoredTop sz="94660"/>
  </p:normalViewPr>
  <p:slideViewPr>
    <p:cSldViewPr>
      <p:cViewPr>
        <p:scale>
          <a:sx n="115" d="100"/>
          <a:sy n="115" d="100"/>
        </p:scale>
        <p:origin x="473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C9B7A-A7C0-4057-ACE9-2255C499F03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F1A33-FFBB-4989-981B-117BD81E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1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F1A33-FFBB-4989-981B-117BD81E7F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73020" y="2584196"/>
            <a:ext cx="3997959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40404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7C6EB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7C6EB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7C6EB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7C6EB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7C6EB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4557" y="943482"/>
            <a:ext cx="783488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7068" y="1988007"/>
            <a:ext cx="8072755" cy="1760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8830" y="6283126"/>
            <a:ext cx="231775" cy="201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A7C6EB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ohanrao/formula-1-world-championship-1950-2020/co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sualcrossing.com/?gad_source=1&amp;gclid=Cj0KCQiArby5BhCDARIsAIJvjIQMpcCuvLHuQPEq4jOPT2A_5SObAKMfI18db_RaCNw0bpwKLKg6BxEaAuxOEALw_wc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2057400"/>
            <a:ext cx="6926304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Classifying Formula 1 Pole-to-Win Conversions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8458454" y="6283126"/>
            <a:ext cx="1543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200" spc="95" dirty="0">
                <a:solidFill>
                  <a:srgbClr val="A7C6EB"/>
                </a:solidFill>
                <a:latin typeface="Georgia"/>
                <a:cs typeface="Georgia"/>
              </a:rPr>
              <a:t>1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7698" y="3831716"/>
            <a:ext cx="3338195" cy="8200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130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lang="en-US" sz="2800" b="1" spc="130" dirty="0">
                <a:solidFill>
                  <a:srgbClr val="006FC0"/>
                </a:solidFill>
                <a:latin typeface="Calibri"/>
                <a:cs typeface="Calibri"/>
              </a:rPr>
              <a:t>akota Mellish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58454" y="6283126"/>
            <a:ext cx="1543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200" spc="-60" dirty="0">
                <a:solidFill>
                  <a:srgbClr val="A7C6EB"/>
                </a:solidFill>
                <a:latin typeface="Georgia"/>
                <a:cs typeface="Georgia"/>
              </a:rPr>
              <a:t>10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8650" y="6624807"/>
            <a:ext cx="1035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AFBBC1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D6E08-0A54-EC8A-EBE6-152D9A33CBAA}"/>
              </a:ext>
            </a:extLst>
          </p:cNvPr>
          <p:cNvSpPr txBox="1"/>
          <p:nvPr/>
        </p:nvSpPr>
        <p:spPr>
          <a:xfrm>
            <a:off x="228600" y="1057158"/>
            <a:ext cx="6934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Results of Probabilistic Classifiers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FB9E47-BAAE-53DA-3CDD-00116544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13" y="1651014"/>
            <a:ext cx="5579127" cy="487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F70B72-8393-893B-51DA-BA8025C41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00"/>
          <a:stretch/>
        </p:blipFill>
        <p:spPr bwMode="auto">
          <a:xfrm>
            <a:off x="5804879" y="1641932"/>
            <a:ext cx="3186721" cy="491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28610-0AAE-0573-89CE-A0CC0E109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A567F410-CDA1-F2AC-3652-4794001F214A}"/>
              </a:ext>
            </a:extLst>
          </p:cNvPr>
          <p:cNvSpPr txBox="1"/>
          <p:nvPr/>
        </p:nvSpPr>
        <p:spPr>
          <a:xfrm>
            <a:off x="8458454" y="6283126"/>
            <a:ext cx="1543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200" spc="-60" dirty="0">
                <a:solidFill>
                  <a:srgbClr val="A7C6EB"/>
                </a:solidFill>
                <a:latin typeface="Georgia"/>
                <a:cs typeface="Georgia"/>
              </a:rPr>
              <a:t>11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855EE12-0DE0-1AF3-20F5-242803BA5BC3}"/>
              </a:ext>
            </a:extLst>
          </p:cNvPr>
          <p:cNvSpPr txBox="1"/>
          <p:nvPr/>
        </p:nvSpPr>
        <p:spPr>
          <a:xfrm>
            <a:off x="4438650" y="6624807"/>
            <a:ext cx="1035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AFBBC1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41F92-0271-987B-7F94-586908770AE7}"/>
              </a:ext>
            </a:extLst>
          </p:cNvPr>
          <p:cNvSpPr txBox="1"/>
          <p:nvPr/>
        </p:nvSpPr>
        <p:spPr>
          <a:xfrm>
            <a:off x="228600" y="105715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Results Continued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E6409-5564-C0FA-CA63-C6572EABD230}"/>
              </a:ext>
            </a:extLst>
          </p:cNvPr>
          <p:cNvSpPr txBox="1"/>
          <p:nvPr/>
        </p:nvSpPr>
        <p:spPr>
          <a:xfrm>
            <a:off x="304800" y="1752600"/>
            <a:ext cx="8534400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i="1" dirty="0">
                <a:latin typeface="Georgia"/>
                <a:cs typeface="Georgia"/>
              </a:rPr>
              <a:t>Best overall model for non-probabilistic classifiers:</a:t>
            </a:r>
            <a:r>
              <a:rPr lang="en-US" sz="1800" dirty="0">
                <a:latin typeface="Georgia"/>
                <a:cs typeface="Georgia"/>
              </a:rPr>
              <a:t> Support Vector Machine </a:t>
            </a:r>
          </a:p>
          <a:p>
            <a:pPr marL="127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tabLst>
                <a:tab pos="354965" algn="l"/>
                <a:tab pos="355600" algn="l"/>
              </a:tabLst>
            </a:pPr>
            <a:endParaRPr lang="en-US" sz="1800" dirty="0">
              <a:latin typeface="Georgia"/>
              <a:cs typeface="Georgi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A29E7-0D2B-06BC-822B-6172D2A88708}"/>
              </a:ext>
            </a:extLst>
          </p:cNvPr>
          <p:cNvSpPr txBox="1"/>
          <p:nvPr/>
        </p:nvSpPr>
        <p:spPr>
          <a:xfrm>
            <a:off x="304800" y="2140429"/>
            <a:ext cx="8534400" cy="1682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i="1" dirty="0">
                <a:latin typeface="Georgia"/>
                <a:cs typeface="Georgia"/>
              </a:rPr>
              <a:t>Best overall model for probabilistic classifier:</a:t>
            </a:r>
            <a:r>
              <a:rPr lang="en-US" sz="1800" dirty="0">
                <a:latin typeface="Georgia"/>
                <a:cs typeface="Georgia"/>
              </a:rPr>
              <a:t> Logistic Regression</a:t>
            </a: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dirty="0">
                <a:latin typeface="Georgia"/>
                <a:cs typeface="Georgia"/>
              </a:rPr>
              <a:t>Wrapper method provides the best overall performance in the majority of models, as well as multivariate for probabilistic classifiers</a:t>
            </a:r>
            <a:endParaRPr lang="en-US" sz="18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dirty="0">
                <a:latin typeface="Georgia"/>
                <a:cs typeface="Georgia"/>
              </a:rPr>
              <a:t>Bottom Line: Support Vector Machine slightly outperforms, but Logistic Regression retains higher degree of interpretability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E223BD3-BB39-3837-EADE-1B59F940251F}"/>
              </a:ext>
            </a:extLst>
          </p:cNvPr>
          <p:cNvGraphicFramePr>
            <a:graphicFrameLocks noGrp="1"/>
          </p:cNvGraphicFramePr>
          <p:nvPr/>
        </p:nvGraphicFramePr>
        <p:xfrm>
          <a:off x="921575" y="3973392"/>
          <a:ext cx="724116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720">
                  <a:extLst>
                    <a:ext uri="{9D8B030D-6E8A-4147-A177-3AD203B41FA5}">
                      <a16:colId xmlns:a16="http://schemas.microsoft.com/office/drawing/2014/main" val="3848742615"/>
                    </a:ext>
                  </a:extLst>
                </a:gridCol>
                <a:gridCol w="2413720">
                  <a:extLst>
                    <a:ext uri="{9D8B030D-6E8A-4147-A177-3AD203B41FA5}">
                      <a16:colId xmlns:a16="http://schemas.microsoft.com/office/drawing/2014/main" val="1667552573"/>
                    </a:ext>
                  </a:extLst>
                </a:gridCol>
                <a:gridCol w="2413720">
                  <a:extLst>
                    <a:ext uri="{9D8B030D-6E8A-4147-A177-3AD203B41FA5}">
                      <a16:colId xmlns:a16="http://schemas.microsoft.com/office/drawing/2014/main" val="493591544"/>
                    </a:ext>
                  </a:extLst>
                </a:gridCol>
              </a:tblGrid>
              <a:tr h="584305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525313"/>
                  </a:ext>
                </a:extLst>
              </a:tr>
              <a:tr h="338526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Georgia" panose="02040502050405020303" pitchFamily="18" charset="0"/>
                        </a:rPr>
                        <a:t>82.6%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latin typeface="Georgia" panose="02040502050405020303" pitchFamily="18" charset="0"/>
                        </a:rPr>
                        <a:t>82.6%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800450"/>
                  </a:ext>
                </a:extLst>
              </a:tr>
              <a:tr h="338526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Georgia" panose="02040502050405020303" pitchFamily="18" charset="0"/>
                        </a:rPr>
                        <a:t>.823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.819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149814"/>
                  </a:ext>
                </a:extLst>
              </a:tr>
              <a:tr h="338526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Georgia" panose="02040502050405020303" pitchFamily="18" charset="0"/>
                        </a:rPr>
                        <a:t>.861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.843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247952"/>
                  </a:ext>
                </a:extLst>
              </a:tr>
              <a:tr h="338526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Georgia" panose="02040502050405020303" pitchFamily="18" charset="0"/>
                        </a:rPr>
                        <a:t>81.9%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78090"/>
                  </a:ext>
                </a:extLst>
              </a:tr>
              <a:tr h="338526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84.3%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82.2%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89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84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D3C37-06D7-1C42-FF49-50B9A516B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E95B870D-A9FB-48CE-7FB9-D0BC466F45F0}"/>
              </a:ext>
            </a:extLst>
          </p:cNvPr>
          <p:cNvSpPr txBox="1"/>
          <p:nvPr/>
        </p:nvSpPr>
        <p:spPr>
          <a:xfrm>
            <a:off x="8458454" y="6283126"/>
            <a:ext cx="1543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200" spc="-60" dirty="0">
                <a:solidFill>
                  <a:srgbClr val="A7C6EB"/>
                </a:solidFill>
                <a:latin typeface="Georgia"/>
                <a:cs typeface="Georgia"/>
              </a:rPr>
              <a:t>12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3085A8D-54CD-59F9-53AE-5B9509B17AE4}"/>
              </a:ext>
            </a:extLst>
          </p:cNvPr>
          <p:cNvSpPr txBox="1"/>
          <p:nvPr/>
        </p:nvSpPr>
        <p:spPr>
          <a:xfrm>
            <a:off x="4438650" y="6624807"/>
            <a:ext cx="1035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AFBBC1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8F45F-C00F-2EA6-E995-EA94C215C03E}"/>
              </a:ext>
            </a:extLst>
          </p:cNvPr>
          <p:cNvSpPr txBox="1"/>
          <p:nvPr/>
        </p:nvSpPr>
        <p:spPr>
          <a:xfrm>
            <a:off x="228600" y="105715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ROC Curves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42F8C-0CDC-AA36-A289-AD2A1345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911808"/>
            <a:ext cx="4520001" cy="34722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8F17A5-C67A-25FB-8FF9-C05914D9E552}"/>
              </a:ext>
            </a:extLst>
          </p:cNvPr>
          <p:cNvSpPr txBox="1"/>
          <p:nvPr/>
        </p:nvSpPr>
        <p:spPr>
          <a:xfrm>
            <a:off x="228600" y="1694107"/>
            <a:ext cx="8458200" cy="1302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dirty="0">
                <a:latin typeface="Georgia"/>
                <a:cs typeface="Georgia"/>
              </a:rPr>
              <a:t>Support Vector Machine is more sensitive with variable selection than Logistic Regression</a:t>
            </a: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dirty="0">
                <a:latin typeface="Georgia"/>
                <a:cs typeface="Georgia"/>
              </a:rPr>
              <a:t>Both </a:t>
            </a:r>
            <a:r>
              <a:rPr lang="en-US" dirty="0">
                <a:latin typeface="Georgia"/>
                <a:cs typeface="Georgia"/>
              </a:rPr>
              <a:t>score better than random guessing, though there is room for improvement</a:t>
            </a:r>
            <a:endParaRPr lang="en-US" sz="1800" dirty="0">
              <a:latin typeface="Georgia"/>
              <a:cs typeface="Georgi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DCB233-93AA-0BF4-F040-A2422300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141" y="2878909"/>
            <a:ext cx="4140905" cy="353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27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35208-F63A-5E97-A4F2-8804BE21C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F337DE21-AB51-B39A-B349-4CE690CCEA4E}"/>
              </a:ext>
            </a:extLst>
          </p:cNvPr>
          <p:cNvSpPr txBox="1"/>
          <p:nvPr/>
        </p:nvSpPr>
        <p:spPr>
          <a:xfrm>
            <a:off x="8458454" y="6283126"/>
            <a:ext cx="1543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200" spc="-60" dirty="0">
                <a:solidFill>
                  <a:srgbClr val="A7C6EB"/>
                </a:solidFill>
                <a:latin typeface="Georgia"/>
                <a:cs typeface="Georgia"/>
              </a:rPr>
              <a:t>13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6C628DF-2696-62F6-3AD8-369974FF1758}"/>
              </a:ext>
            </a:extLst>
          </p:cNvPr>
          <p:cNvSpPr txBox="1"/>
          <p:nvPr/>
        </p:nvSpPr>
        <p:spPr>
          <a:xfrm>
            <a:off x="4438650" y="6624807"/>
            <a:ext cx="1035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AFBBC1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FEB12F-38F2-7C9B-D22A-CF4040CC310E}"/>
              </a:ext>
            </a:extLst>
          </p:cNvPr>
          <p:cNvSpPr txBox="1"/>
          <p:nvPr/>
        </p:nvSpPr>
        <p:spPr>
          <a:xfrm>
            <a:off x="228600" y="1057158"/>
            <a:ext cx="853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Interpretation of Model Outputs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2F7CC-DE9A-9C45-E125-CCD6E73B8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7" y="5946618"/>
            <a:ext cx="8609523" cy="673016"/>
          </a:xfrm>
          <a:prstGeom prst="rect">
            <a:avLst/>
          </a:prstGeom>
        </p:spPr>
      </p:pic>
      <p:pic>
        <p:nvPicPr>
          <p:cNvPr id="5" name="Picture 4" descr="A diagram of a algorithm&#10;&#10;Description automatically generated with medium confidence">
            <a:extLst>
              <a:ext uri="{FF2B5EF4-FFF2-40B4-BE49-F238E27FC236}">
                <a16:creationId xmlns:a16="http://schemas.microsoft.com/office/drawing/2014/main" id="{E0C4392B-B66E-8D31-014C-CB9921FC1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589505"/>
            <a:ext cx="5638800" cy="42592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433A2C-D841-C14B-8BF7-75B9BADCEFDD}"/>
              </a:ext>
            </a:extLst>
          </p:cNvPr>
          <p:cNvSpPr txBox="1"/>
          <p:nvPr/>
        </p:nvSpPr>
        <p:spPr>
          <a:xfrm>
            <a:off x="228600" y="165530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eorgia"/>
                <a:cs typeface="Georgia"/>
              </a:rPr>
              <a:t>Decision Tree (univariate filter)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25955-BE71-33C6-6C5E-3F682A240FE5}"/>
              </a:ext>
            </a:extLst>
          </p:cNvPr>
          <p:cNvSpPr txBox="1"/>
          <p:nvPr/>
        </p:nvSpPr>
        <p:spPr>
          <a:xfrm>
            <a:off x="153477" y="5479383"/>
            <a:ext cx="903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eorgia"/>
                <a:cs typeface="Georgia"/>
              </a:rPr>
              <a:t>RIPPER (repeated incremental pruning to producer error reduction)  (univariate filter)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3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71542-B6E5-3688-75EB-10E17899A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FFACF83-8E23-6DF2-5F99-FC5442EECEF7}"/>
              </a:ext>
            </a:extLst>
          </p:cNvPr>
          <p:cNvSpPr txBox="1"/>
          <p:nvPr/>
        </p:nvSpPr>
        <p:spPr>
          <a:xfrm>
            <a:off x="8458454" y="6283126"/>
            <a:ext cx="1543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200" spc="-60" dirty="0">
                <a:solidFill>
                  <a:srgbClr val="A7C6EB"/>
                </a:solidFill>
                <a:latin typeface="Georgia"/>
                <a:cs typeface="Georgia"/>
              </a:rPr>
              <a:t>14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F7DB68C-B1F7-EDA7-F1DC-E9FF11684E4D}"/>
              </a:ext>
            </a:extLst>
          </p:cNvPr>
          <p:cNvSpPr txBox="1"/>
          <p:nvPr/>
        </p:nvSpPr>
        <p:spPr>
          <a:xfrm>
            <a:off x="4438650" y="6624807"/>
            <a:ext cx="1035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AFBBC1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44B0C-98F8-7CE0-DF0A-E5C78B4EB8D9}"/>
              </a:ext>
            </a:extLst>
          </p:cNvPr>
          <p:cNvSpPr txBox="1"/>
          <p:nvPr/>
        </p:nvSpPr>
        <p:spPr>
          <a:xfrm>
            <a:off x="228600" y="1057158"/>
            <a:ext cx="853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Interpretation of Model Outputs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4EFF1-70C6-878C-AA85-94EEB8C5FA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33"/>
          <a:stretch/>
        </p:blipFill>
        <p:spPr>
          <a:xfrm>
            <a:off x="152400" y="2590800"/>
            <a:ext cx="8839200" cy="2875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610BA8-6CDB-CE34-BBAD-7967A17A3F0E}"/>
              </a:ext>
            </a:extLst>
          </p:cNvPr>
          <p:cNvSpPr txBox="1"/>
          <p:nvPr/>
        </p:nvSpPr>
        <p:spPr>
          <a:xfrm>
            <a:off x="203200" y="2064184"/>
            <a:ext cx="551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eorgia"/>
                <a:cs typeface="Georgia"/>
              </a:rPr>
              <a:t>Logistic Regression Coefficients (Intercept at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2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115374"/>
            <a:ext cx="772667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40" dirty="0"/>
              <a:t>Additional Considerations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391668" y="1752600"/>
            <a:ext cx="8726932" cy="413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dirty="0">
                <a:latin typeface="Georgia"/>
                <a:cs typeface="Georgia"/>
              </a:rPr>
              <a:t>Simpler models outperform more complicated models due to small dataset (n=293)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dirty="0">
                <a:latin typeface="Georgia"/>
                <a:cs typeface="Georgia"/>
              </a:rPr>
              <a:t>Probabilistic Classifiers don’t tend to fluctuate as much in performance with variable selection as Non-Probabilistic Classifiers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dirty="0">
                <a:latin typeface="Georgia"/>
                <a:cs typeface="Georgia"/>
              </a:rPr>
              <a:t>A handful of features in the given dataset largely explain if a pole winner will win the race or not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dirty="0">
                <a:latin typeface="Georgia"/>
                <a:cs typeface="Georgia"/>
              </a:rPr>
              <a:t>Feature subset selection is beneficial, as some large models can only achieve what amounts to random guessing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dirty="0">
                <a:latin typeface="Georgia"/>
                <a:cs typeface="Georgia"/>
              </a:rPr>
              <a:t>Potential for adding other features in the future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dirty="0">
                <a:latin typeface="Georgia"/>
                <a:cs typeface="Georgia"/>
              </a:rPr>
              <a:t>Additional tweaking of hyperparameters for regularization (L1) of Logistic Regression and C parameter for Support Vector Machine could eke out higher performance</a:t>
            </a:r>
            <a:endParaRPr sz="22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58454" y="6283126"/>
            <a:ext cx="1543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200" spc="-60" dirty="0">
                <a:solidFill>
                  <a:srgbClr val="A7C6EB"/>
                </a:solidFill>
                <a:latin typeface="Georgia"/>
                <a:cs typeface="Georgia"/>
              </a:rPr>
              <a:t>15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8650" y="6624807"/>
            <a:ext cx="1035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AFBBC1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1066800"/>
            <a:ext cx="2667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40" dirty="0"/>
              <a:t>Background</a:t>
            </a:r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8458454" y="6283126"/>
            <a:ext cx="1543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200" spc="-60" dirty="0">
                <a:solidFill>
                  <a:srgbClr val="A7C6EB"/>
                </a:solidFill>
                <a:latin typeface="Georgia"/>
                <a:cs typeface="Georgia"/>
              </a:rPr>
              <a:t>2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8650" y="6624807"/>
            <a:ext cx="1035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AFBBC1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1026" name="Picture 2" descr="F1 - The Official Home of Formula 1® Racing">
            <a:extLst>
              <a:ext uri="{FF2B5EF4-FFF2-40B4-BE49-F238E27FC236}">
                <a16:creationId xmlns:a16="http://schemas.microsoft.com/office/drawing/2014/main" id="{F07DB183-926C-FF2A-7839-C2F01C7EF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219200"/>
            <a:ext cx="12446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1 Logo and symbol, meaning, history, PNG, brand">
            <a:extLst>
              <a:ext uri="{FF2B5EF4-FFF2-40B4-BE49-F238E27FC236}">
                <a16:creationId xmlns:a16="http://schemas.microsoft.com/office/drawing/2014/main" id="{68856E44-A6B6-AC11-177F-FC3AB3C0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99515"/>
            <a:ext cx="189653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tting Ready To Sprint | Honda.Racing">
            <a:extLst>
              <a:ext uri="{FF2B5EF4-FFF2-40B4-BE49-F238E27FC236}">
                <a16:creationId xmlns:a16="http://schemas.microsoft.com/office/drawing/2014/main" id="{9E3ED660-D7A1-1642-D5B0-69751B06A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73"/>
          <a:stretch/>
        </p:blipFill>
        <p:spPr bwMode="auto">
          <a:xfrm>
            <a:off x="5334000" y="4419600"/>
            <a:ext cx="3619829" cy="114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03C404-9DE5-E83C-1730-E4A8963E77DC}"/>
              </a:ext>
            </a:extLst>
          </p:cNvPr>
          <p:cNvSpPr txBox="1"/>
          <p:nvPr/>
        </p:nvSpPr>
        <p:spPr>
          <a:xfrm>
            <a:off x="127000" y="1685925"/>
            <a:ext cx="5892800" cy="4606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Georgia"/>
                <a:cs typeface="Georgia"/>
              </a:rPr>
              <a:t>Formula 1 Racing has grown to be quite popular worldwide, and now features 24 races throughout the season</a:t>
            </a: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Georgia"/>
                <a:cs typeface="Georgia"/>
              </a:rPr>
              <a:t>20 racers, 10 teams</a:t>
            </a:r>
          </a:p>
          <a:p>
            <a:pPr marL="812800" lvl="1" indent="-342900"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Georgia"/>
                <a:cs typeface="Georgia"/>
              </a:rPr>
              <a:t>Despite this, generally only 3-4 teams are competitive and capable of winning a race</a:t>
            </a:r>
          </a:p>
          <a:p>
            <a:pPr marL="355600" indent="-342900"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Georgia"/>
                <a:cs typeface="Georgia"/>
              </a:rPr>
              <a:t>In the past 15 years, the seasons have been dominated by Lewis Hamilton (7x WC) and Max Verstappen (3x WC)</a:t>
            </a:r>
          </a:p>
          <a:p>
            <a:pPr marL="355600" indent="-342900"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Georgia"/>
                <a:cs typeface="Georgia"/>
              </a:rPr>
              <a:t>Typical race weekend includes practice sessions, qualifying and a race.</a:t>
            </a:r>
          </a:p>
          <a:p>
            <a:pPr marL="355600" indent="-342900"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Georgia"/>
                <a:cs typeface="Georgia"/>
              </a:rPr>
              <a:t>Pole leader often considered to have a strong advantage when starting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AF21F-177F-46D0-F9F7-B99C6E516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37A5BEF-37DC-D50F-0736-4B8917E48F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1066800"/>
            <a:ext cx="7239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35" dirty="0"/>
              <a:t>Defining the Problem and Dataset</a:t>
            </a:r>
            <a:endParaRPr spc="35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3F56963-DFC5-11BF-9B1E-3E95B638B342}"/>
              </a:ext>
            </a:extLst>
          </p:cNvPr>
          <p:cNvSpPr txBox="1"/>
          <p:nvPr/>
        </p:nvSpPr>
        <p:spPr>
          <a:xfrm>
            <a:off x="8458454" y="6283126"/>
            <a:ext cx="1543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200" spc="-60" dirty="0">
                <a:solidFill>
                  <a:srgbClr val="A7C6EB"/>
                </a:solidFill>
                <a:latin typeface="Georgia"/>
                <a:cs typeface="Georgia"/>
              </a:rPr>
              <a:t>3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0AA8E3C-8863-C3B8-D716-AF49CB29604D}"/>
              </a:ext>
            </a:extLst>
          </p:cNvPr>
          <p:cNvSpPr txBox="1"/>
          <p:nvPr/>
        </p:nvSpPr>
        <p:spPr>
          <a:xfrm>
            <a:off x="4438650" y="6624807"/>
            <a:ext cx="1035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AFBBC1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59B7D-C0C8-6A3F-74BB-7497AC95BCC5}"/>
              </a:ext>
            </a:extLst>
          </p:cNvPr>
          <p:cNvSpPr txBox="1"/>
          <p:nvPr/>
        </p:nvSpPr>
        <p:spPr>
          <a:xfrm>
            <a:off x="127000" y="1685925"/>
            <a:ext cx="8712200" cy="3580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Georgia"/>
                <a:cs typeface="Georgia"/>
              </a:rPr>
              <a:t>Question is if a pole winner can be classified as ‘winning the race’ or not</a:t>
            </a: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Georgia"/>
                <a:cs typeface="Georgia"/>
              </a:rPr>
              <a:t>Binary classification</a:t>
            </a: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Georgia"/>
                <a:cs typeface="Georgia"/>
              </a:rPr>
              <a:t>Rich Formula 1 dataset exists within </a:t>
            </a:r>
            <a:r>
              <a:rPr lang="en-US" sz="2000" dirty="0">
                <a:latin typeface="Georgia"/>
                <a:cs typeface="Georgia"/>
                <a:hlinkClick r:id="rId3"/>
              </a:rPr>
              <a:t>Kaggle</a:t>
            </a:r>
            <a:r>
              <a:rPr lang="en-US" sz="2000" dirty="0">
                <a:latin typeface="Georgia"/>
                <a:cs typeface="Georgia"/>
              </a:rPr>
              <a:t> surrounding Formula 1 season data</a:t>
            </a: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Georgia"/>
                <a:cs typeface="Georgia"/>
              </a:rPr>
              <a:t>Features extracted using Python</a:t>
            </a: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Georgia"/>
                <a:cs typeface="Georgia"/>
              </a:rPr>
              <a:t>293 observations from January 2009-September 2024</a:t>
            </a: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Georgia"/>
                <a:cs typeface="Georgia"/>
              </a:rPr>
              <a:t>Only the qualification winner is considered for each race</a:t>
            </a: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Georgia"/>
                <a:cs typeface="Georgia"/>
              </a:rPr>
              <a:t>Weather data also provided using </a:t>
            </a:r>
            <a:r>
              <a:rPr lang="en-US" sz="2000" dirty="0">
                <a:latin typeface="Georgia"/>
                <a:cs typeface="Georgia"/>
                <a:hlinkClick r:id="rId4"/>
              </a:rPr>
              <a:t>Visual Crossing API </a:t>
            </a:r>
            <a:endParaRPr lang="en-US" sz="20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Georgia"/>
                <a:cs typeface="Georgia"/>
              </a:rPr>
              <a:t>Balanced dataset (52/48% in favor of pole-to-win conversions)</a:t>
            </a:r>
          </a:p>
        </p:txBody>
      </p:sp>
    </p:spTree>
    <p:extLst>
      <p:ext uri="{BB962C8B-B14F-4D97-AF65-F5344CB8AC3E}">
        <p14:creationId xmlns:p14="http://schemas.microsoft.com/office/powerpoint/2010/main" val="373985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F6D47-40B1-889C-2131-824AA7BDD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D569708-A044-1CF6-5E43-2A43567295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1066800"/>
            <a:ext cx="5562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35" dirty="0"/>
              <a:t>Defining the methodology</a:t>
            </a:r>
            <a:endParaRPr spc="35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64F9732-E288-F561-49EE-02346A8AAD75}"/>
              </a:ext>
            </a:extLst>
          </p:cNvPr>
          <p:cNvSpPr txBox="1"/>
          <p:nvPr/>
        </p:nvSpPr>
        <p:spPr>
          <a:xfrm>
            <a:off x="8458454" y="6283126"/>
            <a:ext cx="1543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200" spc="-60" dirty="0">
                <a:solidFill>
                  <a:srgbClr val="A7C6EB"/>
                </a:solidFill>
                <a:latin typeface="Georgia"/>
                <a:cs typeface="Georgia"/>
              </a:rPr>
              <a:t>4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6172AD3-097C-51D1-A924-0468F28863D4}"/>
              </a:ext>
            </a:extLst>
          </p:cNvPr>
          <p:cNvSpPr txBox="1"/>
          <p:nvPr/>
        </p:nvSpPr>
        <p:spPr>
          <a:xfrm>
            <a:off x="4438650" y="6624807"/>
            <a:ext cx="1035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AFBBC1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5D108-8E60-59EC-9B09-F43E8C40B1B4}"/>
              </a:ext>
            </a:extLst>
          </p:cNvPr>
          <p:cNvSpPr txBox="1"/>
          <p:nvPr/>
        </p:nvSpPr>
        <p:spPr>
          <a:xfrm>
            <a:off x="381000" y="1905000"/>
            <a:ext cx="8001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dirty="0">
                <a:latin typeface="Georgia"/>
                <a:cs typeface="Georgia"/>
              </a:rPr>
              <a:t>5 non-probabilistic classifiers and 8 probabilistic classifiers are considered separately and together using four different feature subset selection methods </a:t>
            </a: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US" sz="18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US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US" sz="1800" dirty="0">
              <a:latin typeface="Georgia"/>
              <a:cs typeface="Georg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B7294-6F4D-2055-D3DB-6AB771036B47}"/>
              </a:ext>
            </a:extLst>
          </p:cNvPr>
          <p:cNvSpPr txBox="1"/>
          <p:nvPr/>
        </p:nvSpPr>
        <p:spPr>
          <a:xfrm>
            <a:off x="381000" y="2792235"/>
            <a:ext cx="8458200" cy="2164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dirty="0">
                <a:latin typeface="Georgia"/>
                <a:cs typeface="Georgia"/>
              </a:rPr>
              <a:t>Grid search is performed to tune hyperparameters</a:t>
            </a: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dirty="0">
                <a:latin typeface="Georgia"/>
                <a:cs typeface="Georgia"/>
              </a:rPr>
              <a:t>5</a:t>
            </a:r>
            <a:r>
              <a:rPr lang="en-US" dirty="0">
                <a:latin typeface="Georgia"/>
                <a:cs typeface="Georgia"/>
              </a:rPr>
              <a:t>-</a:t>
            </a:r>
            <a:r>
              <a:rPr lang="en-US" sz="1800" dirty="0">
                <a:latin typeface="Georgia"/>
                <a:cs typeface="Georgia"/>
              </a:rPr>
              <a:t>fold leave one out cross validation strategy is conducted using the best hyper parameters selected and metrics are tabulated using the mean.</a:t>
            </a: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dirty="0">
                <a:latin typeface="Georgia"/>
                <a:cs typeface="Georgia"/>
              </a:rPr>
              <a:t>Results are then compared</a:t>
            </a: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dirty="0">
                <a:latin typeface="Georgia"/>
                <a:cs typeface="Georgia"/>
              </a:rPr>
              <a:t>Numerical variables are scaled using standard z scaling</a:t>
            </a:r>
          </a:p>
          <a:p>
            <a:pPr marL="127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tabLst>
                <a:tab pos="354965" algn="l"/>
                <a:tab pos="355600" algn="l"/>
              </a:tabLst>
            </a:pPr>
            <a:endParaRPr lang="en-US" sz="1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04120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B4FF1-788D-8224-5D13-64374AD86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2B89C08-37BA-2C1F-AF1F-14068F5995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1066800"/>
            <a:ext cx="7543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35" dirty="0"/>
              <a:t>Defining the methodology (</a:t>
            </a:r>
            <a:r>
              <a:rPr lang="en-US" spc="35" dirty="0" err="1"/>
              <a:t>Con’t</a:t>
            </a:r>
            <a:r>
              <a:rPr lang="en-US" spc="35" dirty="0"/>
              <a:t>)</a:t>
            </a:r>
            <a:endParaRPr spc="35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EFA8F55-25BA-B96E-8844-FA6C4815B4E7}"/>
              </a:ext>
            </a:extLst>
          </p:cNvPr>
          <p:cNvSpPr txBox="1"/>
          <p:nvPr/>
        </p:nvSpPr>
        <p:spPr>
          <a:xfrm>
            <a:off x="8458454" y="6283126"/>
            <a:ext cx="1543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200" spc="-60" dirty="0">
                <a:solidFill>
                  <a:srgbClr val="A7C6EB"/>
                </a:solidFill>
                <a:latin typeface="Georgia"/>
                <a:cs typeface="Georgia"/>
              </a:rPr>
              <a:t>5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E7BDF81-C661-D25B-D58B-F8E62E62C89A}"/>
              </a:ext>
            </a:extLst>
          </p:cNvPr>
          <p:cNvSpPr txBox="1"/>
          <p:nvPr/>
        </p:nvSpPr>
        <p:spPr>
          <a:xfrm>
            <a:off x="4438650" y="6624807"/>
            <a:ext cx="1035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AFBBC1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F0A6E-6C5F-8F83-9696-7B248119A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4" y="1707782"/>
            <a:ext cx="8709943" cy="467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5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8EC62-88FE-E371-C609-88AF3B1DA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09E5ADD-A580-4272-13F7-6D8FD1F07F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1066800"/>
            <a:ext cx="7543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35" dirty="0"/>
              <a:t>Defining the methodology (</a:t>
            </a:r>
            <a:r>
              <a:rPr lang="en-US" spc="35" dirty="0" err="1"/>
              <a:t>Con’t</a:t>
            </a:r>
            <a:r>
              <a:rPr lang="en-US" spc="35" dirty="0"/>
              <a:t>)</a:t>
            </a:r>
            <a:endParaRPr spc="35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935799C-5FE4-9C55-6792-C31E672467E7}"/>
              </a:ext>
            </a:extLst>
          </p:cNvPr>
          <p:cNvSpPr txBox="1"/>
          <p:nvPr/>
        </p:nvSpPr>
        <p:spPr>
          <a:xfrm>
            <a:off x="8458454" y="6283126"/>
            <a:ext cx="1543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200" spc="-60" dirty="0">
                <a:solidFill>
                  <a:srgbClr val="A7C6EB"/>
                </a:solidFill>
                <a:latin typeface="Georgia"/>
                <a:cs typeface="Georgia"/>
              </a:rPr>
              <a:t>6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9DB20DF-8B31-FC3C-5359-723297377C36}"/>
              </a:ext>
            </a:extLst>
          </p:cNvPr>
          <p:cNvSpPr txBox="1"/>
          <p:nvPr/>
        </p:nvSpPr>
        <p:spPr>
          <a:xfrm>
            <a:off x="4438650" y="6624807"/>
            <a:ext cx="1035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AFBBC1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DF3E7-E2F3-C6D1-CC67-3CB06AC3D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22766"/>
            <a:ext cx="5443471" cy="476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6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EBBD6-F191-5AB1-41F7-4F416AFBC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EC13FB2-0F79-AAFB-5E95-4EFF8D631A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1066800"/>
            <a:ext cx="5562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35" dirty="0"/>
              <a:t>Variables Used</a:t>
            </a:r>
            <a:endParaRPr spc="35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D81D3A9-8FA9-9330-391E-4898D3D5AEAE}"/>
              </a:ext>
            </a:extLst>
          </p:cNvPr>
          <p:cNvSpPr txBox="1"/>
          <p:nvPr/>
        </p:nvSpPr>
        <p:spPr>
          <a:xfrm>
            <a:off x="8458454" y="6283126"/>
            <a:ext cx="1543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200" spc="-60" dirty="0">
                <a:solidFill>
                  <a:srgbClr val="A7C6EB"/>
                </a:solidFill>
                <a:latin typeface="Georgia"/>
                <a:cs typeface="Georgia"/>
              </a:rPr>
              <a:t>7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91CE3D4-8D2B-0EF5-3B95-546BF85667AF}"/>
              </a:ext>
            </a:extLst>
          </p:cNvPr>
          <p:cNvSpPr txBox="1"/>
          <p:nvPr/>
        </p:nvSpPr>
        <p:spPr>
          <a:xfrm>
            <a:off x="4438650" y="6624807"/>
            <a:ext cx="1035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AFBBC1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84486E-87F3-4163-F33F-71CB16AA3EA9}"/>
              </a:ext>
            </a:extLst>
          </p:cNvPr>
          <p:cNvSpPr txBox="1"/>
          <p:nvPr/>
        </p:nvSpPr>
        <p:spPr>
          <a:xfrm>
            <a:off x="127000" y="1685925"/>
            <a:ext cx="8712200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Georgia"/>
                <a:cs typeface="Georgia"/>
              </a:rPr>
              <a:t>Primarily formed from driver and car constructor attributes, weather, in-season metrics as well as qualifying results and two in-race metrics </a:t>
            </a: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Georgia"/>
                <a:cs typeface="Georgia"/>
              </a:rPr>
              <a:t>12 categorical, 9 numeric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48173EA-44E4-49C4-B65A-3FC2B26F07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2" y="2819400"/>
            <a:ext cx="8601706" cy="37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6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31FC8-01E1-A798-0998-D2BC95067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FF1FAE4-1943-9927-9C9F-F7E8DFCB86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1066800"/>
            <a:ext cx="8763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35" dirty="0"/>
              <a:t>Variables Used in Feature Subset Selection</a:t>
            </a:r>
            <a:endParaRPr spc="35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3EA56D6-FF06-FDC7-7A6E-28ADEA1467A7}"/>
              </a:ext>
            </a:extLst>
          </p:cNvPr>
          <p:cNvSpPr txBox="1"/>
          <p:nvPr/>
        </p:nvSpPr>
        <p:spPr>
          <a:xfrm>
            <a:off x="8458454" y="6283126"/>
            <a:ext cx="1543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200" spc="-60" dirty="0">
                <a:solidFill>
                  <a:srgbClr val="A7C6EB"/>
                </a:solidFill>
                <a:latin typeface="Georgia"/>
                <a:cs typeface="Georgia"/>
              </a:rPr>
              <a:t>8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605AB2C-6355-66FD-E69F-D99C90CCF75E}"/>
              </a:ext>
            </a:extLst>
          </p:cNvPr>
          <p:cNvSpPr txBox="1"/>
          <p:nvPr/>
        </p:nvSpPr>
        <p:spPr>
          <a:xfrm>
            <a:off x="4438650" y="6624807"/>
            <a:ext cx="1035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AFBBC1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9DA70-187B-A0DE-627A-07E148B2A8B0}"/>
              </a:ext>
            </a:extLst>
          </p:cNvPr>
          <p:cNvSpPr txBox="1"/>
          <p:nvPr/>
        </p:nvSpPr>
        <p:spPr>
          <a:xfrm>
            <a:off x="127000" y="1685925"/>
            <a:ext cx="8712200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Georgia"/>
                <a:cs typeface="Georgia"/>
              </a:rPr>
              <a:t>Univariate and multivariate filter results showed below</a:t>
            </a: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Georgia"/>
                <a:cs typeface="Georgia"/>
              </a:rPr>
              <a:t>Wrapper method features vary with each model and there are too many to show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E1E4AAD-B751-1371-7CF6-DCFA73221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4200"/>
            <a:ext cx="5682491" cy="19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7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51EE4-4F2F-7919-4EC2-4485E8CAD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ACBAB737-6590-B854-E7AA-8D6F19DB7E69}"/>
              </a:ext>
            </a:extLst>
          </p:cNvPr>
          <p:cNvSpPr txBox="1"/>
          <p:nvPr/>
        </p:nvSpPr>
        <p:spPr>
          <a:xfrm>
            <a:off x="8458454" y="6283126"/>
            <a:ext cx="1543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200" spc="-60" dirty="0">
                <a:solidFill>
                  <a:srgbClr val="A7C6EB"/>
                </a:solidFill>
                <a:latin typeface="Georgia"/>
                <a:cs typeface="Georgia"/>
              </a:rPr>
              <a:t>9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784259D-1EAC-5BBD-61F7-D5D353E81A50}"/>
              </a:ext>
            </a:extLst>
          </p:cNvPr>
          <p:cNvSpPr txBox="1"/>
          <p:nvPr/>
        </p:nvSpPr>
        <p:spPr>
          <a:xfrm>
            <a:off x="4438650" y="6624807"/>
            <a:ext cx="103505" cy="201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AFBBC1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78ED1-5AA9-325D-8ABD-26707685B559}"/>
              </a:ext>
            </a:extLst>
          </p:cNvPr>
          <p:cNvSpPr txBox="1"/>
          <p:nvPr/>
        </p:nvSpPr>
        <p:spPr>
          <a:xfrm>
            <a:off x="228600" y="1057158"/>
            <a:ext cx="8305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Results of Non-Probabilistic Classifiers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6EC090-29AF-5585-15B1-4F74A593E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" y="1905000"/>
            <a:ext cx="8686800" cy="424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50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2498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596</Words>
  <Application>Microsoft Office PowerPoint</Application>
  <PresentationFormat>On-screen Show (4:3)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Arial MT</vt:lpstr>
      <vt:lpstr>Calibri</vt:lpstr>
      <vt:lpstr>Georgia</vt:lpstr>
      <vt:lpstr>Office Theme</vt:lpstr>
      <vt:lpstr>Classifying Formula 1 Pole-to-Win Conversions</vt:lpstr>
      <vt:lpstr>Background</vt:lpstr>
      <vt:lpstr>Defining the Problem and Dataset</vt:lpstr>
      <vt:lpstr>Defining the methodology</vt:lpstr>
      <vt:lpstr>Defining the methodology (Con’t)</vt:lpstr>
      <vt:lpstr>Defining the methodology (Con’t)</vt:lpstr>
      <vt:lpstr>Variables Used</vt:lpstr>
      <vt:lpstr>Variables Used in Feature Subset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Learning</dc:title>
  <dc:creator>Antonio Jesús Díaz Honrubia</dc:creator>
  <cp:lastModifiedBy>DAKOTA MELLISH</cp:lastModifiedBy>
  <cp:revision>12</cp:revision>
  <dcterms:created xsi:type="dcterms:W3CDTF">2024-11-09T16:42:07Z</dcterms:created>
  <dcterms:modified xsi:type="dcterms:W3CDTF">2024-11-10T20:01:32Z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2024-10-14T00:00:00Z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2024-11-09T00:00:00Z</vt:filetime>
  </property>
</Properties>
</file>