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Inter Bold" panose="020B0604020202020204" charset="0"/>
      <p:regular r:id="rId23"/>
    </p:embeddedFont>
    <p:embeddedFont>
      <p:font typeface="Montserrat Semi-Bold" panose="020B0604020202020204" charset="0"/>
      <p:regular r:id="rId24"/>
    </p:embeddedFont>
    <p:embeddedFont>
      <p:font typeface="Open Sans" panose="020F0502020204030204" pitchFamily="34" charset="0"/>
      <p:regular r:id="rId25"/>
    </p:embeddedFont>
    <p:embeddedFont>
      <p:font typeface="Open Sans Bold" panose="020B0604020202020204" charset="0"/>
      <p:regular r:id="rId26"/>
    </p:embeddedFont>
    <p:embeddedFont>
      <p:font typeface="Open Sans Medium" panose="020B0604020202020204" charset="0"/>
      <p:regular r:id="rId27"/>
    </p:embeddedFont>
    <p:embeddedFont>
      <p:font typeface="Open Sans Semi-Bold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sv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svg"/><Relationship Id="rId5" Type="http://schemas.openxmlformats.org/officeDocument/2006/relationships/image" Target="../media/image35.sv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svg"/><Relationship Id="rId1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DD7543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AE998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10785978" y="1231643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4658" y="5553371"/>
            <a:ext cx="447675" cy="4476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3B17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972039" y="656036"/>
            <a:ext cx="1241303" cy="575606"/>
            <a:chOff x="0" y="0"/>
            <a:chExt cx="326928" cy="1516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26928" cy="151600"/>
            </a:xfrm>
            <a:custGeom>
              <a:avLst/>
              <a:gdLst/>
              <a:ahLst/>
              <a:cxnLst/>
              <a:rect l="l" t="t" r="r" b="b"/>
              <a:pathLst>
                <a:path w="326928" h="151600">
                  <a:moveTo>
                    <a:pt x="75800" y="0"/>
                  </a:moveTo>
                  <a:lnTo>
                    <a:pt x="251128" y="0"/>
                  </a:lnTo>
                  <a:cubicBezTo>
                    <a:pt x="292991" y="0"/>
                    <a:pt x="326928" y="33937"/>
                    <a:pt x="326928" y="75800"/>
                  </a:cubicBezTo>
                  <a:lnTo>
                    <a:pt x="326928" y="75800"/>
                  </a:lnTo>
                  <a:cubicBezTo>
                    <a:pt x="326928" y="117663"/>
                    <a:pt x="292991" y="151600"/>
                    <a:pt x="251128" y="151600"/>
                  </a:cubicBezTo>
                  <a:lnTo>
                    <a:pt x="75800" y="151600"/>
                  </a:lnTo>
                  <a:cubicBezTo>
                    <a:pt x="33937" y="151600"/>
                    <a:pt x="0" y="117663"/>
                    <a:pt x="0" y="75800"/>
                  </a:cubicBezTo>
                  <a:lnTo>
                    <a:pt x="0" y="75800"/>
                  </a:lnTo>
                  <a:cubicBezTo>
                    <a:pt x="0" y="33937"/>
                    <a:pt x="33937" y="0"/>
                    <a:pt x="758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326928" cy="199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12131572" y="2667891"/>
            <a:ext cx="2067327" cy="2009500"/>
          </a:xfrm>
          <a:custGeom>
            <a:avLst/>
            <a:gdLst/>
            <a:ahLst/>
            <a:cxnLst/>
            <a:rect l="l" t="t" r="r" b="b"/>
            <a:pathLst>
              <a:path w="2067327" h="2009500">
                <a:moveTo>
                  <a:pt x="0" y="0"/>
                </a:moveTo>
                <a:lnTo>
                  <a:pt x="2067327" y="0"/>
                </a:lnTo>
                <a:lnTo>
                  <a:pt x="2067327" y="2009500"/>
                </a:lnTo>
                <a:lnTo>
                  <a:pt x="0" y="20095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981075" y="3045971"/>
            <a:ext cx="14166687" cy="1119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3"/>
              </a:lnSpc>
            </a:pPr>
            <a:r>
              <a:rPr lang="en-US" sz="6530" b="1">
                <a:solidFill>
                  <a:srgbClr val="AE998E"/>
                </a:solidFill>
                <a:latin typeface="Inter Bold"/>
                <a:ea typeface="Inter Bold"/>
                <a:cs typeface="Inter Bold"/>
                <a:sym typeface="Inter Bold"/>
              </a:rPr>
              <a:t>LA POULE QUI CHANTE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74658" y="8881603"/>
            <a:ext cx="2627385" cy="32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789"/>
              </a:lnSpc>
            </a:pPr>
            <a:r>
              <a:rPr lang="en-US" sz="1799" b="1" spc="133">
                <a:solidFill>
                  <a:srgbClr val="575757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DANIELA MENGUI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344595" y="8862553"/>
            <a:ext cx="2868747" cy="368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099"/>
              </a:lnSpc>
            </a:pPr>
            <a:r>
              <a:rPr lang="en-US" sz="1999" b="1" spc="147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FEVRIER 2025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690843" y="5507968"/>
            <a:ext cx="8069342" cy="976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spc="207">
                <a:solidFill>
                  <a:srgbClr val="83B1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PRODUISEZ UNE ETUDE DE MARCHE AVEC PYTHON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74658" y="233761"/>
            <a:ext cx="319139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1">
                <a:solidFill>
                  <a:srgbClr val="575757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Projet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3445824"/>
            <a:chOff x="0" y="0"/>
            <a:chExt cx="2054089" cy="9075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907542"/>
            </a:xfrm>
            <a:custGeom>
              <a:avLst/>
              <a:gdLst/>
              <a:ahLst/>
              <a:cxnLst/>
              <a:rect l="l" t="t" r="r" b="b"/>
              <a:pathLst>
                <a:path w="2054089" h="907542">
                  <a:moveTo>
                    <a:pt x="0" y="0"/>
                  </a:moveTo>
                  <a:lnTo>
                    <a:pt x="2054089" y="0"/>
                  </a:lnTo>
                  <a:lnTo>
                    <a:pt x="2054089" y="907542"/>
                  </a:lnTo>
                  <a:lnTo>
                    <a:pt x="0" y="907542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9551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>
            <a:off x="1359021" y="299206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6598" y="1110770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700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828800" y="5399608"/>
            <a:ext cx="11051444" cy="4611854"/>
          </a:xfrm>
          <a:custGeom>
            <a:avLst/>
            <a:gdLst/>
            <a:ahLst/>
            <a:cxnLst/>
            <a:rect l="l" t="t" r="r" b="b"/>
            <a:pathLst>
              <a:path w="11301259" h="4972554">
                <a:moveTo>
                  <a:pt x="0" y="0"/>
                </a:moveTo>
                <a:lnTo>
                  <a:pt x="11301259" y="0"/>
                </a:lnTo>
                <a:lnTo>
                  <a:pt x="11301259" y="4972554"/>
                </a:lnTo>
                <a:lnTo>
                  <a:pt x="0" y="4972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1349496" y="468445"/>
            <a:ext cx="6543494" cy="2089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2.PREPARATION ET NETTOYAGE DES DONNEES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35473" y="118456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Fusion des 5 fichiers en 1 seul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425297" y="5986740"/>
            <a:ext cx="1864816" cy="54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157 </a:t>
            </a:r>
            <a:r>
              <a:rPr lang="en-US" sz="2999" b="1" dirty="0" err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lignes</a:t>
            </a:r>
            <a:endParaRPr lang="en-US" sz="2999" b="1" dirty="0">
              <a:solidFill>
                <a:srgbClr val="575757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112018" y="6676773"/>
            <a:ext cx="2728181" cy="541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9 </a:t>
            </a:r>
            <a:r>
              <a:rPr lang="en-US" sz="2999" b="1" dirty="0" err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Colonnes</a:t>
            </a:r>
            <a:endParaRPr lang="en-US" sz="2999" b="1" dirty="0">
              <a:solidFill>
                <a:srgbClr val="575757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435473" y="206292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AE998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Suppression de lignes manquantes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946965" y="2015304"/>
            <a:ext cx="1228092" cy="54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>
                <a:solidFill>
                  <a:srgbClr val="83B1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805828" y="3024317"/>
            <a:ext cx="1186386" cy="843014"/>
            <a:chOff x="0" y="0"/>
            <a:chExt cx="812800" cy="577554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577554"/>
            </a:xfrm>
            <a:custGeom>
              <a:avLst/>
              <a:gdLst/>
              <a:ahLst/>
              <a:cxnLst/>
              <a:rect l="l" t="t" r="r" b="b"/>
              <a:pathLst>
                <a:path w="812800" h="577554">
                  <a:moveTo>
                    <a:pt x="406400" y="577554"/>
                  </a:moveTo>
                  <a:lnTo>
                    <a:pt x="0" y="171154"/>
                  </a:lnTo>
                  <a:lnTo>
                    <a:pt x="203200" y="171154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171154"/>
                  </a:lnTo>
                  <a:lnTo>
                    <a:pt x="812800" y="171154"/>
                  </a:lnTo>
                  <a:lnTo>
                    <a:pt x="406400" y="577554"/>
                  </a:lnTo>
                  <a:close/>
                </a:path>
              </a:pathLst>
            </a:custGeom>
            <a:solidFill>
              <a:srgbClr val="83B17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203200" y="-47625"/>
              <a:ext cx="406400" cy="5235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8498475" y="4238806"/>
            <a:ext cx="3873996" cy="54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83B1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Nouveau </a:t>
            </a:r>
            <a:r>
              <a:rPr lang="en-US" sz="2999" b="1" dirty="0" err="1">
                <a:solidFill>
                  <a:srgbClr val="83B1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Dataframe</a:t>
            </a:r>
            <a:endParaRPr lang="en-US" sz="2999" b="1" dirty="0">
              <a:solidFill>
                <a:srgbClr val="83B172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4000500"/>
            <a:chOff x="0" y="0"/>
            <a:chExt cx="2054089" cy="16529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652927"/>
            </a:xfrm>
            <a:custGeom>
              <a:avLst/>
              <a:gdLst/>
              <a:ahLst/>
              <a:cxnLst/>
              <a:rect l="l" t="t" r="r" b="b"/>
              <a:pathLst>
                <a:path w="2054089" h="1652927">
                  <a:moveTo>
                    <a:pt x="0" y="0"/>
                  </a:moveTo>
                  <a:lnTo>
                    <a:pt x="2054089" y="0"/>
                  </a:lnTo>
                  <a:lnTo>
                    <a:pt x="2054089" y="1652927"/>
                  </a:lnTo>
                  <a:lnTo>
                    <a:pt x="0" y="165292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70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181113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6598" y="1110770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1D9DD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422975" y="4328472"/>
            <a:ext cx="7721025" cy="5605871"/>
          </a:xfrm>
          <a:custGeom>
            <a:avLst/>
            <a:gdLst/>
            <a:ahLst/>
            <a:cxnLst/>
            <a:rect l="l" t="t" r="r" b="b"/>
            <a:pathLst>
              <a:path w="7721025" h="5605871">
                <a:moveTo>
                  <a:pt x="0" y="0"/>
                </a:moveTo>
                <a:lnTo>
                  <a:pt x="7721025" y="0"/>
                </a:lnTo>
                <a:lnTo>
                  <a:pt x="7721025" y="5605871"/>
                </a:lnTo>
                <a:lnTo>
                  <a:pt x="0" y="5605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51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10354779" y="4465189"/>
            <a:ext cx="6893413" cy="5469154"/>
          </a:xfrm>
          <a:custGeom>
            <a:avLst/>
            <a:gdLst/>
            <a:ahLst/>
            <a:cxnLst/>
            <a:rect l="l" t="t" r="r" b="b"/>
            <a:pathLst>
              <a:path w="6893413" h="5469154">
                <a:moveTo>
                  <a:pt x="0" y="0"/>
                </a:moveTo>
                <a:lnTo>
                  <a:pt x="6893413" y="0"/>
                </a:lnTo>
                <a:lnTo>
                  <a:pt x="6893413" y="5469154"/>
                </a:lnTo>
                <a:lnTo>
                  <a:pt x="0" y="5469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1359021" y="524169"/>
            <a:ext cx="6543494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3.ANALYSES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54779" y="2480183"/>
            <a:ext cx="6533969" cy="1704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9"/>
              </a:lnSpc>
            </a:pPr>
            <a:r>
              <a:rPr lang="en-US" sz="2999" b="1">
                <a:solidFill>
                  <a:srgbClr val="AE998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Synthétiser les 8 colonnes</a:t>
            </a:r>
          </a:p>
          <a:p>
            <a:pPr marL="0" lvl="0" indent="0" algn="just">
              <a:lnSpc>
                <a:spcPts val="4649"/>
              </a:lnSpc>
            </a:pPr>
            <a:r>
              <a:rPr lang="en-US" sz="2999" b="1">
                <a:solidFill>
                  <a:srgbClr val="AE998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Mettre en évidence les liens entre variables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35473" y="1184569"/>
            <a:ext cx="6823827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ACP - Analyse en Composantes Principales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3603451"/>
            <a:chOff x="0" y="0"/>
            <a:chExt cx="2054089" cy="16529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652927"/>
            </a:xfrm>
            <a:custGeom>
              <a:avLst/>
              <a:gdLst/>
              <a:ahLst/>
              <a:cxnLst/>
              <a:rect l="l" t="t" r="r" b="b"/>
              <a:pathLst>
                <a:path w="2054089" h="1652927">
                  <a:moveTo>
                    <a:pt x="0" y="0"/>
                  </a:moveTo>
                  <a:lnTo>
                    <a:pt x="2054089" y="0"/>
                  </a:lnTo>
                  <a:lnTo>
                    <a:pt x="2054089" y="1652927"/>
                  </a:lnTo>
                  <a:lnTo>
                    <a:pt x="0" y="165292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70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181113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6598" y="1110770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99E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59021" y="3603451"/>
            <a:ext cx="5948606" cy="3717878"/>
          </a:xfrm>
          <a:custGeom>
            <a:avLst/>
            <a:gdLst/>
            <a:ahLst/>
            <a:cxnLst/>
            <a:rect l="l" t="t" r="r" b="b"/>
            <a:pathLst>
              <a:path w="5948606" h="3717878">
                <a:moveTo>
                  <a:pt x="0" y="0"/>
                </a:moveTo>
                <a:lnTo>
                  <a:pt x="5948606" y="0"/>
                </a:lnTo>
                <a:lnTo>
                  <a:pt x="5948606" y="3717878"/>
                </a:lnTo>
                <a:lnTo>
                  <a:pt x="0" y="3717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6146560" y="4777059"/>
            <a:ext cx="8577826" cy="5088541"/>
          </a:xfrm>
          <a:custGeom>
            <a:avLst/>
            <a:gdLst/>
            <a:ahLst/>
            <a:cxnLst/>
            <a:rect l="l" t="t" r="r" b="b"/>
            <a:pathLst>
              <a:path w="8577826" h="5088541">
                <a:moveTo>
                  <a:pt x="0" y="0"/>
                </a:moveTo>
                <a:lnTo>
                  <a:pt x="8577826" y="0"/>
                </a:lnTo>
                <a:lnTo>
                  <a:pt x="8577826" y="5088540"/>
                </a:lnTo>
                <a:lnTo>
                  <a:pt x="0" y="50885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TextBox 17"/>
          <p:cNvSpPr txBox="1"/>
          <p:nvPr/>
        </p:nvSpPr>
        <p:spPr>
          <a:xfrm>
            <a:off x="1359021" y="524169"/>
            <a:ext cx="6543494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3.ANALYSES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354779" y="2014028"/>
            <a:ext cx="6533969" cy="112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49"/>
              </a:lnSpc>
            </a:pPr>
            <a:r>
              <a:rPr lang="en-US" sz="2999" b="1">
                <a:solidFill>
                  <a:srgbClr val="AE998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Découpage des Pays en groupes</a:t>
            </a:r>
          </a:p>
          <a:p>
            <a:pPr marL="0" lvl="0" indent="0" algn="just">
              <a:lnSpc>
                <a:spcPts val="4649"/>
              </a:lnSpc>
            </a:pPr>
            <a:r>
              <a:rPr lang="en-US" sz="2999" b="1">
                <a:solidFill>
                  <a:srgbClr val="AE998E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avec les mêmes caractéristiques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35473" y="118456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- Partitionnement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436598" y="3212519"/>
            <a:ext cx="5727202" cy="5416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Centrage</a:t>
            </a:r>
            <a:r>
              <a:rPr lang="en-US" sz="29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</a:t>
            </a:r>
            <a:r>
              <a:rPr lang="en-US" sz="29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Réduction</a:t>
            </a:r>
            <a:endParaRPr lang="en-US" sz="29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3924300"/>
            <a:chOff x="0" y="0"/>
            <a:chExt cx="2054089" cy="16529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652927"/>
            </a:xfrm>
            <a:custGeom>
              <a:avLst/>
              <a:gdLst/>
              <a:ahLst/>
              <a:cxnLst/>
              <a:rect l="l" t="t" r="r" b="b"/>
              <a:pathLst>
                <a:path w="2054089" h="1652927">
                  <a:moveTo>
                    <a:pt x="0" y="0"/>
                  </a:moveTo>
                  <a:lnTo>
                    <a:pt x="2054089" y="0"/>
                  </a:lnTo>
                  <a:lnTo>
                    <a:pt x="2054089" y="1652927"/>
                  </a:lnTo>
                  <a:lnTo>
                    <a:pt x="0" y="165292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70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181113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6598" y="1110770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5D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3217320" y="4671335"/>
            <a:ext cx="10363583" cy="4504895"/>
          </a:xfrm>
          <a:custGeom>
            <a:avLst/>
            <a:gdLst/>
            <a:ahLst/>
            <a:cxnLst/>
            <a:rect l="l" t="t" r="r" b="b"/>
            <a:pathLst>
              <a:path w="9211901" h="5490607">
                <a:moveTo>
                  <a:pt x="0" y="0"/>
                </a:moveTo>
                <a:lnTo>
                  <a:pt x="9211901" y="0"/>
                </a:lnTo>
                <a:lnTo>
                  <a:pt x="9211901" y="5490607"/>
                </a:lnTo>
                <a:lnTo>
                  <a:pt x="0" y="5490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797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1359021" y="524169"/>
            <a:ext cx="6543494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3.ANALYSES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435473" y="1862746"/>
            <a:ext cx="6533969" cy="112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649"/>
              </a:lnSpc>
              <a:buAutoNum type="arabicPeriod"/>
            </a:pPr>
            <a:r>
              <a:rPr lang="en-US" sz="29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Classification ascendante hierachique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35473" y="118456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- Partitionnement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429000" y="9538623"/>
            <a:ext cx="3319233" cy="5429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Dendogramme</a:t>
            </a:r>
            <a:endParaRPr lang="en-US" sz="29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059215" y="3033203"/>
            <a:ext cx="5280124" cy="11508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7"/>
              </a:lnSpc>
            </a:pPr>
            <a:r>
              <a:rPr lang="en-US" sz="3036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Regroupement de pays par </a:t>
            </a:r>
          </a:p>
          <a:p>
            <a:pPr algn="l">
              <a:lnSpc>
                <a:spcPts val="4707"/>
              </a:lnSpc>
              <a:spcBef>
                <a:spcPct val="0"/>
              </a:spcBef>
            </a:pPr>
            <a:r>
              <a:rPr lang="en-US" sz="3036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proximité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3695700"/>
            <a:chOff x="0" y="0"/>
            <a:chExt cx="2054089" cy="16529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652927"/>
            </a:xfrm>
            <a:custGeom>
              <a:avLst/>
              <a:gdLst/>
              <a:ahLst/>
              <a:cxnLst/>
              <a:rect l="l" t="t" r="r" b="b"/>
              <a:pathLst>
                <a:path w="2054089" h="1652927">
                  <a:moveTo>
                    <a:pt x="0" y="0"/>
                  </a:moveTo>
                  <a:lnTo>
                    <a:pt x="2054089" y="0"/>
                  </a:lnTo>
                  <a:lnTo>
                    <a:pt x="2054089" y="1652927"/>
                  </a:lnTo>
                  <a:lnTo>
                    <a:pt x="0" y="165292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70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181113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6598" y="1110770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5D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59021" y="4511194"/>
            <a:ext cx="11400280" cy="4823304"/>
          </a:xfrm>
          <a:custGeom>
            <a:avLst/>
            <a:gdLst/>
            <a:ahLst/>
            <a:cxnLst/>
            <a:rect l="l" t="t" r="r" b="b"/>
            <a:pathLst>
              <a:path w="11400280" h="4279053">
                <a:moveTo>
                  <a:pt x="0" y="0"/>
                </a:moveTo>
                <a:lnTo>
                  <a:pt x="11400281" y="0"/>
                </a:lnTo>
                <a:lnTo>
                  <a:pt x="11400281" y="4279053"/>
                </a:lnTo>
                <a:lnTo>
                  <a:pt x="0" y="4279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1359021" y="524169"/>
            <a:ext cx="6543494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3.ANALYSES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54779" y="2014028"/>
            <a:ext cx="6533969" cy="112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649"/>
              </a:lnSpc>
              <a:buAutoNum type="arabicPeriod"/>
            </a:pPr>
            <a:r>
              <a:rPr lang="en-US" sz="29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Classification ascendante hierachique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35473" y="118456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- Partitionnement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254204" y="5806614"/>
            <a:ext cx="2182426" cy="33236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2"/>
              </a:lnSpc>
            </a:pPr>
            <a:r>
              <a:rPr lang="en-US" sz="215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G1 : 2 pays</a:t>
            </a:r>
          </a:p>
          <a:p>
            <a:pPr algn="ctr">
              <a:lnSpc>
                <a:spcPts val="3342"/>
              </a:lnSpc>
            </a:pPr>
            <a:r>
              <a:rPr lang="en-US" sz="215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G2 : 5 pays</a:t>
            </a:r>
          </a:p>
          <a:p>
            <a:pPr algn="ctr">
              <a:lnSpc>
                <a:spcPts val="3342"/>
              </a:lnSpc>
            </a:pPr>
            <a:r>
              <a:rPr lang="en-US" sz="215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G3 : 3 pays</a:t>
            </a:r>
          </a:p>
          <a:p>
            <a:pPr algn="ctr">
              <a:lnSpc>
                <a:spcPts val="3342"/>
              </a:lnSpc>
            </a:pPr>
            <a:r>
              <a:rPr lang="en-US" sz="215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G4 : 5 pays</a:t>
            </a:r>
          </a:p>
          <a:p>
            <a:pPr algn="ctr">
              <a:lnSpc>
                <a:spcPts val="3342"/>
              </a:lnSpc>
            </a:pPr>
            <a:r>
              <a:rPr lang="en-US" sz="215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G5 :  17 pays</a:t>
            </a:r>
          </a:p>
          <a:p>
            <a:pPr algn="ctr">
              <a:lnSpc>
                <a:spcPts val="3342"/>
              </a:lnSpc>
            </a:pPr>
            <a:r>
              <a:rPr lang="en-US" sz="215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G6  : 72 pays</a:t>
            </a:r>
          </a:p>
          <a:p>
            <a:pPr algn="ctr">
              <a:lnSpc>
                <a:spcPts val="3342"/>
              </a:lnSpc>
            </a:pPr>
            <a:r>
              <a:rPr lang="en-US" sz="215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G7 :  11 pays</a:t>
            </a:r>
          </a:p>
          <a:p>
            <a:pPr algn="ctr">
              <a:lnSpc>
                <a:spcPts val="3342"/>
              </a:lnSpc>
              <a:spcBef>
                <a:spcPct val="0"/>
              </a:spcBef>
            </a:pPr>
            <a:r>
              <a:rPr lang="en-US" sz="2156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G8 : 39 pays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759301" y="4479914"/>
            <a:ext cx="5071499" cy="1154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5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F1805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 </a:t>
            </a:r>
            <a:r>
              <a:rPr lang="en-US" sz="3000" b="1" dirty="0" err="1">
                <a:solidFill>
                  <a:srgbClr val="F1805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Groupes</a:t>
            </a:r>
            <a:r>
              <a:rPr lang="en-US" sz="3000" b="1" dirty="0">
                <a:solidFill>
                  <a:srgbClr val="F1805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</a:t>
            </a:r>
          </a:p>
          <a:p>
            <a:pPr algn="ctr">
              <a:lnSpc>
                <a:spcPts val="465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F1805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Pays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3661853"/>
            <a:chOff x="0" y="0"/>
            <a:chExt cx="2054089" cy="16529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652927"/>
            </a:xfrm>
            <a:custGeom>
              <a:avLst/>
              <a:gdLst/>
              <a:ahLst/>
              <a:cxnLst/>
              <a:rect l="l" t="t" r="r" b="b"/>
              <a:pathLst>
                <a:path w="2054089" h="1652927">
                  <a:moveTo>
                    <a:pt x="0" y="0"/>
                  </a:moveTo>
                  <a:lnTo>
                    <a:pt x="2054089" y="0"/>
                  </a:lnTo>
                  <a:lnTo>
                    <a:pt x="2054089" y="1652927"/>
                  </a:lnTo>
                  <a:lnTo>
                    <a:pt x="0" y="165292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70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181113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6598" y="1110770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5D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4129999" y="4000500"/>
            <a:ext cx="8895472" cy="6034968"/>
          </a:xfrm>
          <a:custGeom>
            <a:avLst/>
            <a:gdLst/>
            <a:ahLst/>
            <a:cxnLst/>
            <a:rect l="l" t="t" r="r" b="b"/>
            <a:pathLst>
              <a:path w="8895472" h="6034968">
                <a:moveTo>
                  <a:pt x="0" y="0"/>
                </a:moveTo>
                <a:lnTo>
                  <a:pt x="8895472" y="0"/>
                </a:lnTo>
                <a:lnTo>
                  <a:pt x="8895472" y="6034968"/>
                </a:lnTo>
                <a:lnTo>
                  <a:pt x="0" y="6034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1359021" y="524169"/>
            <a:ext cx="6543494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3.ANALYSES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580402" y="1827898"/>
            <a:ext cx="6533969" cy="54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49"/>
              </a:lnSpc>
            </a:pPr>
            <a:r>
              <a:rPr lang="en-US" sz="29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K Means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35473" y="118456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- Partitionnement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580402" y="2518853"/>
            <a:ext cx="5609332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Regroupement de Pays grâce </a:t>
            </a:r>
          </a:p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à des centroïdes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3619500"/>
            <a:chOff x="0" y="0"/>
            <a:chExt cx="2054089" cy="16529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652927"/>
            </a:xfrm>
            <a:custGeom>
              <a:avLst/>
              <a:gdLst/>
              <a:ahLst/>
              <a:cxnLst/>
              <a:rect l="l" t="t" r="r" b="b"/>
              <a:pathLst>
                <a:path w="2054089" h="1652927">
                  <a:moveTo>
                    <a:pt x="0" y="0"/>
                  </a:moveTo>
                  <a:lnTo>
                    <a:pt x="2054089" y="0"/>
                  </a:lnTo>
                  <a:lnTo>
                    <a:pt x="2054089" y="1652927"/>
                  </a:lnTo>
                  <a:lnTo>
                    <a:pt x="0" y="165292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70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181113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6598" y="1110770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5D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59021" y="4168975"/>
            <a:ext cx="10893140" cy="5889054"/>
          </a:xfrm>
          <a:custGeom>
            <a:avLst/>
            <a:gdLst/>
            <a:ahLst/>
            <a:cxnLst/>
            <a:rect l="l" t="t" r="r" b="b"/>
            <a:pathLst>
              <a:path w="10893140" h="5889054">
                <a:moveTo>
                  <a:pt x="0" y="0"/>
                </a:moveTo>
                <a:lnTo>
                  <a:pt x="10893140" y="0"/>
                </a:lnTo>
                <a:lnTo>
                  <a:pt x="10893140" y="5889053"/>
                </a:lnTo>
                <a:lnTo>
                  <a:pt x="0" y="58890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1359021" y="524169"/>
            <a:ext cx="6543494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3.ANALYSES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54779" y="2014028"/>
            <a:ext cx="6533969" cy="54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49"/>
              </a:lnSpc>
            </a:pPr>
            <a:r>
              <a:rPr lang="en-US" sz="29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K Means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35473" y="118456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- Partitionnement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35473" y="2768800"/>
            <a:ext cx="6222504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0"/>
              </a:lnSpc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Sélection du nombre de groupes </a:t>
            </a:r>
          </a:p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 Pays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5524500"/>
            <a:chOff x="0" y="0"/>
            <a:chExt cx="2054089" cy="16529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652927"/>
            </a:xfrm>
            <a:custGeom>
              <a:avLst/>
              <a:gdLst/>
              <a:ahLst/>
              <a:cxnLst/>
              <a:rect l="l" t="t" r="r" b="b"/>
              <a:pathLst>
                <a:path w="2054089" h="1652927">
                  <a:moveTo>
                    <a:pt x="0" y="0"/>
                  </a:moveTo>
                  <a:lnTo>
                    <a:pt x="2054089" y="0"/>
                  </a:lnTo>
                  <a:lnTo>
                    <a:pt x="2054089" y="1652927"/>
                  </a:lnTo>
                  <a:lnTo>
                    <a:pt x="0" y="165292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70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181113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6598" y="1110770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5D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435473" y="3626050"/>
            <a:ext cx="7498756" cy="1289786"/>
          </a:xfrm>
          <a:custGeom>
            <a:avLst/>
            <a:gdLst/>
            <a:ahLst/>
            <a:cxnLst/>
            <a:rect l="l" t="t" r="r" b="b"/>
            <a:pathLst>
              <a:path w="7498756" h="1289786">
                <a:moveTo>
                  <a:pt x="0" y="0"/>
                </a:moveTo>
                <a:lnTo>
                  <a:pt x="7498756" y="0"/>
                </a:lnTo>
                <a:lnTo>
                  <a:pt x="7498756" y="1289786"/>
                </a:lnTo>
                <a:lnTo>
                  <a:pt x="0" y="1289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Freeform 16"/>
          <p:cNvSpPr/>
          <p:nvPr/>
        </p:nvSpPr>
        <p:spPr>
          <a:xfrm>
            <a:off x="3217321" y="5829302"/>
            <a:ext cx="3640679" cy="4078807"/>
          </a:xfrm>
          <a:custGeom>
            <a:avLst/>
            <a:gdLst/>
            <a:ahLst/>
            <a:cxnLst/>
            <a:rect l="l" t="t" r="r" b="b"/>
            <a:pathLst>
              <a:path w="3875978" h="4542161">
                <a:moveTo>
                  <a:pt x="0" y="0"/>
                </a:moveTo>
                <a:lnTo>
                  <a:pt x="3875977" y="0"/>
                </a:lnTo>
                <a:lnTo>
                  <a:pt x="3875977" y="4542161"/>
                </a:lnTo>
                <a:lnTo>
                  <a:pt x="0" y="4542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7" name="Freeform 17"/>
          <p:cNvSpPr/>
          <p:nvPr/>
        </p:nvSpPr>
        <p:spPr>
          <a:xfrm>
            <a:off x="9071269" y="5296836"/>
            <a:ext cx="5792902" cy="4696948"/>
          </a:xfrm>
          <a:custGeom>
            <a:avLst/>
            <a:gdLst/>
            <a:ahLst/>
            <a:cxnLst/>
            <a:rect l="l" t="t" r="r" b="b"/>
            <a:pathLst>
              <a:path w="5792902" h="4696948">
                <a:moveTo>
                  <a:pt x="0" y="0"/>
                </a:moveTo>
                <a:lnTo>
                  <a:pt x="5792902" y="0"/>
                </a:lnTo>
                <a:lnTo>
                  <a:pt x="5792902" y="4696947"/>
                </a:lnTo>
                <a:lnTo>
                  <a:pt x="0" y="4696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8" name="TextBox 18"/>
          <p:cNvSpPr txBox="1"/>
          <p:nvPr/>
        </p:nvSpPr>
        <p:spPr>
          <a:xfrm>
            <a:off x="1359021" y="524169"/>
            <a:ext cx="6543494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3.ANALYSES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354779" y="2014028"/>
            <a:ext cx="6533969" cy="54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49"/>
              </a:lnSpc>
            </a:pPr>
            <a:r>
              <a:rPr lang="en-US" sz="29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K Means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35473" y="118456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- Partitionnement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435473" y="2768800"/>
            <a:ext cx="5800427" cy="552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Attribution du cluster  au Pays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3695700"/>
            <a:chOff x="0" y="0"/>
            <a:chExt cx="2054089" cy="16529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652927"/>
            </a:xfrm>
            <a:custGeom>
              <a:avLst/>
              <a:gdLst/>
              <a:ahLst/>
              <a:cxnLst/>
              <a:rect l="l" t="t" r="r" b="b"/>
              <a:pathLst>
                <a:path w="2054089" h="1652927">
                  <a:moveTo>
                    <a:pt x="0" y="0"/>
                  </a:moveTo>
                  <a:lnTo>
                    <a:pt x="2054089" y="0"/>
                  </a:lnTo>
                  <a:lnTo>
                    <a:pt x="2054089" y="1652927"/>
                  </a:lnTo>
                  <a:lnTo>
                    <a:pt x="0" y="165292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70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181113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6598" y="1110770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35DC9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920835" y="4778575"/>
            <a:ext cx="10379772" cy="4760049"/>
          </a:xfrm>
          <a:custGeom>
            <a:avLst/>
            <a:gdLst/>
            <a:ahLst/>
            <a:cxnLst/>
            <a:rect l="l" t="t" r="r" b="b"/>
            <a:pathLst>
              <a:path w="10379772" h="4760049">
                <a:moveTo>
                  <a:pt x="0" y="0"/>
                </a:moveTo>
                <a:lnTo>
                  <a:pt x="10379772" y="0"/>
                </a:lnTo>
                <a:lnTo>
                  <a:pt x="10379772" y="4760049"/>
                </a:lnTo>
                <a:lnTo>
                  <a:pt x="0" y="4760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6" name="TextBox 16"/>
          <p:cNvSpPr txBox="1"/>
          <p:nvPr/>
        </p:nvSpPr>
        <p:spPr>
          <a:xfrm>
            <a:off x="1359021" y="524169"/>
            <a:ext cx="6543494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3.ANALYSES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354779" y="2014028"/>
            <a:ext cx="6533969" cy="54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49"/>
              </a:lnSpc>
            </a:pPr>
            <a:r>
              <a:rPr lang="en-US" sz="29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 K Means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35473" y="118456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CLUSTERING - Partitionnement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35473" y="2768800"/>
            <a:ext cx="7852527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50"/>
              </a:lnSpc>
              <a:spcBef>
                <a:spcPct val="0"/>
              </a:spcBef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Comparaison des groupes avec un diagramme en coordonnées parallèles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894218" y="5635241"/>
            <a:ext cx="3650010" cy="1548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79"/>
              </a:lnSpc>
            </a:pPr>
            <a:r>
              <a:rPr lang="en-US" sz="15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PIB /  Stabilité Politique</a:t>
            </a:r>
            <a:r>
              <a:rPr lang="en-US" sz="15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: G0,G2</a:t>
            </a:r>
          </a:p>
          <a:p>
            <a:pPr algn="just">
              <a:lnSpc>
                <a:spcPts val="2479"/>
              </a:lnSpc>
            </a:pPr>
            <a:r>
              <a:rPr lang="en-US" sz="15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Nourriture / Disponibilité</a:t>
            </a:r>
            <a:r>
              <a:rPr lang="en-US" sz="15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: G4,G0,G2</a:t>
            </a:r>
          </a:p>
          <a:p>
            <a:pPr algn="just">
              <a:lnSpc>
                <a:spcPts val="2479"/>
              </a:lnSpc>
            </a:pPr>
            <a:r>
              <a:rPr lang="en-US" sz="15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Importations </a:t>
            </a:r>
            <a:r>
              <a:rPr lang="en-US" sz="15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G4,G2</a:t>
            </a:r>
          </a:p>
          <a:p>
            <a:pPr algn="just">
              <a:lnSpc>
                <a:spcPts val="2479"/>
              </a:lnSpc>
            </a:pPr>
            <a:r>
              <a:rPr lang="en-US" sz="15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Production </a:t>
            </a:r>
            <a:r>
              <a:rPr lang="en-US" sz="15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: G4</a:t>
            </a:r>
          </a:p>
          <a:p>
            <a:pPr algn="just">
              <a:lnSpc>
                <a:spcPts val="2479"/>
              </a:lnSpc>
              <a:spcBef>
                <a:spcPct val="0"/>
              </a:spcBef>
            </a:pPr>
            <a:r>
              <a:rPr lang="en-US" sz="15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Population</a:t>
            </a:r>
            <a:r>
              <a:rPr lang="en-US" sz="15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: G1,G4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6275956"/>
            <a:chOff x="0" y="0"/>
            <a:chExt cx="2054089" cy="16529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652927"/>
            </a:xfrm>
            <a:custGeom>
              <a:avLst/>
              <a:gdLst/>
              <a:ahLst/>
              <a:cxnLst/>
              <a:rect l="l" t="t" r="r" b="b"/>
              <a:pathLst>
                <a:path w="2054089" h="1652927">
                  <a:moveTo>
                    <a:pt x="0" y="0"/>
                  </a:moveTo>
                  <a:lnTo>
                    <a:pt x="2054089" y="0"/>
                  </a:lnTo>
                  <a:lnTo>
                    <a:pt x="2054089" y="1652927"/>
                  </a:lnTo>
                  <a:lnTo>
                    <a:pt x="0" y="165292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70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406427" y="151810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389307" y="2929067"/>
            <a:ext cx="8668614" cy="3975331"/>
          </a:xfrm>
          <a:custGeom>
            <a:avLst/>
            <a:gdLst/>
            <a:ahLst/>
            <a:cxnLst/>
            <a:rect l="l" t="t" r="r" b="b"/>
            <a:pathLst>
              <a:path w="8668614" h="3975331">
                <a:moveTo>
                  <a:pt x="0" y="0"/>
                </a:moveTo>
                <a:lnTo>
                  <a:pt x="8668615" y="0"/>
                </a:lnTo>
                <a:lnTo>
                  <a:pt x="8668615" y="3975331"/>
                </a:lnTo>
                <a:lnTo>
                  <a:pt x="0" y="3975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9455439" y="2929067"/>
            <a:ext cx="8832561" cy="3975331"/>
          </a:xfrm>
          <a:custGeom>
            <a:avLst/>
            <a:gdLst/>
            <a:ahLst/>
            <a:cxnLst/>
            <a:rect l="l" t="t" r="r" b="b"/>
            <a:pathLst>
              <a:path w="8832561" h="3975331">
                <a:moveTo>
                  <a:pt x="0" y="0"/>
                </a:moveTo>
                <a:lnTo>
                  <a:pt x="8832561" y="0"/>
                </a:lnTo>
                <a:lnTo>
                  <a:pt x="8832561" y="3975331"/>
                </a:lnTo>
                <a:lnTo>
                  <a:pt x="0" y="39753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1406427" y="435720"/>
            <a:ext cx="6543494" cy="607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4400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4.RECOMMANDATIONS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717174" y="7420176"/>
            <a:ext cx="1607790" cy="54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KMEANS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781163" y="7317940"/>
            <a:ext cx="7215336" cy="54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>
                <a:solidFill>
                  <a:srgbClr val="435DC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Classification ascendante hierachique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4725415" cy="10287000"/>
            <a:chOff x="0" y="0"/>
            <a:chExt cx="124455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44554" cy="2709333"/>
            </a:xfrm>
            <a:custGeom>
              <a:avLst/>
              <a:gdLst/>
              <a:ahLst/>
              <a:cxnLst/>
              <a:rect l="l" t="t" r="r" b="b"/>
              <a:pathLst>
                <a:path w="1244554" h="2709333">
                  <a:moveTo>
                    <a:pt x="0" y="0"/>
                  </a:moveTo>
                  <a:lnTo>
                    <a:pt x="1244554" y="0"/>
                  </a:lnTo>
                  <a:lnTo>
                    <a:pt x="124455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D754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244554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 flipV="1">
            <a:off x="9003367" y="3295329"/>
            <a:ext cx="4351856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16255566" y="7351263"/>
            <a:ext cx="5402508" cy="5402508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DD7543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-600000">
            <a:off x="5776497" y="1186325"/>
            <a:ext cx="1899333" cy="958711"/>
          </a:xfrm>
          <a:custGeom>
            <a:avLst/>
            <a:gdLst/>
            <a:ahLst/>
            <a:cxnLst/>
            <a:rect l="l" t="t" r="r" b="b"/>
            <a:pathLst>
              <a:path w="1899333" h="958711">
                <a:moveTo>
                  <a:pt x="0" y="0"/>
                </a:moveTo>
                <a:lnTo>
                  <a:pt x="1899333" y="0"/>
                </a:lnTo>
                <a:lnTo>
                  <a:pt x="1899333" y="958711"/>
                </a:lnTo>
                <a:lnTo>
                  <a:pt x="0" y="958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7015954" y="4498353"/>
            <a:ext cx="8458322" cy="4759947"/>
          </a:xfrm>
          <a:custGeom>
            <a:avLst/>
            <a:gdLst/>
            <a:ahLst/>
            <a:cxnLst/>
            <a:rect l="l" t="t" r="r" b="b"/>
            <a:pathLst>
              <a:path w="8458322" h="4759947">
                <a:moveTo>
                  <a:pt x="0" y="0"/>
                </a:moveTo>
                <a:lnTo>
                  <a:pt x="8458323" y="0"/>
                </a:lnTo>
                <a:lnTo>
                  <a:pt x="8458323" y="4759947"/>
                </a:lnTo>
                <a:lnTo>
                  <a:pt x="0" y="4759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TextBox 11"/>
          <p:cNvSpPr txBox="1"/>
          <p:nvPr/>
        </p:nvSpPr>
        <p:spPr>
          <a:xfrm>
            <a:off x="8726912" y="1104900"/>
            <a:ext cx="8168199" cy="1394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b="1">
                <a:solidFill>
                  <a:srgbClr val="575757"/>
                </a:solidFill>
                <a:latin typeface="Inter Bold"/>
                <a:ea typeface="Inter Bold"/>
                <a:cs typeface="Inter Bold"/>
                <a:sym typeface="Inter Bold"/>
              </a:rPr>
              <a:t>ENTREPRISE AGROALIMENTAIRE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44642" y="3645483"/>
            <a:ext cx="8115300" cy="486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224"/>
              </a:lnSpc>
            </a:pPr>
            <a:r>
              <a:rPr lang="en-US" sz="2400" b="1" spc="9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Stratégie de Développement à l’international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237595" cy="10287000"/>
            <a:chOff x="0" y="0"/>
            <a:chExt cx="216957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69572" cy="2709333"/>
            </a:xfrm>
            <a:custGeom>
              <a:avLst/>
              <a:gdLst/>
              <a:ahLst/>
              <a:cxnLst/>
              <a:rect l="l" t="t" r="r" b="b"/>
              <a:pathLst>
                <a:path w="2169572" h="2709333">
                  <a:moveTo>
                    <a:pt x="0" y="0"/>
                  </a:moveTo>
                  <a:lnTo>
                    <a:pt x="2169572" y="0"/>
                  </a:lnTo>
                  <a:lnTo>
                    <a:pt x="216957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169572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75190" y="2962264"/>
            <a:ext cx="6620189" cy="3922462"/>
          </a:xfrm>
          <a:custGeom>
            <a:avLst/>
            <a:gdLst/>
            <a:ahLst/>
            <a:cxnLst/>
            <a:rect l="l" t="t" r="r" b="b"/>
            <a:pathLst>
              <a:path w="6620189" h="3922462">
                <a:moveTo>
                  <a:pt x="0" y="0"/>
                </a:moveTo>
                <a:lnTo>
                  <a:pt x="6620189" y="0"/>
                </a:lnTo>
                <a:lnTo>
                  <a:pt x="6620189" y="3922462"/>
                </a:lnTo>
                <a:lnTo>
                  <a:pt x="0" y="3922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AutoShape 6"/>
          <p:cNvSpPr/>
          <p:nvPr/>
        </p:nvSpPr>
        <p:spPr>
          <a:xfrm flipV="1">
            <a:off x="839945" y="2171371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5904049" y="5143500"/>
            <a:ext cx="292554" cy="417934"/>
          </a:xfrm>
          <a:custGeom>
            <a:avLst/>
            <a:gdLst/>
            <a:ahLst/>
            <a:cxnLst/>
            <a:rect l="l" t="t" r="r" b="b"/>
            <a:pathLst>
              <a:path w="292554" h="417934">
                <a:moveTo>
                  <a:pt x="0" y="0"/>
                </a:moveTo>
                <a:lnTo>
                  <a:pt x="292554" y="0"/>
                </a:lnTo>
                <a:lnTo>
                  <a:pt x="292554" y="417934"/>
                </a:lnTo>
                <a:lnTo>
                  <a:pt x="0" y="4179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6196603" y="4818223"/>
            <a:ext cx="292554" cy="417934"/>
          </a:xfrm>
          <a:custGeom>
            <a:avLst/>
            <a:gdLst/>
            <a:ahLst/>
            <a:cxnLst/>
            <a:rect l="l" t="t" r="r" b="b"/>
            <a:pathLst>
              <a:path w="292554" h="417934">
                <a:moveTo>
                  <a:pt x="0" y="0"/>
                </a:moveTo>
                <a:lnTo>
                  <a:pt x="292554" y="0"/>
                </a:lnTo>
                <a:lnTo>
                  <a:pt x="292554" y="417934"/>
                </a:lnTo>
                <a:lnTo>
                  <a:pt x="0" y="4179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4231561" y="4134755"/>
            <a:ext cx="292554" cy="417934"/>
          </a:xfrm>
          <a:custGeom>
            <a:avLst/>
            <a:gdLst/>
            <a:ahLst/>
            <a:cxnLst/>
            <a:rect l="l" t="t" r="r" b="b"/>
            <a:pathLst>
              <a:path w="292554" h="417934">
                <a:moveTo>
                  <a:pt x="0" y="0"/>
                </a:moveTo>
                <a:lnTo>
                  <a:pt x="292554" y="0"/>
                </a:lnTo>
                <a:lnTo>
                  <a:pt x="292554" y="417934"/>
                </a:lnTo>
                <a:lnTo>
                  <a:pt x="0" y="4179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0" name="Freeform 10"/>
          <p:cNvSpPr/>
          <p:nvPr/>
        </p:nvSpPr>
        <p:spPr>
          <a:xfrm>
            <a:off x="4231561" y="3982355"/>
            <a:ext cx="292554" cy="417934"/>
          </a:xfrm>
          <a:custGeom>
            <a:avLst/>
            <a:gdLst/>
            <a:ahLst/>
            <a:cxnLst/>
            <a:rect l="l" t="t" r="r" b="b"/>
            <a:pathLst>
              <a:path w="292554" h="417934">
                <a:moveTo>
                  <a:pt x="0" y="0"/>
                </a:moveTo>
                <a:lnTo>
                  <a:pt x="292554" y="0"/>
                </a:lnTo>
                <a:lnTo>
                  <a:pt x="292554" y="417934"/>
                </a:lnTo>
                <a:lnTo>
                  <a:pt x="0" y="4179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>
          <a:xfrm>
            <a:off x="3652577" y="3982355"/>
            <a:ext cx="292554" cy="417934"/>
          </a:xfrm>
          <a:custGeom>
            <a:avLst/>
            <a:gdLst/>
            <a:ahLst/>
            <a:cxnLst/>
            <a:rect l="l" t="t" r="r" b="b"/>
            <a:pathLst>
              <a:path w="292554" h="417934">
                <a:moveTo>
                  <a:pt x="0" y="0"/>
                </a:moveTo>
                <a:lnTo>
                  <a:pt x="292554" y="0"/>
                </a:lnTo>
                <a:lnTo>
                  <a:pt x="292554" y="417934"/>
                </a:lnTo>
                <a:lnTo>
                  <a:pt x="0" y="4179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2" name="Group 12"/>
          <p:cNvGrpSpPr/>
          <p:nvPr/>
        </p:nvGrpSpPr>
        <p:grpSpPr>
          <a:xfrm>
            <a:off x="9865950" y="653223"/>
            <a:ext cx="6914170" cy="553720"/>
            <a:chOff x="0" y="0"/>
            <a:chExt cx="1821016" cy="14583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21016" cy="145836"/>
            </a:xfrm>
            <a:custGeom>
              <a:avLst/>
              <a:gdLst/>
              <a:ahLst/>
              <a:cxnLst/>
              <a:rect l="l" t="t" r="r" b="b"/>
              <a:pathLst>
                <a:path w="1821016" h="145836">
                  <a:moveTo>
                    <a:pt x="57106" y="0"/>
                  </a:moveTo>
                  <a:lnTo>
                    <a:pt x="1763910" y="0"/>
                  </a:lnTo>
                  <a:cubicBezTo>
                    <a:pt x="1795449" y="0"/>
                    <a:pt x="1821016" y="25567"/>
                    <a:pt x="1821016" y="57106"/>
                  </a:cubicBezTo>
                  <a:lnTo>
                    <a:pt x="1821016" y="88730"/>
                  </a:lnTo>
                  <a:cubicBezTo>
                    <a:pt x="1821016" y="120269"/>
                    <a:pt x="1795449" y="145836"/>
                    <a:pt x="1763910" y="145836"/>
                  </a:cubicBezTo>
                  <a:lnTo>
                    <a:pt x="57106" y="145836"/>
                  </a:lnTo>
                  <a:cubicBezTo>
                    <a:pt x="25567" y="145836"/>
                    <a:pt x="0" y="120269"/>
                    <a:pt x="0" y="88730"/>
                  </a:cubicBezTo>
                  <a:lnTo>
                    <a:pt x="0" y="57106"/>
                  </a:lnTo>
                  <a:cubicBezTo>
                    <a:pt x="0" y="25567"/>
                    <a:pt x="25567" y="0"/>
                    <a:pt x="57106" y="0"/>
                  </a:cubicBezTo>
                  <a:close/>
                </a:path>
              </a:pathLst>
            </a:custGeom>
            <a:solidFill>
              <a:srgbClr val="575757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821016" cy="183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 b="1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Des pays à majorité européens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89523" y="5987201"/>
            <a:ext cx="7144877" cy="553720"/>
            <a:chOff x="0" y="0"/>
            <a:chExt cx="1881778" cy="145836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81778" cy="145836"/>
            </a:xfrm>
            <a:custGeom>
              <a:avLst/>
              <a:gdLst/>
              <a:ahLst/>
              <a:cxnLst/>
              <a:rect l="l" t="t" r="r" b="b"/>
              <a:pathLst>
                <a:path w="1881778" h="145836">
                  <a:moveTo>
                    <a:pt x="55262" y="0"/>
                  </a:moveTo>
                  <a:lnTo>
                    <a:pt x="1826517" y="0"/>
                  </a:lnTo>
                  <a:cubicBezTo>
                    <a:pt x="1841173" y="0"/>
                    <a:pt x="1855229" y="5822"/>
                    <a:pt x="1865593" y="16186"/>
                  </a:cubicBezTo>
                  <a:cubicBezTo>
                    <a:pt x="1875956" y="26549"/>
                    <a:pt x="1881778" y="40605"/>
                    <a:pt x="1881778" y="55262"/>
                  </a:cubicBezTo>
                  <a:lnTo>
                    <a:pt x="1881778" y="90574"/>
                  </a:lnTo>
                  <a:cubicBezTo>
                    <a:pt x="1881778" y="121094"/>
                    <a:pt x="1857037" y="145836"/>
                    <a:pt x="1826517" y="145836"/>
                  </a:cubicBezTo>
                  <a:lnTo>
                    <a:pt x="55262" y="145836"/>
                  </a:lnTo>
                  <a:cubicBezTo>
                    <a:pt x="24741" y="145836"/>
                    <a:pt x="0" y="121094"/>
                    <a:pt x="0" y="90574"/>
                  </a:cubicBezTo>
                  <a:lnTo>
                    <a:pt x="0" y="55262"/>
                  </a:lnTo>
                  <a:cubicBezTo>
                    <a:pt x="0" y="24741"/>
                    <a:pt x="24741" y="0"/>
                    <a:pt x="55262" y="0"/>
                  </a:cubicBezTo>
                  <a:close/>
                </a:path>
              </a:pathLst>
            </a:custGeom>
            <a:solidFill>
              <a:srgbClr val="575757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881778" cy="1839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r>
                <a:rPr lang="en-US" sz="2199" b="1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Des pays à forte stabilité économique et politique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941633" y="7975432"/>
            <a:ext cx="3803190" cy="380319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4085284" y="3982355"/>
            <a:ext cx="292554" cy="417934"/>
          </a:xfrm>
          <a:custGeom>
            <a:avLst/>
            <a:gdLst/>
            <a:ahLst/>
            <a:cxnLst/>
            <a:rect l="l" t="t" r="r" b="b"/>
            <a:pathLst>
              <a:path w="292554" h="417934">
                <a:moveTo>
                  <a:pt x="0" y="0"/>
                </a:moveTo>
                <a:lnTo>
                  <a:pt x="292554" y="0"/>
                </a:lnTo>
                <a:lnTo>
                  <a:pt x="292554" y="417934"/>
                </a:lnTo>
                <a:lnTo>
                  <a:pt x="0" y="4179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2" name="Freeform 22"/>
          <p:cNvSpPr/>
          <p:nvPr/>
        </p:nvSpPr>
        <p:spPr>
          <a:xfrm>
            <a:off x="8417034" y="1828256"/>
            <a:ext cx="9689854" cy="2724433"/>
          </a:xfrm>
          <a:custGeom>
            <a:avLst/>
            <a:gdLst/>
            <a:ahLst/>
            <a:cxnLst/>
            <a:rect l="l" t="t" r="r" b="b"/>
            <a:pathLst>
              <a:path w="9689854" h="2724433">
                <a:moveTo>
                  <a:pt x="0" y="0"/>
                </a:moveTo>
                <a:lnTo>
                  <a:pt x="9689854" y="0"/>
                </a:lnTo>
                <a:lnTo>
                  <a:pt x="9689854" y="2724433"/>
                </a:lnTo>
                <a:lnTo>
                  <a:pt x="0" y="272443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3" name="TextBox 23"/>
          <p:cNvSpPr txBox="1"/>
          <p:nvPr/>
        </p:nvSpPr>
        <p:spPr>
          <a:xfrm>
            <a:off x="839945" y="552744"/>
            <a:ext cx="8147912" cy="994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60"/>
              </a:lnSpc>
            </a:pPr>
            <a:r>
              <a:rPr lang="en-US" sz="7200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PAYS CIBLES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75190" y="7275251"/>
            <a:ext cx="7641844" cy="2978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Allemagne</a:t>
            </a:r>
          </a:p>
          <a:p>
            <a:pPr algn="just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Thaïlande</a:t>
            </a:r>
          </a:p>
          <a:p>
            <a:pPr algn="just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Royaume-Uni de Grande-Bretagne et d'Irlande du Nord</a:t>
            </a:r>
          </a:p>
          <a:p>
            <a:pPr algn="just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Pologne</a:t>
            </a:r>
          </a:p>
          <a:p>
            <a:pPr algn="just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Belgique</a:t>
            </a:r>
          </a:p>
          <a:p>
            <a:pPr algn="just">
              <a:lnSpc>
                <a:spcPts val="3410"/>
              </a:lnSpc>
            </a:pPr>
            <a:r>
              <a:rPr lang="en-US" sz="2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Chine - RAS de Hong-Kong</a:t>
            </a:r>
          </a:p>
          <a:p>
            <a:pPr marL="0" lvl="0" indent="0" algn="just">
              <a:lnSpc>
                <a:spcPts val="3410"/>
              </a:lnSpc>
            </a:pPr>
            <a:endParaRPr lang="en-US" sz="2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9294697" y="6810834"/>
            <a:ext cx="7934529" cy="270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29"/>
              </a:lnSpc>
            </a:pPr>
            <a:r>
              <a:rPr lang="en-US" sz="23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275 274 930 d'habitants</a:t>
            </a:r>
          </a:p>
          <a:p>
            <a:pPr algn="just">
              <a:lnSpc>
                <a:spcPts val="3629"/>
              </a:lnSpc>
            </a:pPr>
            <a:r>
              <a:rPr lang="en-US" sz="23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32 531$ de Pib/habitant contre 14 064$ pour le monde</a:t>
            </a:r>
          </a:p>
          <a:p>
            <a:pPr algn="just">
              <a:lnSpc>
                <a:spcPts val="3629"/>
              </a:lnSpc>
            </a:pPr>
            <a:r>
              <a:rPr lang="en-US" sz="23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Environnement prévisible qui attire les investissements</a:t>
            </a:r>
          </a:p>
          <a:p>
            <a:pPr algn="just">
              <a:lnSpc>
                <a:spcPts val="3629"/>
              </a:lnSpc>
            </a:pPr>
            <a:r>
              <a:rPr lang="en-US" sz="23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Importations conséquentes donc demande présente</a:t>
            </a:r>
          </a:p>
          <a:p>
            <a:pPr algn="just">
              <a:lnSpc>
                <a:spcPts val="3629"/>
              </a:lnSpc>
            </a:pPr>
            <a:r>
              <a:rPr lang="en-US" sz="234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 Thailande</a:t>
            </a:r>
          </a:p>
          <a:p>
            <a:pPr marL="0" lvl="0" indent="0" algn="just">
              <a:lnSpc>
                <a:spcPts val="3629"/>
              </a:lnSpc>
            </a:pPr>
            <a:endParaRPr lang="en-US" sz="234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" name="Freeform 26"/>
          <p:cNvSpPr/>
          <p:nvPr/>
        </p:nvSpPr>
        <p:spPr>
          <a:xfrm>
            <a:off x="3945131" y="4134755"/>
            <a:ext cx="292554" cy="417934"/>
          </a:xfrm>
          <a:custGeom>
            <a:avLst/>
            <a:gdLst/>
            <a:ahLst/>
            <a:cxnLst/>
            <a:rect l="l" t="t" r="r" b="b"/>
            <a:pathLst>
              <a:path w="292554" h="417934">
                <a:moveTo>
                  <a:pt x="0" y="0"/>
                </a:moveTo>
                <a:lnTo>
                  <a:pt x="292553" y="0"/>
                </a:lnTo>
                <a:lnTo>
                  <a:pt x="292553" y="417934"/>
                </a:lnTo>
                <a:lnTo>
                  <a:pt x="0" y="41793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2759" y="6802807"/>
            <a:ext cx="5402508" cy="54025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074658" y="8563446"/>
            <a:ext cx="16138684" cy="0"/>
          </a:xfrm>
          <a:prstGeom prst="line">
            <a:avLst/>
          </a:prstGeom>
          <a:ln w="38100" cap="flat">
            <a:solidFill>
              <a:srgbClr val="83B17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6" name="Group 6"/>
          <p:cNvGrpSpPr/>
          <p:nvPr/>
        </p:nvGrpSpPr>
        <p:grpSpPr>
          <a:xfrm>
            <a:off x="10785978" y="1231643"/>
            <a:ext cx="4758515" cy="475851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74658" y="5553371"/>
            <a:ext cx="447675" cy="447675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6275918" y="793769"/>
            <a:ext cx="633545" cy="300142"/>
          </a:xfrm>
          <a:custGeom>
            <a:avLst/>
            <a:gdLst/>
            <a:ahLst/>
            <a:cxnLst/>
            <a:rect l="l" t="t" r="r" b="b"/>
            <a:pathLst>
              <a:path w="633545" h="300142">
                <a:moveTo>
                  <a:pt x="0" y="0"/>
                </a:moveTo>
                <a:lnTo>
                  <a:pt x="633545" y="0"/>
                </a:lnTo>
                <a:lnTo>
                  <a:pt x="633545" y="300141"/>
                </a:lnTo>
                <a:lnTo>
                  <a:pt x="0" y="30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981075" y="2874521"/>
            <a:ext cx="14166687" cy="2678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73"/>
              </a:lnSpc>
            </a:pPr>
            <a:r>
              <a:rPr lang="en-US" sz="15624" b="1">
                <a:solidFill>
                  <a:srgbClr val="83B172"/>
                </a:solidFill>
                <a:latin typeface="Inter Bold"/>
                <a:ea typeface="Inter Bold"/>
                <a:cs typeface="Inter Bold"/>
                <a:sym typeface="Inter Bold"/>
              </a:rPr>
              <a:t>MERCI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690843" y="5507968"/>
            <a:ext cx="8069342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</a:pPr>
            <a:r>
              <a:rPr lang="en-US" sz="2799" b="1" spc="207">
                <a:solidFill>
                  <a:srgbClr val="83B172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POUR VOTRE ATTENTION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9945" y="3409859"/>
            <a:ext cx="6028378" cy="3899600"/>
            <a:chOff x="0" y="0"/>
            <a:chExt cx="8037837" cy="5199466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/>
            <a:srcRect t="3794" b="3794"/>
            <a:stretch>
              <a:fillRect/>
            </a:stretch>
          </p:blipFill>
          <p:spPr>
            <a:xfrm>
              <a:off x="0" y="0"/>
              <a:ext cx="8037837" cy="5199466"/>
            </a:xfrm>
            <a:prstGeom prst="rect">
              <a:avLst/>
            </a:prstGeom>
          </p:spPr>
        </p:pic>
      </p:grpSp>
      <p:grpSp>
        <p:nvGrpSpPr>
          <p:cNvPr id="4" name="Group 4"/>
          <p:cNvGrpSpPr/>
          <p:nvPr/>
        </p:nvGrpSpPr>
        <p:grpSpPr>
          <a:xfrm>
            <a:off x="8240385" y="0"/>
            <a:ext cx="10047615" cy="10287000"/>
            <a:chOff x="0" y="0"/>
            <a:chExt cx="2646286" cy="27093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46286" cy="2709333"/>
            </a:xfrm>
            <a:custGeom>
              <a:avLst/>
              <a:gdLst/>
              <a:ahLst/>
              <a:cxnLst/>
              <a:rect l="l" t="t" r="r" b="b"/>
              <a:pathLst>
                <a:path w="2646286" h="2709333">
                  <a:moveTo>
                    <a:pt x="0" y="0"/>
                  </a:moveTo>
                  <a:lnTo>
                    <a:pt x="2646286" y="0"/>
                  </a:lnTo>
                  <a:lnTo>
                    <a:pt x="264628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264628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 flipV="1">
            <a:off x="839945" y="2324009"/>
            <a:ext cx="1858299" cy="0"/>
          </a:xfrm>
          <a:prstGeom prst="line">
            <a:avLst/>
          </a:prstGeom>
          <a:ln w="76200" cap="flat">
            <a:solidFill>
              <a:srgbClr val="AE998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8" name="Group 8"/>
          <p:cNvGrpSpPr/>
          <p:nvPr/>
        </p:nvGrpSpPr>
        <p:grpSpPr>
          <a:xfrm>
            <a:off x="8484086" y="1127285"/>
            <a:ext cx="877649" cy="87764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83B17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01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8484086" y="3690859"/>
            <a:ext cx="877649" cy="87764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83B17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02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484086" y="6254340"/>
            <a:ext cx="877649" cy="877649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83B17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03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839945" y="533694"/>
            <a:ext cx="6818840" cy="708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  <a:r>
              <a:rPr lang="en-US" sz="5200" b="1">
                <a:solidFill>
                  <a:srgbClr val="575757"/>
                </a:solidFill>
                <a:latin typeface="Inter Bold"/>
                <a:ea typeface="Inter Bold"/>
                <a:cs typeface="Inter Bold"/>
                <a:sym typeface="Inter Bold"/>
              </a:rPr>
              <a:t>ETUDE DE MARCHE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39945" y="1518579"/>
            <a:ext cx="681884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</a:pPr>
            <a:r>
              <a:rPr lang="en-US" sz="2400" b="1" spc="177">
                <a:solidFill>
                  <a:srgbClr val="575757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MISSION DATA INTERNATIONALE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579356" y="1185205"/>
            <a:ext cx="7641844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Analyse des Groupements de pays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579356" y="1640499"/>
            <a:ext cx="7641844" cy="499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84"/>
              </a:lnSpc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Ciblage des pays vers lesquels exporter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579356" y="3686955"/>
            <a:ext cx="7641844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Enjeux Economiques et Commerciaux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617456" y="4120515"/>
            <a:ext cx="7641844" cy="1022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84"/>
              </a:lnSpc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Opportunités d’augmenter les revenus</a:t>
            </a:r>
          </a:p>
          <a:p>
            <a:pPr marL="0" lvl="0" indent="0" algn="just">
              <a:lnSpc>
                <a:spcPts val="4184"/>
              </a:lnSpc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Diversification du portefeuille Clients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579356" y="6412176"/>
            <a:ext cx="7641844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Axes statégiques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579356" y="6869377"/>
            <a:ext cx="7641844" cy="499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84"/>
              </a:lnSpc>
            </a:pPr>
            <a:r>
              <a:rPr lang="en-US" sz="2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Recommandations et Conseil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634610" y="-96153"/>
            <a:ext cx="5653390" cy="10383153"/>
            <a:chOff x="0" y="0"/>
            <a:chExt cx="1488959" cy="273465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8959" cy="2734657"/>
            </a:xfrm>
            <a:custGeom>
              <a:avLst/>
              <a:gdLst/>
              <a:ahLst/>
              <a:cxnLst/>
              <a:rect l="l" t="t" r="r" b="b"/>
              <a:pathLst>
                <a:path w="1488959" h="2734657">
                  <a:moveTo>
                    <a:pt x="0" y="0"/>
                  </a:moveTo>
                  <a:lnTo>
                    <a:pt x="1488959" y="0"/>
                  </a:lnTo>
                  <a:lnTo>
                    <a:pt x="1488959" y="2734657"/>
                  </a:lnTo>
                  <a:lnTo>
                    <a:pt x="0" y="273465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488959" cy="2782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39945" y="3049127"/>
            <a:ext cx="877649" cy="87764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83B17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38491" y="5047347"/>
            <a:ext cx="877649" cy="877649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83B17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02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132136" y="5047347"/>
            <a:ext cx="877649" cy="87764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83B172"/>
                  </a:solidFill>
                  <a:latin typeface="Inter Bold"/>
                  <a:ea typeface="Inter Bold"/>
                  <a:cs typeface="Inter Bold"/>
                  <a:sym typeface="Inter Bold"/>
                </a:rPr>
                <a:t>03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400866" y="0"/>
            <a:ext cx="863406" cy="1914819"/>
            <a:chOff x="0" y="0"/>
            <a:chExt cx="227399" cy="50431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7399" cy="504314"/>
            </a:xfrm>
            <a:custGeom>
              <a:avLst/>
              <a:gdLst/>
              <a:ahLst/>
              <a:cxnLst/>
              <a:rect l="l" t="t" r="r" b="b"/>
              <a:pathLst>
                <a:path w="227399" h="504314">
                  <a:moveTo>
                    <a:pt x="0" y="0"/>
                  </a:moveTo>
                  <a:lnTo>
                    <a:pt x="227399" y="0"/>
                  </a:lnTo>
                  <a:lnTo>
                    <a:pt x="227399" y="504314"/>
                  </a:lnTo>
                  <a:lnTo>
                    <a:pt x="0" y="504314"/>
                  </a:lnTo>
                  <a:close/>
                </a:path>
              </a:pathLst>
            </a:custGeom>
            <a:solidFill>
              <a:srgbClr val="DD754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27399" cy="5519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1061650" y="8036778"/>
            <a:ext cx="3803190" cy="380319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DD7543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925690" y="5924996"/>
            <a:ext cx="4046004" cy="3104704"/>
          </a:xfrm>
          <a:custGeom>
            <a:avLst/>
            <a:gdLst/>
            <a:ahLst/>
            <a:cxnLst/>
            <a:rect l="l" t="t" r="r" b="b"/>
            <a:pathLst>
              <a:path w="3408879" h="2597241">
                <a:moveTo>
                  <a:pt x="0" y="0"/>
                </a:moveTo>
                <a:lnTo>
                  <a:pt x="3408879" y="0"/>
                </a:lnTo>
                <a:lnTo>
                  <a:pt x="3408879" y="2597242"/>
                </a:lnTo>
                <a:lnTo>
                  <a:pt x="0" y="2597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1" name="Freeform 21"/>
          <p:cNvSpPr/>
          <p:nvPr/>
        </p:nvSpPr>
        <p:spPr>
          <a:xfrm>
            <a:off x="10482636" y="5971760"/>
            <a:ext cx="3175920" cy="3057940"/>
          </a:xfrm>
          <a:custGeom>
            <a:avLst/>
            <a:gdLst/>
            <a:ahLst/>
            <a:cxnLst/>
            <a:rect l="l" t="t" r="r" b="b"/>
            <a:pathLst>
              <a:path w="2729808" h="2550477">
                <a:moveTo>
                  <a:pt x="0" y="0"/>
                </a:moveTo>
                <a:lnTo>
                  <a:pt x="2729808" y="0"/>
                </a:lnTo>
                <a:lnTo>
                  <a:pt x="2729808" y="2550478"/>
                </a:lnTo>
                <a:lnTo>
                  <a:pt x="0" y="25504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2" name="TextBox 22"/>
          <p:cNvSpPr txBox="1"/>
          <p:nvPr/>
        </p:nvSpPr>
        <p:spPr>
          <a:xfrm>
            <a:off x="839945" y="524169"/>
            <a:ext cx="7149728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575757"/>
                </a:solidFill>
                <a:latin typeface="Inter Bold"/>
                <a:ea typeface="Inter Bold"/>
                <a:cs typeface="Inter Bold"/>
                <a:sym typeface="Inter Bold"/>
              </a:rPr>
              <a:t>METHODOLOGIE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25690" y="3206964"/>
            <a:ext cx="6453366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575757"/>
                </a:solidFill>
                <a:latin typeface="Inter Bold"/>
                <a:ea typeface="Inter Bold"/>
                <a:cs typeface="Inter Bold"/>
                <a:sym typeface="Inter Bold"/>
              </a:rPr>
              <a:t>BASES DE DONNEES PUBLIQUES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925690" y="5086350"/>
            <a:ext cx="4877173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575757"/>
                </a:solidFill>
                <a:latin typeface="Inter Bold"/>
                <a:ea typeface="Inter Bold"/>
                <a:cs typeface="Inter Bold"/>
                <a:sym typeface="Inter Bold"/>
              </a:rPr>
              <a:t>5 FICHIERS CSV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219335" y="5126355"/>
            <a:ext cx="6724626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LOGICIEL JUPYTER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25690" y="3629596"/>
            <a:ext cx="6724626" cy="499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84"/>
              </a:lnSpc>
            </a:pPr>
            <a:r>
              <a:rPr lang="en-US" sz="26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FAO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39945" y="1499529"/>
            <a:ext cx="8731016" cy="941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</a:pPr>
            <a:r>
              <a:rPr lang="en-US" sz="2699" b="1" spc="199">
                <a:solidFill>
                  <a:srgbClr val="000000"/>
                </a:solidFill>
                <a:latin typeface="Open Sans Semi-Bold"/>
                <a:ea typeface="Open Sans Semi-Bold"/>
                <a:cs typeface="Open Sans Semi-Bold"/>
                <a:sym typeface="Open Sans Semi-Bold"/>
              </a:rPr>
              <a:t>DEMARCHE METHODOLOGIQUE DE NETTOYAGE PUIS D’ANALYSE DE DONNEES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12480" y="2690980"/>
            <a:ext cx="3929921" cy="6801722"/>
            <a:chOff x="0" y="0"/>
            <a:chExt cx="587906" cy="101752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87906" cy="1017520"/>
            </a:xfrm>
            <a:custGeom>
              <a:avLst/>
              <a:gdLst/>
              <a:ahLst/>
              <a:cxnLst/>
              <a:rect l="l" t="t" r="r" b="b"/>
              <a:pathLst>
                <a:path w="587906" h="1017520">
                  <a:moveTo>
                    <a:pt x="175329" y="0"/>
                  </a:moveTo>
                  <a:lnTo>
                    <a:pt x="412577" y="0"/>
                  </a:lnTo>
                  <a:cubicBezTo>
                    <a:pt x="509408" y="0"/>
                    <a:pt x="587906" y="78498"/>
                    <a:pt x="587906" y="175329"/>
                  </a:cubicBezTo>
                  <a:lnTo>
                    <a:pt x="587906" y="842191"/>
                  </a:lnTo>
                  <a:cubicBezTo>
                    <a:pt x="587906" y="888691"/>
                    <a:pt x="569434" y="933287"/>
                    <a:pt x="536553" y="966167"/>
                  </a:cubicBezTo>
                  <a:cubicBezTo>
                    <a:pt x="503673" y="999048"/>
                    <a:pt x="459077" y="1017520"/>
                    <a:pt x="412577" y="1017520"/>
                  </a:cubicBezTo>
                  <a:lnTo>
                    <a:pt x="175329" y="1017520"/>
                  </a:lnTo>
                  <a:cubicBezTo>
                    <a:pt x="128829" y="1017520"/>
                    <a:pt x="84233" y="999048"/>
                    <a:pt x="51353" y="966167"/>
                  </a:cubicBezTo>
                  <a:cubicBezTo>
                    <a:pt x="18472" y="933287"/>
                    <a:pt x="0" y="888691"/>
                    <a:pt x="0" y="842191"/>
                  </a:cubicBezTo>
                  <a:lnTo>
                    <a:pt x="0" y="175329"/>
                  </a:lnTo>
                  <a:cubicBezTo>
                    <a:pt x="0" y="128829"/>
                    <a:pt x="18472" y="84233"/>
                    <a:pt x="51353" y="51353"/>
                  </a:cubicBezTo>
                  <a:cubicBezTo>
                    <a:pt x="84233" y="18472"/>
                    <a:pt x="128829" y="0"/>
                    <a:pt x="175329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87906" cy="1055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1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457494"/>
            <a:ext cx="18288000" cy="1495425"/>
            <a:chOff x="0" y="0"/>
            <a:chExt cx="4816593" cy="3938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393857"/>
            </a:xfrm>
            <a:custGeom>
              <a:avLst/>
              <a:gdLst/>
              <a:ahLst/>
              <a:cxnLst/>
              <a:rect l="l" t="t" r="r" b="b"/>
              <a:pathLst>
                <a:path w="4816592" h="393857">
                  <a:moveTo>
                    <a:pt x="0" y="0"/>
                  </a:moveTo>
                  <a:lnTo>
                    <a:pt x="4816592" y="0"/>
                  </a:lnTo>
                  <a:lnTo>
                    <a:pt x="4816592" y="393857"/>
                  </a:lnTo>
                  <a:lnTo>
                    <a:pt x="0" y="393857"/>
                  </a:lnTo>
                  <a:close/>
                </a:path>
              </a:pathLst>
            </a:custGeom>
            <a:solidFill>
              <a:srgbClr val="DD754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4414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4142641"/>
            <a:ext cx="3005972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1.</a:t>
            </a:r>
          </a:p>
          <a:p>
            <a:pPr marL="0" lvl="0" indent="0" algn="ctr">
              <a:lnSpc>
                <a:spcPts val="4350"/>
              </a:lnSpc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SELECTION DES DONNEES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38814" y="8423253"/>
            <a:ext cx="3010373" cy="356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Murad Naser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84784" y="3980305"/>
            <a:ext cx="4118431" cy="157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89"/>
              </a:lnSpc>
            </a:pPr>
            <a:r>
              <a:rPr lang="en-US" sz="2199" b="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The level of expertise and personalized attention to our unique needs has made them an invaluable partner.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39945" y="727051"/>
            <a:ext cx="8147912" cy="718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SOMMAIRE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628151" y="2690980"/>
            <a:ext cx="4016806" cy="6801722"/>
            <a:chOff x="0" y="0"/>
            <a:chExt cx="600904" cy="101752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00904" cy="1017520"/>
            </a:xfrm>
            <a:custGeom>
              <a:avLst/>
              <a:gdLst/>
              <a:ahLst/>
              <a:cxnLst/>
              <a:rect l="l" t="t" r="r" b="b"/>
              <a:pathLst>
                <a:path w="600904" h="1017520">
                  <a:moveTo>
                    <a:pt x="171537" y="0"/>
                  </a:moveTo>
                  <a:lnTo>
                    <a:pt x="429367" y="0"/>
                  </a:lnTo>
                  <a:cubicBezTo>
                    <a:pt x="524104" y="0"/>
                    <a:pt x="600904" y="76800"/>
                    <a:pt x="600904" y="171537"/>
                  </a:cubicBezTo>
                  <a:lnTo>
                    <a:pt x="600904" y="845983"/>
                  </a:lnTo>
                  <a:cubicBezTo>
                    <a:pt x="600904" y="940720"/>
                    <a:pt x="524104" y="1017520"/>
                    <a:pt x="429367" y="1017520"/>
                  </a:cubicBezTo>
                  <a:lnTo>
                    <a:pt x="171537" y="1017520"/>
                  </a:lnTo>
                  <a:cubicBezTo>
                    <a:pt x="76800" y="1017520"/>
                    <a:pt x="0" y="940720"/>
                    <a:pt x="0" y="845983"/>
                  </a:cubicBezTo>
                  <a:lnTo>
                    <a:pt x="0" y="171537"/>
                  </a:lnTo>
                  <a:cubicBezTo>
                    <a:pt x="0" y="76800"/>
                    <a:pt x="76800" y="0"/>
                    <a:pt x="171537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600904" cy="1055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1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987857" y="2690980"/>
            <a:ext cx="3893554" cy="6801722"/>
            <a:chOff x="0" y="0"/>
            <a:chExt cx="582466" cy="101752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82466" cy="1017520"/>
            </a:xfrm>
            <a:custGeom>
              <a:avLst/>
              <a:gdLst/>
              <a:ahLst/>
              <a:cxnLst/>
              <a:rect l="l" t="t" r="r" b="b"/>
              <a:pathLst>
                <a:path w="582466" h="1017520">
                  <a:moveTo>
                    <a:pt x="176967" y="0"/>
                  </a:moveTo>
                  <a:lnTo>
                    <a:pt x="405499" y="0"/>
                  </a:lnTo>
                  <a:cubicBezTo>
                    <a:pt x="452433" y="0"/>
                    <a:pt x="497446" y="18645"/>
                    <a:pt x="530633" y="51832"/>
                  </a:cubicBezTo>
                  <a:cubicBezTo>
                    <a:pt x="563821" y="85020"/>
                    <a:pt x="582466" y="130032"/>
                    <a:pt x="582466" y="176967"/>
                  </a:cubicBezTo>
                  <a:lnTo>
                    <a:pt x="582466" y="840553"/>
                  </a:lnTo>
                  <a:cubicBezTo>
                    <a:pt x="582466" y="887488"/>
                    <a:pt x="563821" y="932500"/>
                    <a:pt x="530633" y="965688"/>
                  </a:cubicBezTo>
                  <a:cubicBezTo>
                    <a:pt x="497446" y="998875"/>
                    <a:pt x="452433" y="1017520"/>
                    <a:pt x="405499" y="1017520"/>
                  </a:cubicBezTo>
                  <a:lnTo>
                    <a:pt x="176967" y="1017520"/>
                  </a:lnTo>
                  <a:cubicBezTo>
                    <a:pt x="130032" y="1017520"/>
                    <a:pt x="85020" y="998875"/>
                    <a:pt x="51832" y="965688"/>
                  </a:cubicBezTo>
                  <a:cubicBezTo>
                    <a:pt x="18645" y="932500"/>
                    <a:pt x="0" y="887488"/>
                    <a:pt x="0" y="840553"/>
                  </a:cubicBezTo>
                  <a:lnTo>
                    <a:pt x="0" y="176967"/>
                  </a:lnTo>
                  <a:cubicBezTo>
                    <a:pt x="0" y="130032"/>
                    <a:pt x="18645" y="85020"/>
                    <a:pt x="51832" y="51832"/>
                  </a:cubicBezTo>
                  <a:cubicBezTo>
                    <a:pt x="85020" y="18645"/>
                    <a:pt x="130032" y="0"/>
                    <a:pt x="176967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582466" cy="1055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1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222738" y="2690980"/>
            <a:ext cx="4637797" cy="6801722"/>
            <a:chOff x="0" y="0"/>
            <a:chExt cx="693803" cy="101752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93803" cy="1017520"/>
            </a:xfrm>
            <a:custGeom>
              <a:avLst/>
              <a:gdLst/>
              <a:ahLst/>
              <a:cxnLst/>
              <a:rect l="l" t="t" r="r" b="b"/>
              <a:pathLst>
                <a:path w="693803" h="1017520">
                  <a:moveTo>
                    <a:pt x="148569" y="0"/>
                  </a:moveTo>
                  <a:lnTo>
                    <a:pt x="545234" y="0"/>
                  </a:lnTo>
                  <a:cubicBezTo>
                    <a:pt x="627286" y="0"/>
                    <a:pt x="693803" y="66516"/>
                    <a:pt x="693803" y="148569"/>
                  </a:cubicBezTo>
                  <a:lnTo>
                    <a:pt x="693803" y="868952"/>
                  </a:lnTo>
                  <a:cubicBezTo>
                    <a:pt x="693803" y="951004"/>
                    <a:pt x="627286" y="1017520"/>
                    <a:pt x="545234" y="1017520"/>
                  </a:cubicBezTo>
                  <a:lnTo>
                    <a:pt x="148569" y="1017520"/>
                  </a:lnTo>
                  <a:cubicBezTo>
                    <a:pt x="66516" y="1017520"/>
                    <a:pt x="0" y="951004"/>
                    <a:pt x="0" y="868952"/>
                  </a:cubicBezTo>
                  <a:lnTo>
                    <a:pt x="0" y="148569"/>
                  </a:lnTo>
                  <a:cubicBezTo>
                    <a:pt x="0" y="66516"/>
                    <a:pt x="66516" y="0"/>
                    <a:pt x="148569" y="0"/>
                  </a:cubicBezTo>
                  <a:close/>
                </a:path>
              </a:pathLst>
            </a:custGeom>
            <a:solidFill>
              <a:srgbClr val="83B17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693803" cy="10556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01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5133568" y="4124692"/>
            <a:ext cx="3005972" cy="162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</a:t>
            </a:r>
          </a:p>
          <a:p>
            <a:pPr marL="0" lvl="0" indent="0" algn="ctr">
              <a:lnSpc>
                <a:spcPts val="4350"/>
              </a:lnSpc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PREPARATION DES DONNEES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3512350" y="4142641"/>
            <a:ext cx="4108651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sz="3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4.</a:t>
            </a:r>
          </a:p>
          <a:p>
            <a:pPr marL="0" lvl="0" indent="0" algn="ctr">
              <a:lnSpc>
                <a:spcPts val="4350"/>
              </a:lnSpc>
            </a:pPr>
            <a:r>
              <a:rPr lang="en-US" sz="30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RECOMMANDATIONS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97024" y="4124692"/>
            <a:ext cx="3005972" cy="107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0"/>
              </a:lnSpc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3.</a:t>
            </a:r>
          </a:p>
          <a:p>
            <a:pPr marL="0" lvl="0" indent="0" algn="ctr">
              <a:lnSpc>
                <a:spcPts val="4350"/>
              </a:lnSpc>
            </a:pPr>
            <a:r>
              <a:rPr lang="en-US" sz="3000" b="1">
                <a:solidFill>
                  <a:srgbClr val="575757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ANALYSES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6275956"/>
            <a:chOff x="0" y="0"/>
            <a:chExt cx="2054089" cy="16529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652927"/>
            </a:xfrm>
            <a:custGeom>
              <a:avLst/>
              <a:gdLst/>
              <a:ahLst/>
              <a:cxnLst/>
              <a:rect l="l" t="t" r="r" b="b"/>
              <a:pathLst>
                <a:path w="2054089" h="1652927">
                  <a:moveTo>
                    <a:pt x="0" y="0"/>
                  </a:moveTo>
                  <a:lnTo>
                    <a:pt x="2054089" y="0"/>
                  </a:lnTo>
                  <a:lnTo>
                    <a:pt x="2054089" y="1652927"/>
                  </a:lnTo>
                  <a:lnTo>
                    <a:pt x="0" y="1652927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7005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2418387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9436598" y="6898569"/>
            <a:ext cx="738460" cy="7384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36598" y="8051787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36598" y="9062343"/>
            <a:ext cx="738460" cy="73846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59021" y="524169"/>
            <a:ext cx="6543494" cy="2089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1.SELECTION DES DONNEES</a:t>
            </a:r>
          </a:p>
          <a:p>
            <a:pPr algn="l">
              <a:lnSpc>
                <a:spcPts val="5459"/>
              </a:lnSpc>
            </a:pPr>
            <a:endParaRPr lang="en-US" sz="5199" b="1">
              <a:solidFill>
                <a:srgbClr val="FFFFFF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59021" y="3330639"/>
            <a:ext cx="6533969" cy="54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649"/>
              </a:lnSpc>
            </a:pPr>
            <a:r>
              <a:rPr lang="en-US" sz="29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Indicateurs quantitatifs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35473" y="7000827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Importations - Quantité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435473" y="8149554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Nourriture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435473" y="9210162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Production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9436598" y="5741009"/>
            <a:ext cx="738460" cy="738460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2B08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0435473" y="5984168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Exportations - Quantité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9436598" y="4583449"/>
            <a:ext cx="738460" cy="738460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2B08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435473" y="4429246"/>
            <a:ext cx="6823827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Disponibilité de protéines en quantité (g/personne/jour)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436598" y="3425889"/>
            <a:ext cx="738460" cy="738460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2B08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10435473" y="339819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Indicateur Stabilité Politique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9436598" y="2268330"/>
            <a:ext cx="738460" cy="738460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3B17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0435473" y="2253045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PIB/habitant en USD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9436598" y="1110770"/>
            <a:ext cx="738460" cy="738460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726D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45" name="TextBox 45"/>
          <p:cNvSpPr txBox="1"/>
          <p:nvPr/>
        </p:nvSpPr>
        <p:spPr>
          <a:xfrm>
            <a:off x="10435473" y="1184569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Population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4717408"/>
            <a:chOff x="0" y="0"/>
            <a:chExt cx="2054089" cy="12424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242445"/>
            </a:xfrm>
            <a:custGeom>
              <a:avLst/>
              <a:gdLst/>
              <a:ahLst/>
              <a:cxnLst/>
              <a:rect l="l" t="t" r="r" b="b"/>
              <a:pathLst>
                <a:path w="2054089" h="1242445">
                  <a:moveTo>
                    <a:pt x="0" y="0"/>
                  </a:moveTo>
                  <a:lnTo>
                    <a:pt x="2054089" y="0"/>
                  </a:lnTo>
                  <a:lnTo>
                    <a:pt x="2054089" y="1242445"/>
                  </a:lnTo>
                  <a:lnTo>
                    <a:pt x="0" y="1242445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2900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282061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9" name="Freeform 9"/>
          <p:cNvSpPr/>
          <p:nvPr/>
        </p:nvSpPr>
        <p:spPr>
          <a:xfrm>
            <a:off x="4594161" y="5143500"/>
            <a:ext cx="11453312" cy="4718331"/>
          </a:xfrm>
          <a:custGeom>
            <a:avLst/>
            <a:gdLst/>
            <a:ahLst/>
            <a:cxnLst/>
            <a:rect l="l" t="t" r="r" b="b"/>
            <a:pathLst>
              <a:path w="11453312" h="4718331">
                <a:moveTo>
                  <a:pt x="0" y="0"/>
                </a:moveTo>
                <a:lnTo>
                  <a:pt x="11453312" y="0"/>
                </a:lnTo>
                <a:lnTo>
                  <a:pt x="11453312" y="4718331"/>
                </a:lnTo>
                <a:lnTo>
                  <a:pt x="0" y="47183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2" b="-5192"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0" name="Group 10"/>
          <p:cNvGrpSpPr/>
          <p:nvPr/>
        </p:nvGrpSpPr>
        <p:grpSpPr>
          <a:xfrm>
            <a:off x="9855990" y="3425889"/>
            <a:ext cx="2066521" cy="1468415"/>
            <a:chOff x="0" y="0"/>
            <a:chExt cx="812800" cy="5775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577554"/>
            </a:xfrm>
            <a:custGeom>
              <a:avLst/>
              <a:gdLst/>
              <a:ahLst/>
              <a:cxnLst/>
              <a:rect l="l" t="t" r="r" b="b"/>
              <a:pathLst>
                <a:path w="812800" h="577554">
                  <a:moveTo>
                    <a:pt x="406400" y="577554"/>
                  </a:moveTo>
                  <a:lnTo>
                    <a:pt x="0" y="171154"/>
                  </a:lnTo>
                  <a:lnTo>
                    <a:pt x="203200" y="171154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171154"/>
                  </a:lnTo>
                  <a:lnTo>
                    <a:pt x="812800" y="171154"/>
                  </a:lnTo>
                  <a:lnTo>
                    <a:pt x="406400" y="577554"/>
                  </a:lnTo>
                  <a:close/>
                </a:path>
              </a:pathLst>
            </a:custGeom>
            <a:solidFill>
              <a:srgbClr val="83B17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203200" y="-47625"/>
              <a:ext cx="406400" cy="5235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8956863" y="958668"/>
            <a:ext cx="8511732" cy="1861941"/>
          </a:xfrm>
          <a:custGeom>
            <a:avLst/>
            <a:gdLst/>
            <a:ahLst/>
            <a:cxnLst/>
            <a:rect l="l" t="t" r="r" b="b"/>
            <a:pathLst>
              <a:path w="8511732" h="1861941">
                <a:moveTo>
                  <a:pt x="0" y="0"/>
                </a:moveTo>
                <a:lnTo>
                  <a:pt x="8511733" y="0"/>
                </a:lnTo>
                <a:lnTo>
                  <a:pt x="8511733" y="1861942"/>
                </a:lnTo>
                <a:lnTo>
                  <a:pt x="0" y="18619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1359021" y="434722"/>
            <a:ext cx="6470279" cy="2089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2.PREPARATION ET NETTOYAGE DES DONNEES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59021" y="3330639"/>
            <a:ext cx="6533969" cy="54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649"/>
              </a:lnSpc>
            </a:pPr>
            <a:r>
              <a:rPr lang="en-US" sz="29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Faciliter l’analyse et exploration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228394" y="3330639"/>
            <a:ext cx="5739749" cy="112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 des données dans Jupyter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8614" y="0"/>
            <a:ext cx="7799121" cy="4952679"/>
            <a:chOff x="0" y="0"/>
            <a:chExt cx="2054089" cy="130440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089" cy="1304409"/>
            </a:xfrm>
            <a:custGeom>
              <a:avLst/>
              <a:gdLst/>
              <a:ahLst/>
              <a:cxnLst/>
              <a:rect l="l" t="t" r="r" b="b"/>
              <a:pathLst>
                <a:path w="2054089" h="1304409">
                  <a:moveTo>
                    <a:pt x="0" y="0"/>
                  </a:moveTo>
                  <a:lnTo>
                    <a:pt x="2054089" y="0"/>
                  </a:lnTo>
                  <a:lnTo>
                    <a:pt x="2054089" y="1304409"/>
                  </a:lnTo>
                  <a:lnTo>
                    <a:pt x="0" y="1304409"/>
                  </a:lnTo>
                  <a:close/>
                </a:path>
              </a:pathLst>
            </a:custGeom>
            <a:solidFill>
              <a:srgbClr val="AE998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4089" cy="13520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8" name="AutoShape 8"/>
          <p:cNvSpPr/>
          <p:nvPr/>
        </p:nvSpPr>
        <p:spPr>
          <a:xfrm flipV="1">
            <a:off x="1359021" y="2820610"/>
            <a:ext cx="1858299" cy="0"/>
          </a:xfrm>
          <a:prstGeom prst="line">
            <a:avLst/>
          </a:prstGeom>
          <a:ln w="76200" cap="flat">
            <a:solidFill>
              <a:srgbClr val="EAE4D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9" name="Group 9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90065" y="877679"/>
            <a:ext cx="738460" cy="73846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754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435473" y="2141832"/>
            <a:ext cx="6320607" cy="2810847"/>
          </a:xfrm>
          <a:custGeom>
            <a:avLst/>
            <a:gdLst/>
            <a:ahLst/>
            <a:cxnLst/>
            <a:rect l="l" t="t" r="r" b="b"/>
            <a:pathLst>
              <a:path w="6320607" h="2810847">
                <a:moveTo>
                  <a:pt x="0" y="0"/>
                </a:moveTo>
                <a:lnTo>
                  <a:pt x="6320607" y="0"/>
                </a:lnTo>
                <a:lnTo>
                  <a:pt x="6320607" y="2810847"/>
                </a:lnTo>
                <a:lnTo>
                  <a:pt x="0" y="2810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grpSp>
        <p:nvGrpSpPr>
          <p:cNvPr id="16" name="Group 16"/>
          <p:cNvGrpSpPr/>
          <p:nvPr/>
        </p:nvGrpSpPr>
        <p:grpSpPr>
          <a:xfrm>
            <a:off x="778614" y="6311973"/>
            <a:ext cx="738460" cy="73846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805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1753908" y="7050433"/>
            <a:ext cx="6564700" cy="1026287"/>
          </a:xfrm>
          <a:custGeom>
            <a:avLst/>
            <a:gdLst/>
            <a:ahLst/>
            <a:cxnLst/>
            <a:rect l="l" t="t" r="r" b="b"/>
            <a:pathLst>
              <a:path w="6564700" h="1026287">
                <a:moveTo>
                  <a:pt x="0" y="0"/>
                </a:moveTo>
                <a:lnTo>
                  <a:pt x="6564700" y="0"/>
                </a:lnTo>
                <a:lnTo>
                  <a:pt x="6564700" y="1026287"/>
                </a:lnTo>
                <a:lnTo>
                  <a:pt x="0" y="10262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0" name="TextBox 20"/>
          <p:cNvSpPr txBox="1"/>
          <p:nvPr/>
        </p:nvSpPr>
        <p:spPr>
          <a:xfrm>
            <a:off x="1359021" y="434722"/>
            <a:ext cx="6470279" cy="2089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5199" b="1">
                <a:solidFill>
                  <a:srgbClr val="FFFFFF"/>
                </a:solidFill>
                <a:latin typeface="Inter Bold"/>
                <a:ea typeface="Inter Bold"/>
                <a:cs typeface="Inter Bold"/>
                <a:sym typeface="Inter Bold"/>
              </a:rPr>
              <a:t>2.PREPARATION ET NETTOYAGE DES DONNEES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59021" y="3330639"/>
            <a:ext cx="6533969" cy="1123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649"/>
              </a:lnSpc>
            </a:pPr>
            <a:r>
              <a:rPr lang="en-US" sz="29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Corriger et transformer les données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35473" y="830054"/>
            <a:ext cx="6990666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Vérification des Valeurs manquantes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53908" y="6408994"/>
            <a:ext cx="6823827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Suppression des colonnes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490065" y="5941997"/>
            <a:ext cx="738460" cy="738460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D7543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0435473" y="6040511"/>
            <a:ext cx="699066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Opérations diverses</a:t>
            </a:r>
          </a:p>
        </p:txBody>
      </p:sp>
      <p:sp>
        <p:nvSpPr>
          <p:cNvPr id="28" name="Freeform 28"/>
          <p:cNvSpPr/>
          <p:nvPr/>
        </p:nvSpPr>
        <p:spPr>
          <a:xfrm>
            <a:off x="10435473" y="6783656"/>
            <a:ext cx="7400584" cy="779921"/>
          </a:xfrm>
          <a:custGeom>
            <a:avLst/>
            <a:gdLst/>
            <a:ahLst/>
            <a:cxnLst/>
            <a:rect l="l" t="t" r="r" b="b"/>
            <a:pathLst>
              <a:path w="7400584" h="779921">
                <a:moveTo>
                  <a:pt x="0" y="0"/>
                </a:moveTo>
                <a:lnTo>
                  <a:pt x="7400584" y="0"/>
                </a:lnTo>
                <a:lnTo>
                  <a:pt x="7400584" y="779921"/>
                </a:lnTo>
                <a:lnTo>
                  <a:pt x="0" y="779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29" name="Freeform 29"/>
          <p:cNvSpPr/>
          <p:nvPr/>
        </p:nvSpPr>
        <p:spPr>
          <a:xfrm>
            <a:off x="10435473" y="8076720"/>
            <a:ext cx="7579500" cy="837935"/>
          </a:xfrm>
          <a:custGeom>
            <a:avLst/>
            <a:gdLst/>
            <a:ahLst/>
            <a:cxnLst/>
            <a:rect l="l" t="t" r="r" b="b"/>
            <a:pathLst>
              <a:path w="7579500" h="837935">
                <a:moveTo>
                  <a:pt x="0" y="0"/>
                </a:moveTo>
                <a:lnTo>
                  <a:pt x="7579500" y="0"/>
                </a:lnTo>
                <a:lnTo>
                  <a:pt x="7579500" y="837935"/>
                </a:lnTo>
                <a:lnTo>
                  <a:pt x="0" y="8379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790247"/>
            <a:ext cx="778614" cy="1496753"/>
            <a:chOff x="0" y="0"/>
            <a:chExt cx="205067" cy="3942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067" cy="394207"/>
            </a:xfrm>
            <a:custGeom>
              <a:avLst/>
              <a:gdLst/>
              <a:ahLst/>
              <a:cxnLst/>
              <a:rect l="l" t="t" r="r" b="b"/>
              <a:pathLst>
                <a:path w="205067" h="394207">
                  <a:moveTo>
                    <a:pt x="0" y="0"/>
                  </a:moveTo>
                  <a:lnTo>
                    <a:pt x="205067" y="0"/>
                  </a:lnTo>
                  <a:lnTo>
                    <a:pt x="205067" y="394207"/>
                  </a:lnTo>
                  <a:lnTo>
                    <a:pt x="0" y="394207"/>
                  </a:lnTo>
                  <a:close/>
                </a:path>
              </a:pathLst>
            </a:custGeom>
            <a:solidFill>
              <a:srgbClr val="EAE4D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5067" cy="441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357705" y="7637029"/>
            <a:ext cx="4136867" cy="413686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EAE4D2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626006" y="1300885"/>
            <a:ext cx="738460" cy="73846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18052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315827" y="2621297"/>
            <a:ext cx="3577164" cy="3186310"/>
          </a:xfrm>
          <a:custGeom>
            <a:avLst/>
            <a:gdLst/>
            <a:ahLst/>
            <a:cxnLst/>
            <a:rect l="l" t="t" r="r" b="b"/>
            <a:pathLst>
              <a:path w="3577164" h="3186310">
                <a:moveTo>
                  <a:pt x="0" y="0"/>
                </a:moveTo>
                <a:lnTo>
                  <a:pt x="3577164" y="0"/>
                </a:lnTo>
                <a:lnTo>
                  <a:pt x="3577164" y="3186310"/>
                </a:lnTo>
                <a:lnTo>
                  <a:pt x="0" y="31863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2" name="Freeform 12"/>
          <p:cNvSpPr/>
          <p:nvPr/>
        </p:nvSpPr>
        <p:spPr>
          <a:xfrm>
            <a:off x="11243611" y="2621297"/>
            <a:ext cx="3135621" cy="3186310"/>
          </a:xfrm>
          <a:custGeom>
            <a:avLst/>
            <a:gdLst/>
            <a:ahLst/>
            <a:cxnLst/>
            <a:rect l="l" t="t" r="r" b="b"/>
            <a:pathLst>
              <a:path w="3135621" h="3186310">
                <a:moveTo>
                  <a:pt x="0" y="0"/>
                </a:moveTo>
                <a:lnTo>
                  <a:pt x="3135620" y="0"/>
                </a:lnTo>
                <a:lnTo>
                  <a:pt x="3135620" y="3186310"/>
                </a:lnTo>
                <a:lnTo>
                  <a:pt x="0" y="31863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3803958" y="8682580"/>
            <a:ext cx="10575273" cy="1022882"/>
          </a:xfrm>
          <a:custGeom>
            <a:avLst/>
            <a:gdLst/>
            <a:ahLst/>
            <a:cxnLst/>
            <a:rect l="l" t="t" r="r" b="b"/>
            <a:pathLst>
              <a:path w="10575273" h="1022882">
                <a:moveTo>
                  <a:pt x="0" y="0"/>
                </a:moveTo>
                <a:lnTo>
                  <a:pt x="10575273" y="0"/>
                </a:lnTo>
                <a:lnTo>
                  <a:pt x="10575273" y="1022882"/>
                </a:lnTo>
                <a:lnTo>
                  <a:pt x="0" y="10228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7285" b="-7285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1359021" y="3330639"/>
            <a:ext cx="6533969" cy="5429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649"/>
              </a:lnSpc>
            </a:pPr>
            <a:r>
              <a:rPr lang="en-US" sz="29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Faciliter l’analyse et exploration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732086" y="1253260"/>
            <a:ext cx="6823827" cy="1019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Traitement des outliers (valeurs extrêmes)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28873" y="3326433"/>
            <a:ext cx="1183779" cy="112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</a:pPr>
            <a:r>
              <a:rPr lang="en-US" sz="2999" b="1">
                <a:solidFill>
                  <a:srgbClr val="CB0D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Chine </a:t>
            </a:r>
          </a:p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>
                <a:solidFill>
                  <a:srgbClr val="CB0D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357705" y="3326433"/>
            <a:ext cx="1075879" cy="1123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</a:pPr>
            <a:r>
              <a:rPr lang="en-US" sz="2999" b="1">
                <a:solidFill>
                  <a:srgbClr val="CB0D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USA</a:t>
            </a:r>
          </a:p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>
                <a:solidFill>
                  <a:srgbClr val="CB0D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Bresil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9034998" y="6376074"/>
            <a:ext cx="1186386" cy="843014"/>
            <a:chOff x="0" y="0"/>
            <a:chExt cx="812800" cy="577554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577554"/>
            </a:xfrm>
            <a:custGeom>
              <a:avLst/>
              <a:gdLst/>
              <a:ahLst/>
              <a:cxnLst/>
              <a:rect l="l" t="t" r="r" b="b"/>
              <a:pathLst>
                <a:path w="812800" h="577554">
                  <a:moveTo>
                    <a:pt x="406400" y="577554"/>
                  </a:moveTo>
                  <a:lnTo>
                    <a:pt x="0" y="171154"/>
                  </a:lnTo>
                  <a:lnTo>
                    <a:pt x="203200" y="171154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171154"/>
                  </a:lnTo>
                  <a:lnTo>
                    <a:pt x="812800" y="171154"/>
                  </a:lnTo>
                  <a:lnTo>
                    <a:pt x="406400" y="577554"/>
                  </a:lnTo>
                  <a:close/>
                </a:path>
              </a:pathLst>
            </a:custGeom>
            <a:solidFill>
              <a:srgbClr val="CB0D0D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03200" y="-47625"/>
              <a:ext cx="406400" cy="5235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7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461947" y="7695339"/>
            <a:ext cx="6332488" cy="542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9"/>
              </a:lnSpc>
              <a:spcBef>
                <a:spcPct val="0"/>
              </a:spcBef>
            </a:pPr>
            <a:r>
              <a:rPr lang="en-US" sz="2999" b="1">
                <a:solidFill>
                  <a:srgbClr val="CB0D0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Suppression des lignes des 4 Pays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508</Words>
  <Application>Microsoft Office PowerPoint</Application>
  <PresentationFormat>Personnalisé</PresentationFormat>
  <Paragraphs>141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Calibri</vt:lpstr>
      <vt:lpstr>Open Sans</vt:lpstr>
      <vt:lpstr>Inter Bold</vt:lpstr>
      <vt:lpstr>Open Sans Bold</vt:lpstr>
      <vt:lpstr>Open Sans Semi-Bold</vt:lpstr>
      <vt:lpstr>Montserrat Semi-Bold</vt:lpstr>
      <vt:lpstr>Open Sans Medium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Green Simple and Professional Business Pitch Deck Presentation</dc:title>
  <dc:creator>Daniela</dc:creator>
  <cp:lastModifiedBy>Daniela Mengui Sebastiao</cp:lastModifiedBy>
  <cp:revision>2</cp:revision>
  <dcterms:created xsi:type="dcterms:W3CDTF">2006-08-16T00:00:00Z</dcterms:created>
  <dcterms:modified xsi:type="dcterms:W3CDTF">2025-02-01T23:28:22Z</dcterms:modified>
  <dc:identifier>DAGd4fF8ilk</dc:identifier>
</cp:coreProperties>
</file>