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8"/>
  </p:notesMasterIdLst>
  <p:handoutMasterIdLst>
    <p:handoutMasterId r:id="rId19"/>
  </p:handoutMasterIdLst>
  <p:sldIdLst>
    <p:sldId id="268" r:id="rId10"/>
    <p:sldId id="274" r:id="rId11"/>
    <p:sldId id="275" r:id="rId12"/>
    <p:sldId id="276" r:id="rId13"/>
    <p:sldId id="273" r:id="rId14"/>
    <p:sldId id="277" r:id="rId15"/>
    <p:sldId id="278" r:id="rId16"/>
    <p:sldId id="263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007635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85" d="100"/>
          <a:sy n="85" d="100"/>
        </p:scale>
        <p:origin x="595" y="91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19.12.2019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7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p7:notes"/>
          <p:cNvSpPr txBox="1">
            <a:spLocks noGrp="1"/>
          </p:cNvSpPr>
          <p:nvPr>
            <p:ph type="ftr" idx="11"/>
          </p:nvPr>
        </p:nvSpPr>
        <p:spPr>
          <a:xfrm>
            <a:off x="1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Integrated Systems Laboratory</a:t>
            </a:r>
            <a:endParaRPr/>
          </a:p>
        </p:txBody>
      </p:sp>
      <p:sp>
        <p:nvSpPr>
          <p:cNvPr id="711" name="Google Shape;711;p7:notes"/>
          <p:cNvSpPr txBox="1">
            <a:spLocks noGrp="1"/>
          </p:cNvSpPr>
          <p:nvPr>
            <p:ph type="sldNum" idx="12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1000" baseline="0" dirty="0"/>
              <a:t>Machine Learning on Microcontrollers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Edoardo</a:t>
            </a:r>
            <a:r>
              <a:rPr lang="en-GB" dirty="0"/>
              <a:t> Mello </a:t>
            </a:r>
            <a:r>
              <a:rPr lang="en-GB" dirty="0" err="1"/>
              <a:t>Rella</a:t>
            </a:r>
            <a:r>
              <a:rPr lang="en-GB" dirty="0"/>
              <a:t>, Davide Menini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Lightweight Face Detection on ARM Cortex-M7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616333"/>
            <a:ext cx="11537950" cy="4608512"/>
          </a:xfrm>
        </p:spPr>
        <p:txBody>
          <a:bodyPr/>
          <a:lstStyle/>
          <a:p>
            <a:r>
              <a:rPr lang="en-GB" dirty="0"/>
              <a:t>Multi-Task CNN</a:t>
            </a:r>
          </a:p>
          <a:p>
            <a:pPr lvl="1"/>
            <a:r>
              <a:rPr lang="en-GB" dirty="0"/>
              <a:t>3 cascaded CNNs, for a total of 500k parameters</a:t>
            </a:r>
          </a:p>
          <a:p>
            <a:pPr lvl="1"/>
            <a:r>
              <a:rPr lang="en-GB" dirty="0"/>
              <a:t>Works with RGB images of any shape</a:t>
            </a:r>
          </a:p>
          <a:p>
            <a:pPr lvl="1"/>
            <a:r>
              <a:rPr lang="en-GB" dirty="0"/>
              <a:t>Various iterations at different scale</a:t>
            </a:r>
          </a:p>
          <a:p>
            <a:pPr lvl="1"/>
            <a:r>
              <a:rPr lang="en-GB" dirty="0"/>
              <a:t>Needs a quite high resolution to work properly</a:t>
            </a:r>
          </a:p>
          <a:p>
            <a:pPr lvl="1"/>
            <a:r>
              <a:rPr lang="en-GB" dirty="0"/>
              <a:t>Detects also face details (out of scope)</a:t>
            </a:r>
          </a:p>
          <a:p>
            <a:pPr lvl="1"/>
            <a:endParaRPr lang="en-GB" dirty="0"/>
          </a:p>
          <a:p>
            <a:r>
              <a:rPr lang="en-GB" dirty="0"/>
              <a:t>Accuracy</a:t>
            </a:r>
          </a:p>
          <a:p>
            <a:pPr lvl="1"/>
            <a:r>
              <a:rPr lang="en-GB" dirty="0"/>
              <a:t>86.55% with IoU-F1 metric</a:t>
            </a:r>
          </a:p>
          <a:p>
            <a:pPr lvl="1"/>
            <a:endParaRPr lang="en-GB" dirty="0"/>
          </a:p>
          <a:p>
            <a:r>
              <a:rPr lang="en-GB" dirty="0"/>
              <a:t>Great results, but definitely a dream for a MCU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Ideal Algorithm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6B1B1A-891B-44F1-98F5-0A48F6E9D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" t="9843" r="11256" b="4846"/>
          <a:stretch/>
        </p:blipFill>
        <p:spPr>
          <a:xfrm>
            <a:off x="6788249" y="1247051"/>
            <a:ext cx="5192117" cy="4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01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09020" y="1484784"/>
            <a:ext cx="11537950" cy="4608512"/>
          </a:xfrm>
        </p:spPr>
        <p:txBody>
          <a:bodyPr/>
          <a:lstStyle/>
          <a:p>
            <a:r>
              <a:rPr lang="en-GB" dirty="0"/>
              <a:t>Image </a:t>
            </a:r>
            <a:r>
              <a:rPr lang="en-GB" dirty="0" err="1"/>
              <a:t>Preprocessing</a:t>
            </a:r>
            <a:r>
              <a:rPr lang="en-GB" dirty="0"/>
              <a:t> on Host Device</a:t>
            </a:r>
          </a:p>
          <a:p>
            <a:pPr lvl="1"/>
            <a:r>
              <a:rPr lang="en-GB" dirty="0"/>
              <a:t>Gaussian smoothing to spread information over </a:t>
            </a:r>
            <a:r>
              <a:rPr lang="en-GB" dirty="0" err="1"/>
              <a:t>neighboring</a:t>
            </a:r>
            <a:r>
              <a:rPr lang="en-GB" dirty="0"/>
              <a:t> pixels 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lvl="1"/>
            <a:r>
              <a:rPr lang="en-GB" dirty="0"/>
              <a:t>Downscaling the max dimension to size 90				    </a:t>
            </a:r>
            <a:r>
              <a:rPr lang="en-GB" dirty="0">
                <a:solidFill>
                  <a:srgbClr val="007635"/>
                </a:solidFill>
              </a:rPr>
              <a:t>memory, </a:t>
            </a:r>
            <a:r>
              <a:rPr lang="en-GB" dirty="0">
                <a:solidFill>
                  <a:srgbClr val="C00000"/>
                </a:solidFill>
              </a:rPr>
              <a:t>accuracy</a:t>
            </a:r>
            <a:endParaRPr lang="en-GB" dirty="0"/>
          </a:p>
          <a:p>
            <a:pPr lvl="1"/>
            <a:r>
              <a:rPr lang="en-GB" dirty="0"/>
              <a:t>Padding to size 90x60x3 using boundary values  	    		    </a:t>
            </a:r>
            <a:r>
              <a:rPr lang="en-GB" dirty="0">
                <a:solidFill>
                  <a:srgbClr val="C00000"/>
                </a:solidFill>
              </a:rPr>
              <a:t>MCU constraint</a:t>
            </a:r>
            <a:endParaRPr lang="en-GB" dirty="0"/>
          </a:p>
          <a:p>
            <a:pPr lvl="1"/>
            <a:r>
              <a:rPr lang="en-GB" dirty="0"/>
              <a:t>Normalization of intensities				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Original CNN lightened and flashed on Cortex-M7</a:t>
            </a:r>
            <a:r>
              <a:rPr lang="en-GB" dirty="0">
                <a:solidFill>
                  <a:srgbClr val="C00000"/>
                </a:solidFill>
              </a:rPr>
              <a:t> 		   </a:t>
            </a:r>
            <a:r>
              <a:rPr lang="en-GB" sz="2000" dirty="0">
                <a:solidFill>
                  <a:srgbClr val="007635"/>
                </a:solidFill>
              </a:rPr>
              <a:t>memory, </a:t>
            </a:r>
            <a:r>
              <a:rPr lang="en-GB" sz="2000" dirty="0">
                <a:solidFill>
                  <a:srgbClr val="C00000"/>
                </a:solidFill>
              </a:rPr>
              <a:t>accuracy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Postprocessing on Host Device</a:t>
            </a:r>
          </a:p>
          <a:p>
            <a:pPr lvl="1"/>
            <a:r>
              <a:rPr lang="en-GB" dirty="0"/>
              <a:t>CNN’s outputs transformed from predictions to boxes</a:t>
            </a:r>
          </a:p>
          <a:p>
            <a:pPr lvl="1"/>
            <a:r>
              <a:rPr lang="en-GB" dirty="0"/>
              <a:t>Clean-up to reduce false positives					    </a:t>
            </a:r>
            <a:r>
              <a:rPr lang="en-GB" dirty="0">
                <a:solidFill>
                  <a:srgbClr val="007635"/>
                </a:solidFill>
              </a:rPr>
              <a:t>accuracy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Real Implementation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B09140-9263-4276-B7FE-B6B388AE943B}"/>
              </a:ext>
            </a:extLst>
          </p:cNvPr>
          <p:cNvCxnSpPr>
            <a:cxnSpLocks/>
          </p:cNvCxnSpPr>
          <p:nvPr/>
        </p:nvCxnSpPr>
        <p:spPr>
          <a:xfrm>
            <a:off x="5949603" y="2420888"/>
            <a:ext cx="295232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6C4E1AE-C420-43AA-A9BD-DD7F91DDC770}"/>
              </a:ext>
            </a:extLst>
          </p:cNvPr>
          <p:cNvCxnSpPr>
            <a:cxnSpLocks/>
          </p:cNvCxnSpPr>
          <p:nvPr/>
        </p:nvCxnSpPr>
        <p:spPr>
          <a:xfrm>
            <a:off x="6525667" y="2780928"/>
            <a:ext cx="2376264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464724A-4FE7-47A9-9334-54EA48AD8663}"/>
              </a:ext>
            </a:extLst>
          </p:cNvPr>
          <p:cNvCxnSpPr>
            <a:cxnSpLocks/>
          </p:cNvCxnSpPr>
          <p:nvPr/>
        </p:nvCxnSpPr>
        <p:spPr>
          <a:xfrm>
            <a:off x="4221411" y="3140968"/>
            <a:ext cx="468052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D2B9F9F-71FD-45D5-B5E0-8A7B89571DF7}"/>
              </a:ext>
            </a:extLst>
          </p:cNvPr>
          <p:cNvCxnSpPr>
            <a:cxnSpLocks/>
          </p:cNvCxnSpPr>
          <p:nvPr/>
        </p:nvCxnSpPr>
        <p:spPr>
          <a:xfrm>
            <a:off x="8613899" y="2079536"/>
            <a:ext cx="288032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5F54EB9-352D-45CE-93E6-1C2921AD6E57}"/>
              </a:ext>
            </a:extLst>
          </p:cNvPr>
          <p:cNvCxnSpPr>
            <a:cxnSpLocks/>
          </p:cNvCxnSpPr>
          <p:nvPr/>
        </p:nvCxnSpPr>
        <p:spPr>
          <a:xfrm>
            <a:off x="5013499" y="5517232"/>
            <a:ext cx="3888432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4F98213-ED01-4D87-AB01-F35A89313146}"/>
              </a:ext>
            </a:extLst>
          </p:cNvPr>
          <p:cNvCxnSpPr>
            <a:cxnSpLocks/>
          </p:cNvCxnSpPr>
          <p:nvPr/>
        </p:nvCxnSpPr>
        <p:spPr>
          <a:xfrm>
            <a:off x="7533779" y="3903712"/>
            <a:ext cx="1368152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04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09020" y="1484784"/>
                <a:ext cx="7202930" cy="2016224"/>
              </a:xfrm>
            </p:spPr>
            <p:txBody>
              <a:bodyPr/>
              <a:lstStyle/>
              <a:p>
                <a:r>
                  <a:rPr lang="en-GB" dirty="0"/>
                  <a:t>Only 1</a:t>
                </a:r>
                <a:r>
                  <a:rPr lang="en-GB" baseline="30000" dirty="0"/>
                  <a:t>st</a:t>
                </a:r>
                <a:r>
                  <a:rPr lang="en-GB" dirty="0"/>
                  <a:t> CNN (‘</a:t>
                </a:r>
                <a:r>
                  <a:rPr lang="en-GB" i="1" dirty="0" err="1"/>
                  <a:t>pnet</a:t>
                </a:r>
                <a:r>
                  <a:rPr lang="en-GB" dirty="0"/>
                  <a:t>’)</a:t>
                </a:r>
              </a:p>
              <a:p>
                <a:r>
                  <a:rPr lang="en-GB" dirty="0"/>
                  <a:t>3 iterations at different input scale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</m:t>
                    </m:r>
                  </m:oMath>
                </a14:m>
                <a:r>
                  <a:rPr lang="en-GB" dirty="0"/>
                  <a:t>4) unrolled and concatenated</a:t>
                </a:r>
              </a:p>
              <a:p>
                <a:r>
                  <a:rPr lang="en-GB" dirty="0"/>
                  <a:t>Single input and single output to be compliant with X-CUBE-AI validation process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20" y="1484784"/>
                <a:ext cx="7202930" cy="2016224"/>
              </a:xfrm>
              <a:blipFill>
                <a:blip r:embed="rId2"/>
                <a:stretch>
                  <a:fillRect l="-508" t="-454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88285" y="6308726"/>
            <a:ext cx="4638012" cy="459776"/>
          </a:xfrm>
        </p:spPr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42456"/>
          </a:xfrm>
        </p:spPr>
        <p:txBody>
          <a:bodyPr/>
          <a:lstStyle/>
          <a:p>
            <a:r>
              <a:rPr lang="en-GB" dirty="0"/>
              <a:t>Real Implementation - CNN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09240-39A8-4F90-911E-B367628A5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35" y="609508"/>
            <a:ext cx="4415183" cy="5851015"/>
          </a:xfrm>
          <a:prstGeom prst="rect">
            <a:avLst/>
          </a:prstGeom>
        </p:spPr>
      </p:pic>
      <p:graphicFrame>
        <p:nvGraphicFramePr>
          <p:cNvPr id="9" name="Tabella 11">
            <a:extLst>
              <a:ext uri="{FF2B5EF4-FFF2-40B4-BE49-F238E27FC236}">
                <a16:creationId xmlns:a16="http://schemas.microsoft.com/office/drawing/2014/main" id="{2BF33670-2651-47E5-9B4D-9DE1C069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35004"/>
              </p:ext>
            </p:extLst>
          </p:nvPr>
        </p:nvGraphicFramePr>
        <p:xfrm>
          <a:off x="765820" y="3958228"/>
          <a:ext cx="5615831" cy="178937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43892">
                  <a:extLst>
                    <a:ext uri="{9D8B030D-6E8A-4147-A177-3AD203B41FA5}">
                      <a16:colId xmlns:a16="http://schemas.microsoft.com/office/drawing/2014/main" val="3124402203"/>
                    </a:ext>
                  </a:extLst>
                </a:gridCol>
                <a:gridCol w="3771939">
                  <a:extLst>
                    <a:ext uri="{9D8B030D-6E8A-4147-A177-3AD203B41FA5}">
                      <a16:colId xmlns:a16="http://schemas.microsoft.com/office/drawing/2014/main" val="3125316074"/>
                    </a:ext>
                  </a:extLst>
                </a:gridCol>
              </a:tblGrid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19’896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77273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 kB (205 kB + 96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0666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5840"/>
                  </a:ext>
                </a:extLst>
              </a:tr>
              <a:tr h="44734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9’974’344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757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1275B4D-EAD5-4D5B-BACE-7AF9BEBE9BEA}"/>
                  </a:ext>
                </a:extLst>
              </p:cNvPr>
              <p:cNvSpPr/>
              <p:nvPr/>
            </p:nvSpPr>
            <p:spPr>
              <a:xfrm>
                <a:off x="10054059" y="1401130"/>
                <a:ext cx="3754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i="1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1275B4D-EAD5-4D5B-BACE-7AF9BEBE9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059" y="1401130"/>
                <a:ext cx="375424" cy="21544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C3FF0F9-DCB7-451E-986A-06748C3BE0E4}"/>
                  </a:ext>
                </a:extLst>
              </p:cNvPr>
              <p:cNvSpPr/>
              <p:nvPr/>
            </p:nvSpPr>
            <p:spPr>
              <a:xfrm>
                <a:off x="11494103" y="1401130"/>
                <a:ext cx="3481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800" i="1">
                        <a:latin typeface="Cambria Math" panose="02040503050406030204" pitchFamily="18" charset="0"/>
                      </a:rPr>
                      <m:t>1/</m:t>
                    </m:r>
                  </m:oMath>
                </a14:m>
                <a:r>
                  <a:rPr lang="en-GB" sz="800" dirty="0"/>
                  <a:t>4</a:t>
                </a:r>
                <a:endParaRPr lang="en-US" sz="8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C3FF0F9-DCB7-451E-986A-06748C3BE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03" y="1401130"/>
                <a:ext cx="348172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392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76995" y="1347450"/>
            <a:ext cx="11147910" cy="468312"/>
          </a:xfrm>
        </p:spPr>
        <p:txBody>
          <a:bodyPr/>
          <a:lstStyle/>
          <a:p>
            <a:r>
              <a:rPr lang="en-GB" sz="2400" dirty="0"/>
              <a:t>Accuracy: 76.62% with IoU-F1 metric (tolerance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GB" sz="2400" dirty="0"/>
              <a:t>1)</a:t>
            </a:r>
          </a:p>
          <a:p>
            <a:endParaRPr lang="en-GB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713398"/>
          </a:xfrm>
        </p:spPr>
        <p:txBody>
          <a:bodyPr/>
          <a:lstStyle/>
          <a:p>
            <a:r>
              <a:rPr lang="en-GB" dirty="0"/>
              <a:t>Results - Accuracy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F77AEBF-DC78-4ED9-A55E-8B485B7B4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t="11306" r="12638" b="5023"/>
          <a:stretch/>
        </p:blipFill>
        <p:spPr>
          <a:xfrm>
            <a:off x="621010" y="1916832"/>
            <a:ext cx="5256585" cy="4124397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DBF4086D-2045-4F02-8403-060C5DB67F43}"/>
              </a:ext>
            </a:extLst>
          </p:cNvPr>
          <p:cNvGrpSpPr/>
          <p:nvPr/>
        </p:nvGrpSpPr>
        <p:grpSpPr>
          <a:xfrm>
            <a:off x="6309644" y="1844922"/>
            <a:ext cx="5379608" cy="4263169"/>
            <a:chOff x="6309644" y="1844922"/>
            <a:chExt cx="5379608" cy="4263169"/>
          </a:xfrm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5CFA15A-43DF-4C30-810B-32458E183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7" t="10468" r="11203" b="3724"/>
            <a:stretch/>
          </p:blipFill>
          <p:spPr>
            <a:xfrm>
              <a:off x="6309644" y="1844922"/>
              <a:ext cx="5379608" cy="4263169"/>
            </a:xfrm>
            <a:prstGeom prst="rect">
              <a:avLst/>
            </a:prstGeom>
          </p:spPr>
        </p:pic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4FF83609-50E6-45F2-BE48-712F371DE569}"/>
                </a:ext>
              </a:extLst>
            </p:cNvPr>
            <p:cNvSpPr/>
            <p:nvPr/>
          </p:nvSpPr>
          <p:spPr>
            <a:xfrm>
              <a:off x="7389763" y="1988840"/>
              <a:ext cx="3336533" cy="43204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F0CDDBF-9B33-40AF-A0FD-FD5ADCB2F081}"/>
                </a:ext>
              </a:extLst>
            </p:cNvPr>
            <p:cNvSpPr/>
            <p:nvPr/>
          </p:nvSpPr>
          <p:spPr>
            <a:xfrm>
              <a:off x="9117955" y="2154397"/>
              <a:ext cx="1440160" cy="18638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C01BC7CE-D010-4BEA-AC14-ED9AAA0C38FD}"/>
                </a:ext>
              </a:extLst>
            </p:cNvPr>
            <p:cNvSpPr/>
            <p:nvPr/>
          </p:nvSpPr>
          <p:spPr>
            <a:xfrm>
              <a:off x="6885707" y="3717032"/>
              <a:ext cx="1440160" cy="18638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E9681EA3-3E4A-4C2A-AE18-622B6F741791}"/>
                </a:ext>
              </a:extLst>
            </p:cNvPr>
            <p:cNvSpPr/>
            <p:nvPr/>
          </p:nvSpPr>
          <p:spPr>
            <a:xfrm>
              <a:off x="8410354" y="2204864"/>
              <a:ext cx="711696" cy="126621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581EA1BA-48A9-4BED-975F-B49647301151}"/>
                </a:ext>
              </a:extLst>
            </p:cNvPr>
            <p:cNvSpPr/>
            <p:nvPr/>
          </p:nvSpPr>
          <p:spPr>
            <a:xfrm>
              <a:off x="8217106" y="4292998"/>
              <a:ext cx="711696" cy="126621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71C0D69F-E218-4023-B0F5-059BF925AA13}"/>
                </a:ext>
              </a:extLst>
            </p:cNvPr>
            <p:cNvSpPr/>
            <p:nvPr/>
          </p:nvSpPr>
          <p:spPr>
            <a:xfrm>
              <a:off x="7893820" y="1995997"/>
              <a:ext cx="713840" cy="89143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AC246721-6FE0-4FA2-9337-6154B835E4A1}"/>
                </a:ext>
              </a:extLst>
            </p:cNvPr>
            <p:cNvSpPr/>
            <p:nvPr/>
          </p:nvSpPr>
          <p:spPr>
            <a:xfrm>
              <a:off x="6629491" y="2630256"/>
              <a:ext cx="559296" cy="1749733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1E6F80D-D657-4C67-96AE-DDA66B3FFF3B}"/>
                </a:ext>
              </a:extLst>
            </p:cNvPr>
            <p:cNvSpPr/>
            <p:nvPr/>
          </p:nvSpPr>
          <p:spPr>
            <a:xfrm>
              <a:off x="10269896" y="4018221"/>
              <a:ext cx="416543" cy="1050290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B3A221B0-2B4F-4CF5-8999-920A9C59BECB}"/>
                </a:ext>
              </a:extLst>
            </p:cNvPr>
            <p:cNvSpPr/>
            <p:nvPr/>
          </p:nvSpPr>
          <p:spPr>
            <a:xfrm>
              <a:off x="9695291" y="3754243"/>
              <a:ext cx="416543" cy="741621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599D2EA-A93A-42D9-B767-95304AB23A55}"/>
                </a:ext>
              </a:extLst>
            </p:cNvPr>
            <p:cNvSpPr/>
            <p:nvPr/>
          </p:nvSpPr>
          <p:spPr>
            <a:xfrm>
              <a:off x="9122050" y="4796260"/>
              <a:ext cx="424936" cy="78459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1681A11-8B91-4969-AEAD-F8169DD835F2}"/>
                </a:ext>
              </a:extLst>
            </p:cNvPr>
            <p:cNvSpPr/>
            <p:nvPr/>
          </p:nvSpPr>
          <p:spPr>
            <a:xfrm>
              <a:off x="7207274" y="3164216"/>
              <a:ext cx="495672" cy="41637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4F5729B-9960-46CB-9BA9-A26A82626532}"/>
                </a:ext>
              </a:extLst>
            </p:cNvPr>
            <p:cNvSpPr/>
            <p:nvPr/>
          </p:nvSpPr>
          <p:spPr>
            <a:xfrm>
              <a:off x="9432255" y="5273903"/>
              <a:ext cx="567680" cy="416378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91977" y="1386540"/>
            <a:ext cx="10402445" cy="1250372"/>
          </a:xfrm>
        </p:spPr>
        <p:txBody>
          <a:bodyPr/>
          <a:lstStyle/>
          <a:p>
            <a:r>
              <a:rPr lang="en-GB" sz="2400" dirty="0"/>
              <a:t>Profiling on STM32F756 @192MHz</a:t>
            </a:r>
          </a:p>
          <a:p>
            <a:r>
              <a:rPr lang="en-GB" sz="2400" dirty="0"/>
              <a:t>Results from X-CUBE-AI (‘validate on target’), double checked by using the DWT_CYCCNT register to count cycles at runtime.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0523"/>
          </a:xfrm>
        </p:spPr>
        <p:txBody>
          <a:bodyPr/>
          <a:lstStyle/>
          <a:p>
            <a:r>
              <a:rPr lang="en-GB" dirty="0"/>
              <a:t>Results - Profiling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F32E0BB5-6B26-4EE8-8128-D442FF7FF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98629"/>
              </p:ext>
            </p:extLst>
          </p:nvPr>
        </p:nvGraphicFramePr>
        <p:xfrm>
          <a:off x="1844353" y="3226053"/>
          <a:ext cx="8496944" cy="22322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927888378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91681267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Duration (on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363.6 </a:t>
                      </a:r>
                      <a:r>
                        <a:rPr lang="en-GB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8747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CPU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69’811’225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0942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9’974’344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011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cycles/MAC (float32)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2873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159 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 for 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2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739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562684" y="1386540"/>
            <a:ext cx="10642202" cy="4562740"/>
          </a:xfrm>
        </p:spPr>
        <p:txBody>
          <a:bodyPr/>
          <a:lstStyle/>
          <a:p>
            <a:r>
              <a:rPr lang="en-GB" sz="2400" dirty="0"/>
              <a:t>7 cycle/MAC is not optimal. We could accelerate it using some advanced DSP extensions of Cortex-M7 (e.g. </a:t>
            </a:r>
            <a:r>
              <a:rPr lang="it-IT" sz="2400" dirty="0"/>
              <a:t>CMSIS-DSP library)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Training the network by ourselves would allow some improvements:</a:t>
            </a:r>
          </a:p>
          <a:p>
            <a:pPr lvl="1"/>
            <a:r>
              <a:rPr lang="en-GB" sz="2200" dirty="0"/>
              <a:t>Higher accuracy</a:t>
            </a:r>
          </a:p>
          <a:p>
            <a:pPr lvl="1"/>
            <a:r>
              <a:rPr lang="en-GB" sz="2200" dirty="0"/>
              <a:t>Using grayscale images to reduce memory occupation and computation time</a:t>
            </a:r>
          </a:p>
          <a:p>
            <a:pPr lvl="1"/>
            <a:r>
              <a:rPr lang="en-GB" sz="2200" dirty="0"/>
              <a:t>Using float16 instead of float32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Postprocessing in C was complicate and would have required more time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E. Mello Rella, D.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0523"/>
          </a:xfrm>
        </p:spPr>
        <p:txBody>
          <a:bodyPr/>
          <a:lstStyle/>
          <a:p>
            <a:r>
              <a:rPr lang="en-GB" dirty="0"/>
              <a:t>Notes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2126780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"/>
          <p:cNvSpPr txBox="1">
            <a:spLocks noGrp="1"/>
          </p:cNvSpPr>
          <p:nvPr>
            <p:ph type="dt" idx="10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19.12.2019</a:t>
            </a:r>
            <a:endParaRPr/>
          </a:p>
        </p:txBody>
      </p:sp>
      <p:sp>
        <p:nvSpPr>
          <p:cNvPr id="714" name="Google Shape;714;p7"/>
          <p:cNvSpPr txBox="1">
            <a:spLocks noGrp="1"/>
          </p:cNvSpPr>
          <p:nvPr>
            <p:ph type="ftr" idx="11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E. Mello Rella, D. Menini</a:t>
            </a:r>
            <a:endParaRPr dirty="0"/>
          </a:p>
        </p:txBody>
      </p:sp>
      <p:sp>
        <p:nvSpPr>
          <p:cNvPr id="715" name="Google Shape;715;p7"/>
          <p:cNvSpPr txBox="1">
            <a:spLocks noGrp="1"/>
          </p:cNvSpPr>
          <p:nvPr>
            <p:ph type="sldNum" idx="12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sp>
        <p:nvSpPr>
          <p:cNvPr id="716" name="Google Shape;716;p7"/>
          <p:cNvSpPr txBox="1"/>
          <p:nvPr/>
        </p:nvSpPr>
        <p:spPr>
          <a:xfrm>
            <a:off x="2565227" y="3429000"/>
            <a:ext cx="7200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-IT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1680</TotalTime>
  <Words>454</Words>
  <Application>Microsoft Office PowerPoint</Application>
  <PresentationFormat>Personalizzato</PresentationFormat>
  <Paragraphs>96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8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Lightweight Face Detection on ARM Cortex-M7</vt:lpstr>
      <vt:lpstr>Ideal Algorithm </vt:lpstr>
      <vt:lpstr>Real Implementation</vt:lpstr>
      <vt:lpstr>Real Implementation - CNN</vt:lpstr>
      <vt:lpstr>Results - Accuracy</vt:lpstr>
      <vt:lpstr>Results - Profiling</vt:lpstr>
      <vt:lpstr>Notes &amp; Future Work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Menini</dc:creator>
  <cp:lastModifiedBy>Davide Menini</cp:lastModifiedBy>
  <cp:revision>53</cp:revision>
  <cp:lastPrinted>2013-06-08T11:22:51Z</cp:lastPrinted>
  <dcterms:created xsi:type="dcterms:W3CDTF">2019-12-18T13:54:06Z</dcterms:created>
  <dcterms:modified xsi:type="dcterms:W3CDTF">2019-12-19T18:47:20Z</dcterms:modified>
</cp:coreProperties>
</file>