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1"/>
  </p:notesMasterIdLst>
  <p:handoutMasterIdLst>
    <p:handoutMasterId r:id="rId22"/>
  </p:handoutMasterIdLst>
  <p:sldIdLst>
    <p:sldId id="268" r:id="rId10"/>
    <p:sldId id="290" r:id="rId11"/>
    <p:sldId id="302" r:id="rId12"/>
    <p:sldId id="320" r:id="rId13"/>
    <p:sldId id="309" r:id="rId14"/>
    <p:sldId id="285" r:id="rId15"/>
    <p:sldId id="286" r:id="rId16"/>
    <p:sldId id="315" r:id="rId17"/>
    <p:sldId id="319" r:id="rId18"/>
    <p:sldId id="275" r:id="rId19"/>
    <p:sldId id="274" r:id="rId20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Menini" initials="DM" lastIdx="1" clrIdx="0">
    <p:extLst>
      <p:ext uri="{19B8F6BF-5375-455C-9EA6-DF929625EA0E}">
        <p15:presenceInfo xmlns:p15="http://schemas.microsoft.com/office/powerpoint/2012/main" userId="f0ab5faca28725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7EDE"/>
    <a:srgbClr val="2F5597"/>
    <a:srgbClr val="1F407A"/>
    <a:srgbClr val="843C0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commentAuthors" Target="commentAuthor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FPR [%] (decreasing sparsity)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6.4098199028845296E-2"/>
          <c:y val="0.11605553219471609"/>
          <c:w val="0.8998305431955087"/>
          <c:h val="0.80549696706718077"/>
        </c:manualLayout>
      </c:layout>
      <c:lineChart>
        <c:grouping val="standard"/>
        <c:varyColors val="0"/>
        <c:ser>
          <c:idx val="1"/>
          <c:order val="0"/>
          <c:tx>
            <c:strRef>
              <c:f>Foglio1!$B$1</c:f>
              <c:strCache>
                <c:ptCount val="1"/>
                <c:pt idx="0">
                  <c:v>False positives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Foglio1!$A$2:$A$12</c:f>
              <c:numCache>
                <c:formatCode>0.00</c:formatCode>
                <c:ptCount val="11"/>
                <c:pt idx="0">
                  <c:v>99.98</c:v>
                </c:pt>
                <c:pt idx="1">
                  <c:v>99.95</c:v>
                </c:pt>
                <c:pt idx="2">
                  <c:v>99.9</c:v>
                </c:pt>
                <c:pt idx="3">
                  <c:v>99.8</c:v>
                </c:pt>
                <c:pt idx="4">
                  <c:v>99.5</c:v>
                </c:pt>
                <c:pt idx="5">
                  <c:v>99</c:v>
                </c:pt>
                <c:pt idx="6">
                  <c:v>98.5</c:v>
                </c:pt>
                <c:pt idx="7">
                  <c:v>98</c:v>
                </c:pt>
                <c:pt idx="8">
                  <c:v>97</c:v>
                </c:pt>
                <c:pt idx="9">
                  <c:v>96</c:v>
                </c:pt>
                <c:pt idx="10">
                  <c:v>95</c:v>
                </c:pt>
              </c:numCache>
            </c:numRef>
          </c:cat>
          <c:val>
            <c:numRef>
              <c:f>Foglio1!$B$2:$B$12</c:f>
              <c:numCache>
                <c:formatCode>General</c:formatCode>
                <c:ptCount val="11"/>
                <c:pt idx="0">
                  <c:v>2.0238095238095237</c:v>
                </c:pt>
                <c:pt idx="1">
                  <c:v>2.0523809523809522</c:v>
                </c:pt>
                <c:pt idx="2">
                  <c:v>1.9190476190476191</c:v>
                </c:pt>
                <c:pt idx="3">
                  <c:v>1.6238095238095238</c:v>
                </c:pt>
                <c:pt idx="4">
                  <c:v>1.2333333333333334</c:v>
                </c:pt>
                <c:pt idx="5">
                  <c:v>1.0666666666666667</c:v>
                </c:pt>
                <c:pt idx="6">
                  <c:v>0.8571428571428571</c:v>
                </c:pt>
                <c:pt idx="7">
                  <c:v>0.8666666666666667</c:v>
                </c:pt>
                <c:pt idx="8">
                  <c:v>0.90476190476190477</c:v>
                </c:pt>
                <c:pt idx="9">
                  <c:v>1.5619047619047619</c:v>
                </c:pt>
                <c:pt idx="10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CA-40E7-9791-4FC784E0C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039263"/>
        <c:axId val="715903231"/>
      </c:lineChart>
      <c:catAx>
        <c:axId val="715039263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15903231"/>
        <c:crosses val="autoZero"/>
        <c:auto val="1"/>
        <c:lblAlgn val="ctr"/>
        <c:lblOffset val="100"/>
        <c:noMultiLvlLbl val="0"/>
      </c:catAx>
      <c:valAx>
        <c:axId val="71590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15039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u="none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FPR [%] </a:t>
            </a:r>
            <a:r>
              <a:rPr lang="en-US" dirty="0"/>
              <a:t>(increasing</a:t>
            </a:r>
            <a:r>
              <a:rPr lang="en-US" baseline="0" dirty="0"/>
              <a:t> dimensionality)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7.3587668570510162E-2"/>
          <c:y val="0.12416499999999998"/>
          <c:w val="0.90219988048046296"/>
          <c:h val="0.79711111976710114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False positives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 10k</c:v>
                </c:pt>
                <c:pt idx="1">
                  <c:v>20k</c:v>
                </c:pt>
                <c:pt idx="2">
                  <c:v>50k</c:v>
                </c:pt>
                <c:pt idx="3">
                  <c:v>100k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0.8571428571428571</c:v>
                </c:pt>
                <c:pt idx="1">
                  <c:v>0.46666666666666667</c:v>
                </c:pt>
                <c:pt idx="2">
                  <c:v>0.30476190476190479</c:v>
                </c:pt>
                <c:pt idx="3">
                  <c:v>0.20952380952380953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47-40DE-A40A-2D836FE34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039263"/>
        <c:axId val="715903231"/>
      </c:lineChart>
      <c:catAx>
        <c:axId val="71503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15903231"/>
        <c:crosses val="autoZero"/>
        <c:auto val="1"/>
        <c:lblAlgn val="ctr"/>
        <c:lblOffset val="100"/>
        <c:noMultiLvlLbl val="0"/>
      </c:catAx>
      <c:valAx>
        <c:axId val="71590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15039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u="none"/>
      </a:pPr>
      <a:endParaRPr lang="it-IT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CPU performance</a:t>
            </a:r>
            <a:endParaRPr lang="en-US" sz="2400" baseline="0" dirty="0"/>
          </a:p>
        </c:rich>
      </c:tx>
      <c:layout>
        <c:manualLayout>
          <c:xMode val="edge"/>
          <c:yMode val="edge"/>
          <c:x val="9.8974131944444446E-2"/>
          <c:y val="2.469444444444444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9998087466739088E-2"/>
          <c:y val="1.8286235910605859E-2"/>
          <c:w val="0.94469403359574855"/>
          <c:h val="0.88623261160808564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Foglio1!$B$10</c:f>
              <c:strCache>
                <c:ptCount val="1"/>
                <c:pt idx="0">
                  <c:v>CPU1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Foglio1!$A$11:$A$29</c:f>
              <c:numCache>
                <c:formatCode>General</c:formatCode>
                <c:ptCount val="19"/>
              </c:numCache>
            </c:numRef>
          </c:cat>
          <c:val>
            <c:numRef>
              <c:f>Foglio1!$B$11:$B$29</c:f>
              <c:numCache>
                <c:formatCode>General</c:formatCode>
                <c:ptCount val="19"/>
                <c:pt idx="1">
                  <c:v>67</c:v>
                </c:pt>
                <c:pt idx="4">
                  <c:v>191</c:v>
                </c:pt>
                <c:pt idx="7">
                  <c:v>381</c:v>
                </c:pt>
                <c:pt idx="10">
                  <c:v>715</c:v>
                </c:pt>
                <c:pt idx="13">
                  <c:v>890</c:v>
                </c:pt>
                <c:pt idx="16">
                  <c:v>1871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B3-4A4A-8FFB-AE0353E4AB59}"/>
            </c:ext>
          </c:extLst>
        </c:ser>
        <c:ser>
          <c:idx val="2"/>
          <c:order val="2"/>
          <c:tx>
            <c:strRef>
              <c:f>Foglio1!$C$10</c:f>
              <c:strCache>
                <c:ptCount val="1"/>
                <c:pt idx="0">
                  <c:v>CPU2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9B3-4A4A-8FFB-AE0353E4AB59}"/>
                </c:ext>
              </c:extLst>
            </c:dLbl>
            <c:dLbl>
              <c:idx val="1"/>
              <c:layout>
                <c:manualLayout>
                  <c:x val="-2.021099337273174E-17"/>
                  <c:y val="-3.2791388888888891E-2"/>
                </c:manualLayout>
              </c:layout>
              <c:tx>
                <c:rich>
                  <a:bodyPr/>
                  <a:lstStyle/>
                  <a:p>
                    <a:fld id="{8AED1EAE-F6F1-4879-A248-A1214325FDCF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79B3-4A4A-8FFB-AE0353E4AB5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9B3-4A4A-8FFB-AE0353E4AB5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9B3-4A4A-8FFB-AE0353E4AB59}"/>
                </c:ext>
              </c:extLst>
            </c:dLbl>
            <c:dLbl>
              <c:idx val="4"/>
              <c:layout>
                <c:manualLayout>
                  <c:x val="0"/>
                  <c:y val="-2.9263611111111174E-2"/>
                </c:manualLayout>
              </c:layout>
              <c:tx>
                <c:rich>
                  <a:bodyPr/>
                  <a:lstStyle/>
                  <a:p>
                    <a:fld id="{911831E3-2D9E-40EC-925B-360BFCD8E8B9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79B3-4A4A-8FFB-AE0353E4AB5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9B3-4A4A-8FFB-AE0353E4AB5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79B3-4A4A-8FFB-AE0353E4AB59}"/>
                </c:ext>
              </c:extLst>
            </c:dLbl>
            <c:dLbl>
              <c:idx val="7"/>
              <c:layout>
                <c:manualLayout>
                  <c:x val="0"/>
                  <c:y val="-3.2791388888888919E-2"/>
                </c:manualLayout>
              </c:layout>
              <c:tx>
                <c:rich>
                  <a:bodyPr/>
                  <a:lstStyle/>
                  <a:p>
                    <a:fld id="{3B20F5E2-C3A3-42A8-A2EC-57029AF3093B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79B3-4A4A-8FFB-AE0353E4AB5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79B3-4A4A-8FFB-AE0353E4AB5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79B3-4A4A-8FFB-AE0353E4AB59}"/>
                </c:ext>
              </c:extLst>
            </c:dLbl>
            <c:dLbl>
              <c:idx val="10"/>
              <c:layout>
                <c:manualLayout>
                  <c:x val="0"/>
                  <c:y val="-2.5452777777777779E-2"/>
                </c:manualLayout>
              </c:layout>
              <c:tx>
                <c:rich>
                  <a:bodyPr rot="0" spcFirstLastPara="1" vertOverflow="ellipsis" vert="horz" wrap="square" lIns="38100" tIns="19050" rIns="38100" bIns="1908000" anchor="t" anchorCtr="0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44B259F-7821-4309-85FC-FC7E69B12C99}" type="CELLRANGE">
                      <a:rPr lang="en-US"/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79B3-4A4A-8FFB-AE0353E4AB5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79B3-4A4A-8FFB-AE0353E4AB5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79B3-4A4A-8FFB-AE0353E4AB59}"/>
                </c:ext>
              </c:extLst>
            </c:dLbl>
            <c:dLbl>
              <c:idx val="13"/>
              <c:layout>
                <c:manualLayout>
                  <c:x val="-8.0843973490926958E-17"/>
                  <c:y val="-3.2508333333333368E-2"/>
                </c:manualLayout>
              </c:layout>
              <c:tx>
                <c:rich>
                  <a:bodyPr rot="0" spcFirstLastPara="1" vertOverflow="ellipsis" vert="horz" wrap="square" lIns="38100" tIns="19050" rIns="38100" bIns="1908000" anchor="t" anchorCtr="0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3BBBCB4-AFB0-49CC-9900-18886834F419}" type="CELLRANGE">
                      <a:rPr lang="en-US"/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79B3-4A4A-8FFB-AE0353E4AB5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79B3-4A4A-8FFB-AE0353E4AB5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0-79B3-4A4A-8FFB-AE0353E4AB59}"/>
                </c:ext>
              </c:extLst>
            </c:dLbl>
            <c:dLbl>
              <c:idx val="16"/>
              <c:layout>
                <c:manualLayout>
                  <c:x val="-1.1348542602618212E-16"/>
                  <c:y val="-3.1246268002594807E-2"/>
                </c:manualLayout>
              </c:layout>
              <c:tx>
                <c:rich>
                  <a:bodyPr rot="0" spcFirstLastPara="1" vertOverflow="ellipsis" vert="horz" wrap="square" lIns="38100" tIns="19050" rIns="38100" bIns="1908000" anchor="t" anchorCtr="0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9DDD5A6-18B0-4BFE-B5F0-8857B059C1E0}" type="CELLRANGE">
                      <a:rPr lang="en-US"/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79B3-4A4A-8FFB-AE0353E4AB5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79B3-4A4A-8FFB-AE0353E4AB5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79B3-4A4A-8FFB-AE0353E4AB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8000" anchor="t" anchorCtr="0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0"/>
              </c:ext>
            </c:extLst>
          </c:dLbls>
          <c:cat>
            <c:numRef>
              <c:f>Foglio1!$A$11:$A$29</c:f>
              <c:numCache>
                <c:formatCode>General</c:formatCode>
                <c:ptCount val="19"/>
              </c:numCache>
            </c:numRef>
          </c:cat>
          <c:val>
            <c:numRef>
              <c:f>Foglio1!$C$11:$C$29</c:f>
              <c:numCache>
                <c:formatCode>General</c:formatCode>
                <c:ptCount val="19"/>
                <c:pt idx="1">
                  <c:v>0</c:v>
                </c:pt>
                <c:pt idx="4">
                  <c:v>0</c:v>
                </c:pt>
                <c:pt idx="7">
                  <c:v>0</c:v>
                </c:pt>
                <c:pt idx="10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Foglio1!$H$11:$H$29</c15:f>
                <c15:dlblRangeCache>
                  <c:ptCount val="19"/>
                  <c:pt idx="1">
                    <c:v>67</c:v>
                  </c:pt>
                  <c:pt idx="4">
                    <c:v>191</c:v>
                  </c:pt>
                  <c:pt idx="7">
                    <c:v>381</c:v>
                  </c:pt>
                  <c:pt idx="10">
                    <c:v>715</c:v>
                  </c:pt>
                  <c:pt idx="13">
                    <c:v>890</c:v>
                  </c:pt>
                  <c:pt idx="16">
                    <c:v>1871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79B3-4A4A-8FFB-AE0353E4AB59}"/>
            </c:ext>
          </c:extLst>
        </c:ser>
        <c:ser>
          <c:idx val="3"/>
          <c:order val="3"/>
          <c:tx>
            <c:strRef>
              <c:f>Foglio1!$D$10</c:f>
              <c:strCache>
                <c:ptCount val="1"/>
                <c:pt idx="0">
                  <c:v>GPU1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Foglio1!$A$11:$A$29</c:f>
              <c:numCache>
                <c:formatCode>General</c:formatCode>
                <c:ptCount val="19"/>
              </c:numCache>
            </c:numRef>
          </c:cat>
          <c:val>
            <c:numRef>
              <c:f>Foglio1!$D$11:$D$29</c:f>
              <c:numCache>
                <c:formatCode>General</c:formatCode>
                <c:ptCount val="19"/>
                <c:pt idx="2">
                  <c:v>0</c:v>
                </c:pt>
                <c:pt idx="5">
                  <c:v>0</c:v>
                </c:pt>
                <c:pt idx="8">
                  <c:v>0</c:v>
                </c:pt>
                <c:pt idx="11">
                  <c:v>0</c:v>
                </c:pt>
                <c:pt idx="14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9B3-4A4A-8FFB-AE0353E4AB59}"/>
            </c:ext>
          </c:extLst>
        </c:ser>
        <c:ser>
          <c:idx val="4"/>
          <c:order val="4"/>
          <c:tx>
            <c:strRef>
              <c:f>Foglio1!$E$10</c:f>
              <c:strCache>
                <c:ptCount val="1"/>
                <c:pt idx="0">
                  <c:v>GPU2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Foglio1!$A$11:$A$29</c:f>
              <c:numCache>
                <c:formatCode>General</c:formatCode>
                <c:ptCount val="19"/>
              </c:numCache>
            </c:numRef>
          </c:cat>
          <c:val>
            <c:numRef>
              <c:f>Foglio1!$E$11:$E$29</c:f>
              <c:numCache>
                <c:formatCode>General</c:formatCode>
                <c:ptCount val="19"/>
                <c:pt idx="2">
                  <c:v>1</c:v>
                </c:pt>
                <c:pt idx="5">
                  <c:v>1</c:v>
                </c:pt>
                <c:pt idx="8">
                  <c:v>1</c:v>
                </c:pt>
                <c:pt idx="11">
                  <c:v>1</c:v>
                </c:pt>
                <c:pt idx="14">
                  <c:v>1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9B3-4A4A-8FFB-AE0353E4AB59}"/>
            </c:ext>
          </c:extLst>
        </c:ser>
        <c:ser>
          <c:idx val="6"/>
          <c:order val="6"/>
          <c:tx>
            <c:strRef>
              <c:f>Foglio1!$F$10</c:f>
              <c:strCache>
                <c:ptCount val="1"/>
                <c:pt idx="0">
                  <c:v>GPU HD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val>
            <c:numRef>
              <c:f>Foglio1!$F$11:$F$29</c:f>
              <c:numCache>
                <c:formatCode>General</c:formatCode>
                <c:ptCount val="19"/>
                <c:pt idx="2">
                  <c:v>3</c:v>
                </c:pt>
                <c:pt idx="5">
                  <c:v>10</c:v>
                </c:pt>
                <c:pt idx="8">
                  <c:v>14</c:v>
                </c:pt>
                <c:pt idx="11">
                  <c:v>35</c:v>
                </c:pt>
                <c:pt idx="14">
                  <c:v>52</c:v>
                </c:pt>
                <c:pt idx="17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79B3-4A4A-8FFB-AE0353E4AB59}"/>
            </c:ext>
          </c:extLst>
        </c:ser>
        <c:ser>
          <c:idx val="7"/>
          <c:order val="7"/>
          <c:tx>
            <c:strRef>
              <c:f>Foglio1!$G$10</c:f>
              <c:strCache>
                <c:ptCount val="1"/>
                <c:pt idx="0">
                  <c:v>GPU DH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8-79B3-4A4A-8FFB-AE0353E4AB5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9-79B3-4A4A-8FFB-AE0353E4AB59}"/>
                </c:ext>
              </c:extLst>
            </c:dLbl>
            <c:dLbl>
              <c:idx val="2"/>
              <c:layout>
                <c:manualLayout>
                  <c:x val="-1.4185678253272765E-17"/>
                  <c:y val="-2.3156091918664076E-2"/>
                </c:manualLayout>
              </c:layout>
              <c:tx>
                <c:rich>
                  <a:bodyPr/>
                  <a:lstStyle/>
                  <a:p>
                    <a:fld id="{54C737BC-DCEE-423A-A644-60E0CE48C285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79B3-4A4A-8FFB-AE0353E4AB5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B-79B3-4A4A-8FFB-AE0353E4AB5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C-79B3-4A4A-8FFB-AE0353E4AB59}"/>
                </c:ext>
              </c:extLst>
            </c:dLbl>
            <c:dLbl>
              <c:idx val="5"/>
              <c:layout>
                <c:manualLayout>
                  <c:x val="0"/>
                  <c:y val="-2.5289500222370118E-2"/>
                </c:manualLayout>
              </c:layout>
              <c:tx>
                <c:rich>
                  <a:bodyPr/>
                  <a:lstStyle/>
                  <a:p>
                    <a:fld id="{008EBB76-E346-4194-B51D-E940A5B8A92B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79B3-4A4A-8FFB-AE0353E4AB5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E-79B3-4A4A-8FFB-AE0353E4AB5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F-79B3-4A4A-8FFB-AE0353E4AB59}"/>
                </c:ext>
              </c:extLst>
            </c:dLbl>
            <c:dLbl>
              <c:idx val="8"/>
              <c:layout>
                <c:manualLayout>
                  <c:x val="-5.6133303788600489E-17"/>
                  <c:y val="-2.7016161550026868E-2"/>
                </c:manualLayout>
              </c:layout>
              <c:tx>
                <c:rich>
                  <a:bodyPr/>
                  <a:lstStyle/>
                  <a:p>
                    <a:fld id="{E26180C6-9439-4A40-BB26-C70D2849DC69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79B3-4A4A-8FFB-AE0353E4AB5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1-79B3-4A4A-8FFB-AE0353E4AB5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2-79B3-4A4A-8FFB-AE0353E4AB59}"/>
                </c:ext>
              </c:extLst>
            </c:dLbl>
            <c:dLbl>
              <c:idx val="11"/>
              <c:layout>
                <c:manualLayout>
                  <c:x val="0"/>
                  <c:y val="-2.7958938596330137E-2"/>
                </c:manualLayout>
              </c:layout>
              <c:tx>
                <c:rich>
                  <a:bodyPr/>
                  <a:lstStyle/>
                  <a:p>
                    <a:fld id="{DDCB6F22-712E-482B-B25F-1978694D17A1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79B3-4A4A-8FFB-AE0353E4AB5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4-79B3-4A4A-8FFB-AE0353E4AB5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5-79B3-4A4A-8FFB-AE0353E4AB59}"/>
                </c:ext>
              </c:extLst>
            </c:dLbl>
            <c:dLbl>
              <c:idx val="14"/>
              <c:layout>
                <c:manualLayout>
                  <c:x val="-1.5309259703269096E-3"/>
                  <c:y val="-2.8852211364106362E-2"/>
                </c:manualLayout>
              </c:layout>
              <c:tx>
                <c:rich>
                  <a:bodyPr/>
                  <a:lstStyle/>
                  <a:p>
                    <a:fld id="{BD0E4B2F-E5F4-4096-9893-8D04A8F3E872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79B3-4A4A-8FFB-AE0353E4AB5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7-79B3-4A4A-8FFB-AE0353E4AB5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8-79B3-4A4A-8FFB-AE0353E4AB59}"/>
                </c:ext>
              </c:extLst>
            </c:dLbl>
            <c:dLbl>
              <c:idx val="17"/>
              <c:layout>
                <c:manualLayout>
                  <c:x val="-2.3713541666668283E-3"/>
                  <c:y val="-3.304930555555562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325345C-C826-4669-A778-65EF04CEDC2D}" type="CELLRANGE">
                      <a:rPr lang="en-US"/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804209154382793E-2"/>
                      <c:h val="4.1072182827285156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79B3-4A4A-8FFB-AE0353E4AB5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79B3-4A4A-8FFB-AE0353E4AB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Foglio1!$G$11:$G$29</c:f>
              <c:numCache>
                <c:formatCode>General</c:formatCode>
                <c:ptCount val="19"/>
                <c:pt idx="2">
                  <c:v>0</c:v>
                </c:pt>
                <c:pt idx="5">
                  <c:v>0</c:v>
                </c:pt>
                <c:pt idx="8">
                  <c:v>0</c:v>
                </c:pt>
                <c:pt idx="11">
                  <c:v>0</c:v>
                </c:pt>
                <c:pt idx="14">
                  <c:v>0</c:v>
                </c:pt>
                <c:pt idx="17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Foglio1!$I$11:$I$29</c15:f>
                <c15:dlblRangeCache>
                  <c:ptCount val="19"/>
                  <c:pt idx="2">
                    <c:v>3</c:v>
                  </c:pt>
                  <c:pt idx="5">
                    <c:v>10</c:v>
                  </c:pt>
                  <c:pt idx="8">
                    <c:v>14</c:v>
                  </c:pt>
                  <c:pt idx="11">
                    <c:v>35</c:v>
                  </c:pt>
                  <c:pt idx="14">
                    <c:v>52</c:v>
                  </c:pt>
                  <c:pt idx="17">
                    <c:v>108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B-79B3-4A4A-8FFB-AE0353E4A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50277520"/>
        <c:axId val="7375774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Foglio1!$A$10</c15:sqref>
                        </c15:formulaRef>
                      </c:ext>
                    </c:extLst>
                    <c:strCache>
                      <c:ptCount val="1"/>
                      <c:pt idx="0">
                        <c:v>Table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Foglio1!$A$11:$A$29</c15:sqref>
                        </c15:formulaRef>
                      </c:ext>
                    </c:extLst>
                    <c:numCache>
                      <c:formatCode>General</c:formatCode>
                      <c:ptCount val="19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Foglio1!$A$11:$A$29</c15:sqref>
                        </c15:formulaRef>
                      </c:ext>
                    </c:extLst>
                    <c:numCache>
                      <c:formatCode>General</c:formatCode>
                      <c:ptCount val="19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D-79B3-4A4A-8FFB-AE0353E4AB59}"/>
                  </c:ext>
                </c:extLst>
              </c15:ser>
            </c15:filteredBarSeries>
          </c:ext>
        </c:extLst>
      </c:barChart>
      <c:barChart>
        <c:barDir val="col"/>
        <c:grouping val="stacked"/>
        <c:varyColors val="0"/>
        <c:ser>
          <c:idx val="5"/>
          <c:order val="5"/>
          <c:tx>
            <c:v>axis labels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Foglio1!$A$2:$A$7</c:f>
              <c:strCache>
                <c:ptCount val="6"/>
                <c:pt idx="0">
                  <c:v>21K</c:v>
                </c:pt>
                <c:pt idx="1">
                  <c:v>84K</c:v>
                </c:pt>
                <c:pt idx="2">
                  <c:v>168K</c:v>
                </c:pt>
                <c:pt idx="3">
                  <c:v>336K</c:v>
                </c:pt>
                <c:pt idx="4">
                  <c:v>672K</c:v>
                </c:pt>
                <c:pt idx="5">
                  <c:v>1.34M</c:v>
                </c:pt>
              </c:strCache>
            </c:strRef>
          </c:cat>
          <c:val>
            <c:numRef>
              <c:f>Foglio1!$A$2:$A$7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79B3-4A4A-8FFB-AE0353E4A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50266320"/>
        <c:axId val="660675328"/>
      </c:barChart>
      <c:catAx>
        <c:axId val="65027752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37577408"/>
        <c:crosses val="max"/>
        <c:auto val="0"/>
        <c:lblAlgn val="ctr"/>
        <c:lblOffset val="100"/>
        <c:tickMarkSkip val="1"/>
        <c:noMultiLvlLbl val="0"/>
      </c:catAx>
      <c:valAx>
        <c:axId val="737577408"/>
        <c:scaling>
          <c:logBase val="10"/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50277520"/>
        <c:crosses val="autoZero"/>
        <c:crossBetween val="midCat"/>
      </c:valAx>
      <c:valAx>
        <c:axId val="660675328"/>
        <c:scaling>
          <c:logBase val="10"/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50266320"/>
        <c:crosses val="max"/>
        <c:crossBetween val="between"/>
      </c:valAx>
      <c:catAx>
        <c:axId val="65026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60675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aseline="0" dirty="0"/>
              <a:t>GPU performance</a:t>
            </a:r>
          </a:p>
        </c:rich>
      </c:tx>
      <c:layout>
        <c:manualLayout>
          <c:xMode val="edge"/>
          <c:yMode val="edge"/>
          <c:x val="0.10703124999999998"/>
          <c:y val="2.716833333333332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9652430555555556E-2"/>
          <c:y val="2.5446666666666666E-2"/>
          <c:w val="0.95250527168616528"/>
          <c:h val="0.91660054603778884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Foglio1!$B$10</c:f>
              <c:strCache>
                <c:ptCount val="1"/>
                <c:pt idx="0">
                  <c:v>GPU1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921-4CBB-A41F-DCF69E97BA11}"/>
                </c:ext>
              </c:extLst>
            </c:dLbl>
            <c:dLbl>
              <c:idx val="1"/>
              <c:layout>
                <c:manualLayout>
                  <c:x val="-9.2277777777777775E-3"/>
                  <c:y val="-0.17229277777777777"/>
                </c:manualLayout>
              </c:layout>
              <c:tx>
                <c:rich>
                  <a:bodyPr/>
                  <a:lstStyle/>
                  <a:p>
                    <a:fld id="{F05A4158-2064-4F84-912B-59A51EB1BE80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921-4CBB-A41F-DCF69E97BA1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921-4CBB-A41F-DCF69E97BA1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921-4CBB-A41F-DCF69E97BA1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9921-4CBB-A41F-DCF69E97BA11}"/>
                </c:ext>
              </c:extLst>
            </c:dLbl>
            <c:dLbl>
              <c:idx val="5"/>
              <c:layout>
                <c:manualLayout>
                  <c:x val="-4.7628472222222629E-3"/>
                  <c:y val="-0.17138305555555569"/>
                </c:manualLayout>
              </c:layout>
              <c:tx>
                <c:rich>
                  <a:bodyPr/>
                  <a:lstStyle/>
                  <a:p>
                    <a:fld id="{99033C5D-E838-4A87-90AD-A27E2976F9C9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9921-4CBB-A41F-DCF69E97BA1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9921-4CBB-A41F-DCF69E97BA1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9921-4CBB-A41F-DCF69E97BA1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9921-4CBB-A41F-DCF69E97BA11}"/>
                </c:ext>
              </c:extLst>
            </c:dLbl>
            <c:dLbl>
              <c:idx val="9"/>
              <c:layout>
                <c:manualLayout>
                  <c:x val="-2.7123263888888887E-3"/>
                  <c:y val="-0.18132138888888896"/>
                </c:manualLayout>
              </c:layout>
              <c:tx>
                <c:rich>
                  <a:bodyPr/>
                  <a:lstStyle/>
                  <a:p>
                    <a:fld id="{AEF5AC73-AFA6-464D-9023-E2FC952A4ABD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9921-4CBB-A41F-DCF69E97BA1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9921-4CBB-A41F-DCF69E97BA1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9921-4CBB-A41F-DCF69E97BA1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9921-4CBB-A41F-DCF69E97BA11}"/>
                </c:ext>
              </c:extLst>
            </c:dLbl>
            <c:dLbl>
              <c:idx val="13"/>
              <c:layout>
                <c:manualLayout>
                  <c:x val="-4.4097222222223027E-3"/>
                  <c:y val="-0.18498416666666673"/>
                </c:manualLayout>
              </c:layout>
              <c:tx>
                <c:rich>
                  <a:bodyPr/>
                  <a:lstStyle/>
                  <a:p>
                    <a:fld id="{F1A5AE17-6E53-4FFE-9FEF-8ED6BB4D3338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9921-4CBB-A41F-DCF69E97BA1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9921-4CBB-A41F-DCF69E97BA11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9921-4CBB-A41F-DCF69E97BA11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0-9921-4CBB-A41F-DCF69E97BA11}"/>
                </c:ext>
              </c:extLst>
            </c:dLbl>
            <c:dLbl>
              <c:idx val="17"/>
              <c:layout>
                <c:manualLayout>
                  <c:x val="-1.6390624999999999E-3"/>
                  <c:y val="-0.19328666666666661"/>
                </c:manualLayout>
              </c:layout>
              <c:tx>
                <c:rich>
                  <a:bodyPr/>
                  <a:lstStyle/>
                  <a:p>
                    <a:fld id="{9402FF97-6A9D-4C08-B637-AA05DC550738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921-4CBB-A41F-DCF69E97BA11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9921-4CBB-A41F-DCF69E97BA11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9921-4CBB-A41F-DCF69E97BA11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4-9921-4CBB-A41F-DCF69E97BA11}"/>
                </c:ext>
              </c:extLst>
            </c:dLbl>
            <c:dLbl>
              <c:idx val="21"/>
              <c:layout>
                <c:manualLayout>
                  <c:x val="-9.6302083333333331E-4"/>
                  <c:y val="-0.21725722222222221"/>
                </c:manualLayout>
              </c:layout>
              <c:tx>
                <c:rich>
                  <a:bodyPr/>
                  <a:lstStyle/>
                  <a:p>
                    <a:fld id="{B22CBF68-CC9D-4AA9-9C9E-7F8BB21387C7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9921-4CBB-A41F-DCF69E97BA11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6-9921-4CBB-A41F-DCF69E97BA11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7-9921-4CBB-A41F-DCF69E97BA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/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Foglio1!$A$11:$A$34</c:f>
              <c:numCache>
                <c:formatCode>General</c:formatCode>
                <c:ptCount val="24"/>
              </c:numCache>
            </c:numRef>
          </c:cat>
          <c:val>
            <c:numRef>
              <c:f>Foglio1!$B$11:$B$34</c:f>
              <c:numCache>
                <c:formatCode>0</c:formatCode>
                <c:ptCount val="24"/>
                <c:pt idx="1">
                  <c:v>21.74</c:v>
                </c:pt>
                <c:pt idx="5">
                  <c:v>21.76</c:v>
                </c:pt>
                <c:pt idx="9">
                  <c:v>24.12</c:v>
                </c:pt>
                <c:pt idx="13">
                  <c:v>26</c:v>
                </c:pt>
                <c:pt idx="17">
                  <c:v>30.2</c:v>
                </c:pt>
                <c:pt idx="21">
                  <c:v>57.7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Foglio1!$H$11:$H$35</c15:f>
                <c15:dlblRangeCache>
                  <c:ptCount val="25"/>
                  <c:pt idx="1">
                    <c:v>22</c:v>
                  </c:pt>
                  <c:pt idx="5">
                    <c:v>22</c:v>
                  </c:pt>
                  <c:pt idx="9">
                    <c:v>24</c:v>
                  </c:pt>
                  <c:pt idx="13">
                    <c:v>26</c:v>
                  </c:pt>
                  <c:pt idx="17">
                    <c:v>30</c:v>
                  </c:pt>
                  <c:pt idx="21">
                    <c:v>58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8-9921-4CBB-A41F-DCF69E97BA11}"/>
            </c:ext>
          </c:extLst>
        </c:ser>
        <c:ser>
          <c:idx val="2"/>
          <c:order val="2"/>
          <c:tx>
            <c:strRef>
              <c:f>Foglio1!$C$10</c:f>
              <c:strCache>
                <c:ptCount val="1"/>
                <c:pt idx="0">
                  <c:v>GPU DH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Foglio1!$A$11:$A$34</c:f>
              <c:numCache>
                <c:formatCode>General</c:formatCode>
                <c:ptCount val="24"/>
              </c:numCache>
            </c:numRef>
          </c:cat>
          <c:val>
            <c:numRef>
              <c:f>Foglio1!$C$11:$C$34</c:f>
              <c:numCache>
                <c:formatCode>General</c:formatCode>
                <c:ptCount val="24"/>
                <c:pt idx="1">
                  <c:v>0</c:v>
                </c:pt>
                <c:pt idx="2">
                  <c:v>1</c:v>
                </c:pt>
                <c:pt idx="6">
                  <c:v>1</c:v>
                </c:pt>
                <c:pt idx="10">
                  <c:v>1</c:v>
                </c:pt>
                <c:pt idx="14">
                  <c:v>1</c:v>
                </c:pt>
                <c:pt idx="18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9921-4CBB-A41F-DCF69E97BA11}"/>
            </c:ext>
          </c:extLst>
        </c:ser>
        <c:ser>
          <c:idx val="3"/>
          <c:order val="3"/>
          <c:tx>
            <c:strRef>
              <c:f>Foglio1!$D$10</c:f>
              <c:strCache>
                <c:ptCount val="1"/>
                <c:pt idx="0">
                  <c:v>GPU2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A-9921-4CBB-A41F-DCF69E97BA1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B-9921-4CBB-A41F-DCF69E97BA11}"/>
                </c:ext>
              </c:extLst>
            </c:dLbl>
            <c:dLbl>
              <c:idx val="2"/>
              <c:layout>
                <c:manualLayout>
                  <c:x val="-2.021099337273174E-17"/>
                  <c:y val="-0.21329305555555561"/>
                </c:manualLayout>
              </c:layout>
              <c:tx>
                <c:rich>
                  <a:bodyPr/>
                  <a:lstStyle/>
                  <a:p>
                    <a:fld id="{A98EA227-581A-40D9-A865-6C9E2BCD061A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9921-4CBB-A41F-DCF69E97BA1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D-9921-4CBB-A41F-DCF69E97BA1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E-9921-4CBB-A41F-DCF69E97BA1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F-9921-4CBB-A41F-DCF69E97BA11}"/>
                </c:ext>
              </c:extLst>
            </c:dLbl>
            <c:dLbl>
              <c:idx val="6"/>
              <c:layout>
                <c:manualLayout>
                  <c:x val="-4.241145833333293E-3"/>
                  <c:y val="-0.20421027777777778"/>
                </c:manualLayout>
              </c:layout>
              <c:tx>
                <c:rich>
                  <a:bodyPr/>
                  <a:lstStyle/>
                  <a:p>
                    <a:fld id="{B516F443-F9A8-46C9-9AB5-14A4B202FD3B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9921-4CBB-A41F-DCF69E97BA1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1-9921-4CBB-A41F-DCF69E97BA1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2-9921-4CBB-A41F-DCF69E97BA1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3-9921-4CBB-A41F-DCF69E97BA11}"/>
                </c:ext>
              </c:extLst>
            </c:dLbl>
            <c:dLbl>
              <c:idx val="10"/>
              <c:layout>
                <c:manualLayout>
                  <c:x val="3.8923611111111109E-4"/>
                  <c:y val="-0.20098805555555554"/>
                </c:manualLayout>
              </c:layout>
              <c:tx>
                <c:rich>
                  <a:bodyPr/>
                  <a:lstStyle/>
                  <a:p>
                    <a:fld id="{5291F556-6004-4986-85EE-C3D3ADC16B11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9921-4CBB-A41F-DCF69E97BA1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5-9921-4CBB-A41F-DCF69E97BA1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6-9921-4CBB-A41F-DCF69E97BA1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7-9921-4CBB-A41F-DCF69E97BA11}"/>
                </c:ext>
              </c:extLst>
            </c:dLbl>
            <c:dLbl>
              <c:idx val="14"/>
              <c:layout>
                <c:manualLayout>
                  <c:x val="-4.4131944444444443E-4"/>
                  <c:y val="-0.21660138888888894"/>
                </c:manualLayout>
              </c:layout>
              <c:tx>
                <c:rich>
                  <a:bodyPr/>
                  <a:lstStyle/>
                  <a:p>
                    <a:fld id="{4F533FFF-0CA0-4477-8004-82BAB1E0A162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9921-4CBB-A41F-DCF69E97BA11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9-9921-4CBB-A41F-DCF69E97BA11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9921-4CBB-A41F-DCF69E97BA11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B-9921-4CBB-A41F-DCF69E97BA11}"/>
                </c:ext>
              </c:extLst>
            </c:dLbl>
            <c:dLbl>
              <c:idx val="18"/>
              <c:layout>
                <c:manualLayout>
                  <c:x val="-7.3125000000016168E-4"/>
                  <c:y val="-0.23842333333333332"/>
                </c:manualLayout>
              </c:layout>
              <c:tx>
                <c:rich>
                  <a:bodyPr/>
                  <a:lstStyle/>
                  <a:p>
                    <a:fld id="{F418A4CA-FEC7-48A0-A99C-D0C38E942380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9921-4CBB-A41F-DCF69E97BA11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D-9921-4CBB-A41F-DCF69E97BA11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E-9921-4CBB-A41F-DCF69E97BA11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F-9921-4CBB-A41F-DCF69E97BA11}"/>
                </c:ext>
              </c:extLst>
            </c:dLbl>
            <c:dLbl>
              <c:idx val="22"/>
              <c:layout>
                <c:manualLayout>
                  <c:x val="-5.9383680555555552E-3"/>
                  <c:y val="-0.26157583333333334"/>
                </c:manualLayout>
              </c:layout>
              <c:tx>
                <c:rich>
                  <a:bodyPr/>
                  <a:lstStyle/>
                  <a:p>
                    <a:fld id="{EFD9DC2E-41A2-4A7B-A9F4-5BAB6B069125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9921-4CBB-A41F-DCF69E97BA11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1-9921-4CBB-A41F-DCF69E97BA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/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Foglio1!$A$11:$A$34</c:f>
              <c:numCache>
                <c:formatCode>General</c:formatCode>
                <c:ptCount val="24"/>
              </c:numCache>
            </c:numRef>
          </c:cat>
          <c:val>
            <c:numRef>
              <c:f>Foglio1!$D$11:$D$34</c:f>
              <c:numCache>
                <c:formatCode>General</c:formatCode>
                <c:ptCount val="24"/>
                <c:pt idx="2" formatCode="0">
                  <c:v>41.87</c:v>
                </c:pt>
                <c:pt idx="6" formatCode="0">
                  <c:v>37.479999999999997</c:v>
                </c:pt>
                <c:pt idx="10" formatCode="0">
                  <c:v>41.26</c:v>
                </c:pt>
                <c:pt idx="14" formatCode="0">
                  <c:v>53.75</c:v>
                </c:pt>
                <c:pt idx="18" formatCode="0">
                  <c:v>84</c:v>
                </c:pt>
                <c:pt idx="22" formatCode="0">
                  <c:v>146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Foglio1!$I$11:$I$35</c15:f>
                <c15:dlblRangeCache>
                  <c:ptCount val="25"/>
                  <c:pt idx="2">
                    <c:v>42</c:v>
                  </c:pt>
                  <c:pt idx="6">
                    <c:v>37</c:v>
                  </c:pt>
                  <c:pt idx="10">
                    <c:v>41</c:v>
                  </c:pt>
                  <c:pt idx="14">
                    <c:v>54</c:v>
                  </c:pt>
                  <c:pt idx="18">
                    <c:v>84</c:v>
                  </c:pt>
                  <c:pt idx="22">
                    <c:v>146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32-9921-4CBB-A41F-DCF69E97BA11}"/>
            </c:ext>
          </c:extLst>
        </c:ser>
        <c:ser>
          <c:idx val="4"/>
          <c:order val="4"/>
          <c:tx>
            <c:strRef>
              <c:f>Foglio1!$E$10</c:f>
              <c:strCache>
                <c:ptCount val="1"/>
                <c:pt idx="0">
                  <c:v>GPU DH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Foglio1!$A$11:$A$34</c:f>
              <c:numCache>
                <c:formatCode>General</c:formatCode>
                <c:ptCount val="24"/>
              </c:numCache>
            </c:numRef>
          </c:cat>
          <c:val>
            <c:numRef>
              <c:f>Foglio1!$E$11:$E$34</c:f>
              <c:numCache>
                <c:formatCode>General</c:formatCode>
                <c:ptCount val="24"/>
                <c:pt idx="2">
                  <c:v>0</c:v>
                </c:pt>
                <c:pt idx="3">
                  <c:v>1</c:v>
                </c:pt>
                <c:pt idx="7">
                  <c:v>1</c:v>
                </c:pt>
                <c:pt idx="10">
                  <c:v>0</c:v>
                </c:pt>
                <c:pt idx="11">
                  <c:v>1</c:v>
                </c:pt>
                <c:pt idx="14">
                  <c:v>0</c:v>
                </c:pt>
                <c:pt idx="15">
                  <c:v>1</c:v>
                </c:pt>
                <c:pt idx="18">
                  <c:v>0</c:v>
                </c:pt>
                <c:pt idx="19">
                  <c:v>1</c:v>
                </c:pt>
                <c:pt idx="22">
                  <c:v>0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9921-4CBB-A41F-DCF69E97BA11}"/>
            </c:ext>
          </c:extLst>
        </c:ser>
        <c:ser>
          <c:idx val="6"/>
          <c:order val="6"/>
          <c:tx>
            <c:strRef>
              <c:f>Foglio1!$F$10</c:f>
              <c:strCache>
                <c:ptCount val="1"/>
                <c:pt idx="0">
                  <c:v>GPU DH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Foglio1!$F$11:$F$13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34-9921-4CBB-A41F-DCF69E97BA11}"/>
            </c:ext>
          </c:extLst>
        </c:ser>
        <c:ser>
          <c:idx val="7"/>
          <c:order val="7"/>
          <c:tx>
            <c:strRef>
              <c:f>Foglio1!$G$10</c:f>
              <c:strCache>
                <c:ptCount val="1"/>
                <c:pt idx="0">
                  <c:v>GPU DH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5-9921-4CBB-A41F-DCF69E97BA1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6-9921-4CBB-A41F-DCF69E97BA1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7-9921-4CBB-A41F-DCF69E97BA11}"/>
                </c:ext>
              </c:extLst>
            </c:dLbl>
            <c:dLbl>
              <c:idx val="3"/>
              <c:layout>
                <c:manualLayout>
                  <c:x val="3.2340277777777576E-3"/>
                  <c:y val="-0.15829944444444444"/>
                </c:manualLayout>
              </c:layout>
              <c:tx>
                <c:rich>
                  <a:bodyPr/>
                  <a:lstStyle/>
                  <a:p>
                    <a:fld id="{D5FD0C53-287B-46F0-B1BC-A836CAEE43F3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9921-4CBB-A41F-DCF69E97BA1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9-9921-4CBB-A41F-DCF69E97BA1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A-9921-4CBB-A41F-DCF69E97BA1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B-9921-4CBB-A41F-DCF69E97BA11}"/>
                </c:ext>
              </c:extLst>
            </c:dLbl>
            <c:dLbl>
              <c:idx val="7"/>
              <c:layout>
                <c:manualLayout>
                  <c:x val="6.7621527777777775E-4"/>
                  <c:y val="-0.20980499999999994"/>
                </c:manualLayout>
              </c:layout>
              <c:tx>
                <c:rich>
                  <a:bodyPr/>
                  <a:lstStyle/>
                  <a:p>
                    <a:fld id="{F3520A4B-87F9-462C-9F34-5961B5264425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9921-4CBB-A41F-DCF69E97BA1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D-9921-4CBB-A41F-DCF69E97BA1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E-9921-4CBB-A41F-DCF69E97BA1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F-9921-4CBB-A41F-DCF69E97BA11}"/>
                </c:ext>
              </c:extLst>
            </c:dLbl>
            <c:dLbl>
              <c:idx val="11"/>
              <c:layout>
                <c:manualLayout>
                  <c:x val="-1.1041666666666666E-4"/>
                  <c:y val="-0.25004750000000009"/>
                </c:manualLayout>
              </c:layout>
              <c:tx>
                <c:rich>
                  <a:bodyPr/>
                  <a:lstStyle/>
                  <a:p>
                    <a:fld id="{0D251838-8C25-4EF8-A2D3-AE073E852F76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9921-4CBB-A41F-DCF69E97BA1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1-9921-4CBB-A41F-DCF69E97BA1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2-9921-4CBB-A41F-DCF69E97BA1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3-9921-4CBB-A41F-DCF69E97BA11}"/>
                </c:ext>
              </c:extLst>
            </c:dLbl>
            <c:dLbl>
              <c:idx val="15"/>
              <c:layout>
                <c:manualLayout>
                  <c:x val="-1.5838541666666666E-3"/>
                  <c:y val="-0.2820522222222222"/>
                </c:manualLayout>
              </c:layout>
              <c:tx>
                <c:rich>
                  <a:bodyPr/>
                  <a:lstStyle/>
                  <a:p>
                    <a:fld id="{C899877C-A4A3-4E27-9E07-82DE56E338AC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9921-4CBB-A41F-DCF69E97BA11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5-9921-4CBB-A41F-DCF69E97BA11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6-9921-4CBB-A41F-DCF69E97BA11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7-9921-4CBB-A41F-DCF69E97BA11}"/>
                </c:ext>
              </c:extLst>
            </c:dLbl>
            <c:dLbl>
              <c:idx val="19"/>
              <c:layout>
                <c:manualLayout>
                  <c:x val="-1.528645833333495E-3"/>
                  <c:y val="-0.31370611111111119"/>
                </c:manualLayout>
              </c:layout>
              <c:tx>
                <c:rich>
                  <a:bodyPr/>
                  <a:lstStyle/>
                  <a:p>
                    <a:fld id="{8842181F-1940-4296-8D9F-D68512BFE700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9921-4CBB-A41F-DCF69E97BA11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9-9921-4CBB-A41F-DCF69E97BA11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A-9921-4CBB-A41F-DCF69E97BA11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B-9921-4CBB-A41F-DCF69E97BA11}"/>
                </c:ext>
              </c:extLst>
            </c:dLbl>
            <c:dLbl>
              <c:idx val="23"/>
              <c:layout>
                <c:manualLayout>
                  <c:x val="-4.6688368055555554E-3"/>
                  <c:y val="-0.34393263888888886"/>
                </c:manualLayout>
              </c:layout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4A2580A-43AE-4991-B5A4-A99C15E5BC6A}" type="CELLRANGE">
                      <a:rPr lang="en-US" sz="1000">
                        <a:solidFill>
                          <a:schemeClr val="tx1"/>
                        </a:solidFill>
                      </a:rPr>
                      <a:pPr>
                        <a:defRPr sz="1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804260115013175E-2"/>
                      <c:h val="6.6423246211187462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9921-4CBB-A41F-DCF69E97BA11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D-9921-4CBB-A41F-DCF69E97BA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Foglio1!$G$11:$G$35</c:f>
              <c:numCache>
                <c:formatCode>General</c:formatCode>
                <c:ptCount val="25"/>
                <c:pt idx="3">
                  <c:v>13.36</c:v>
                </c:pt>
                <c:pt idx="7">
                  <c:v>50.9</c:v>
                </c:pt>
                <c:pt idx="11">
                  <c:v>100.8</c:v>
                </c:pt>
                <c:pt idx="15">
                  <c:v>202</c:v>
                </c:pt>
                <c:pt idx="19">
                  <c:v>416</c:v>
                </c:pt>
                <c:pt idx="23">
                  <c:v>824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Foglio1!$J$11:$J$35</c15:f>
                <c15:dlblRangeCache>
                  <c:ptCount val="25"/>
                  <c:pt idx="3">
                    <c:v>13</c:v>
                  </c:pt>
                  <c:pt idx="7">
                    <c:v>51</c:v>
                  </c:pt>
                  <c:pt idx="11">
                    <c:v>101</c:v>
                  </c:pt>
                  <c:pt idx="15">
                    <c:v>202</c:v>
                  </c:pt>
                  <c:pt idx="19">
                    <c:v>416</c:v>
                  </c:pt>
                  <c:pt idx="23">
                    <c:v>824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4E-9921-4CBB-A41F-DCF69E97B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50277520"/>
        <c:axId val="7375774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Foglio1!$A$10</c15:sqref>
                        </c15:formulaRef>
                      </c:ext>
                    </c:extLst>
                    <c:strCache>
                      <c:ptCount val="1"/>
                      <c:pt idx="0">
                        <c:v>Table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Foglio1!$A$11:$A$34</c15:sqref>
                        </c15:formulaRef>
                      </c:ext>
                    </c:extLst>
                    <c:numCache>
                      <c:formatCode>General</c:formatCode>
                      <c:ptCount val="24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Foglio1!$A$11:$A$34</c15:sqref>
                        </c15:formulaRef>
                      </c:ext>
                    </c:extLst>
                    <c:numCache>
                      <c:formatCode>General</c:formatCode>
                      <c:ptCount val="2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0-9921-4CBB-A41F-DCF69E97BA11}"/>
                  </c:ext>
                </c:extLst>
              </c15:ser>
            </c15:filteredBarSeries>
          </c:ext>
        </c:extLst>
      </c:barChart>
      <c:barChart>
        <c:barDir val="col"/>
        <c:grouping val="stacked"/>
        <c:varyColors val="0"/>
        <c:ser>
          <c:idx val="5"/>
          <c:order val="5"/>
          <c:tx>
            <c:v>axis labels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Foglio1!$A$2:$A$7</c:f>
              <c:strCache>
                <c:ptCount val="6"/>
                <c:pt idx="0">
                  <c:v>21K</c:v>
                </c:pt>
                <c:pt idx="1">
                  <c:v>84K</c:v>
                </c:pt>
                <c:pt idx="2">
                  <c:v>168K</c:v>
                </c:pt>
                <c:pt idx="3">
                  <c:v>336K</c:v>
                </c:pt>
                <c:pt idx="4">
                  <c:v>672K</c:v>
                </c:pt>
                <c:pt idx="5">
                  <c:v>1.34M</c:v>
                </c:pt>
              </c:strCache>
            </c:strRef>
          </c:cat>
          <c:val>
            <c:numRef>
              <c:f>Foglio1!$A$2:$A$7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9921-4CBB-A41F-DCF69E97B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50266320"/>
        <c:axId val="660675328"/>
      </c:barChart>
      <c:catAx>
        <c:axId val="65027752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37577408"/>
        <c:crosses val="max"/>
        <c:auto val="0"/>
        <c:lblAlgn val="ctr"/>
        <c:lblOffset val="100"/>
        <c:tickMarkSkip val="1"/>
        <c:noMultiLvlLbl val="0"/>
      </c:catAx>
      <c:valAx>
        <c:axId val="737577408"/>
        <c:scaling>
          <c:logBase val="10"/>
          <c:orientation val="minMax"/>
          <c:max val="10000"/>
        </c:scaling>
        <c:delete val="0"/>
        <c:axPos val="l"/>
        <c:numFmt formatCode="0" sourceLinked="1"/>
        <c:majorTickMark val="out"/>
        <c:minorTickMark val="none"/>
        <c:tickLblPos val="nextTo"/>
        <c:crossAx val="650277520"/>
        <c:crosses val="autoZero"/>
        <c:crossBetween val="midCat"/>
      </c:valAx>
      <c:valAx>
        <c:axId val="660675328"/>
        <c:scaling>
          <c:logBase val="10"/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50266320"/>
        <c:crosses val="max"/>
        <c:crossBetween val="between"/>
      </c:valAx>
      <c:catAx>
        <c:axId val="65026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60675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l"/>
      <c:legendEntry>
        <c:idx val="0"/>
        <c:delete val="1"/>
      </c:legendEntry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layout>
        <c:manualLayout>
          <c:xMode val="edge"/>
          <c:yMode val="edge"/>
          <c:x val="7.0732386521860202E-2"/>
          <c:y val="0.15555691912108463"/>
          <c:w val="9.862166991552955E-2"/>
          <c:h val="0.170097592332865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CPU</a:t>
            </a:r>
            <a:r>
              <a:rPr lang="en-US" sz="2400" baseline="0" dirty="0"/>
              <a:t> vs GPU</a:t>
            </a:r>
          </a:p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aseline="0" dirty="0"/>
              <a:t>performance</a:t>
            </a:r>
          </a:p>
        </c:rich>
      </c:tx>
      <c:layout>
        <c:manualLayout>
          <c:xMode val="edge"/>
          <c:yMode val="edge"/>
          <c:x val="0.10050555555555553"/>
          <c:y val="0.1470518609055427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1059027777777781E-4"/>
          <c:y val="0.12910322881901423"/>
          <c:w val="0.99918938045456429"/>
          <c:h val="0.78804317494335241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Foglio1!$B$10</c:f>
              <c:strCache>
                <c:ptCount val="1"/>
                <c:pt idx="0">
                  <c:v>CPU1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Foglio1!$A$11:$A$29</c:f>
              <c:numCache>
                <c:formatCode>General</c:formatCode>
                <c:ptCount val="19"/>
              </c:numCache>
            </c:numRef>
          </c:cat>
          <c:val>
            <c:numRef>
              <c:f>Foglio1!$B$11:$B$29</c:f>
              <c:numCache>
                <c:formatCode>General</c:formatCode>
                <c:ptCount val="19"/>
                <c:pt idx="1">
                  <c:v>67</c:v>
                </c:pt>
                <c:pt idx="4">
                  <c:v>191</c:v>
                </c:pt>
                <c:pt idx="7">
                  <c:v>381</c:v>
                </c:pt>
                <c:pt idx="10">
                  <c:v>715</c:v>
                </c:pt>
                <c:pt idx="13">
                  <c:v>890</c:v>
                </c:pt>
                <c:pt idx="16">
                  <c:v>1871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B2-4EC8-B4BB-85EB73B8E070}"/>
            </c:ext>
          </c:extLst>
        </c:ser>
        <c:ser>
          <c:idx val="2"/>
          <c:order val="2"/>
          <c:tx>
            <c:strRef>
              <c:f>Foglio1!$C$10</c:f>
              <c:strCache>
                <c:ptCount val="1"/>
                <c:pt idx="0">
                  <c:v>CPU2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CB2-4EC8-B4BB-85EB73B8E070}"/>
                </c:ext>
              </c:extLst>
            </c:dLbl>
            <c:dLbl>
              <c:idx val="1"/>
              <c:layout>
                <c:manualLayout>
                  <c:x val="0"/>
                  <c:y val="-1.9290046306203297E-2"/>
                </c:manualLayout>
              </c:layout>
              <c:tx>
                <c:rich>
                  <a:bodyPr/>
                  <a:lstStyle/>
                  <a:p>
                    <a:fld id="{C3D2B146-750F-4812-A744-42097774F318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BCB2-4EC8-B4BB-85EB73B8E07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CB2-4EC8-B4BB-85EB73B8E0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BCB2-4EC8-B4BB-85EB73B8E07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F9BE03C-173A-4119-BDDD-8A87EEB13B20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CB2-4EC8-B4BB-85EB73B8E07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BCB2-4EC8-B4BB-85EB73B8E07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BCB2-4EC8-B4BB-85EB73B8E07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4795B3B-0443-47B7-A6A3-F22D79CC8A17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BCB2-4EC8-B4BB-85EB73B8E07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BCB2-4EC8-B4BB-85EB73B8E07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BCB2-4EC8-B4BB-85EB73B8E070}"/>
                </c:ext>
              </c:extLst>
            </c:dLbl>
            <c:dLbl>
              <c:idx val="10"/>
              <c:tx>
                <c:rich>
                  <a:bodyPr rot="0" spcFirstLastPara="1" vertOverflow="ellipsis" vert="horz" wrap="square" lIns="38100" tIns="19050" rIns="38100" bIns="1908000" anchor="t" anchorCtr="0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52594DB-A6A7-4426-9697-7CAA9C9D7088}" type="CELLRANGE">
                      <a:rPr lang="en-US"/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BCB2-4EC8-B4BB-85EB73B8E07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BCB2-4EC8-B4BB-85EB73B8E07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BCB2-4EC8-B4BB-85EB73B8E070}"/>
                </c:ext>
              </c:extLst>
            </c:dLbl>
            <c:dLbl>
              <c:idx val="13"/>
              <c:layout>
                <c:manualLayout>
                  <c:x val="-1.1348542602618212E-16"/>
                  <c:y val="-2.6824966588402662E-2"/>
                </c:manualLayout>
              </c:layout>
              <c:tx>
                <c:rich>
                  <a:bodyPr rot="0" spcFirstLastPara="1" vertOverflow="ellipsis" vert="horz" wrap="square" lIns="38100" tIns="19050" rIns="38100" bIns="1908000" anchor="t" anchorCtr="0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424460D-0B19-4B67-AFC8-06305EAD4069}" type="CELLRANGE">
                      <a:rPr lang="en-US"/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BCB2-4EC8-B4BB-85EB73B8E07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BCB2-4EC8-B4BB-85EB73B8E07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0-BCB2-4EC8-B4BB-85EB73B8E070}"/>
                </c:ext>
              </c:extLst>
            </c:dLbl>
            <c:dLbl>
              <c:idx val="16"/>
              <c:layout>
                <c:manualLayout>
                  <c:x val="-1.0808135749302339E-16"/>
                  <c:y val="-5.2465243034219532E-2"/>
                </c:manualLayout>
              </c:layout>
              <c:tx>
                <c:rich>
                  <a:bodyPr rot="0" spcFirstLastPara="1" vertOverflow="ellipsis" vert="horz" wrap="square" lIns="38100" tIns="19050" rIns="38100" bIns="1908000" anchor="t" anchorCtr="0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CD397A2-ABC7-4034-B137-16583FFCEC90}" type="CELLRANGE">
                      <a:rPr lang="en-US"/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BCB2-4EC8-B4BB-85EB73B8E070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BCB2-4EC8-B4BB-85EB73B8E07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BCB2-4EC8-B4BB-85EB73B8E0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8000" anchor="t" anchorCtr="0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Foglio1!$A$11:$A$29</c:f>
              <c:numCache>
                <c:formatCode>General</c:formatCode>
                <c:ptCount val="19"/>
              </c:numCache>
            </c:numRef>
          </c:cat>
          <c:val>
            <c:numRef>
              <c:f>Foglio1!$C$11:$C$29</c:f>
              <c:numCache>
                <c:formatCode>General</c:formatCode>
                <c:ptCount val="19"/>
                <c:pt idx="1">
                  <c:v>3</c:v>
                </c:pt>
                <c:pt idx="4">
                  <c:v>10</c:v>
                </c:pt>
                <c:pt idx="7">
                  <c:v>14</c:v>
                </c:pt>
                <c:pt idx="10">
                  <c:v>35</c:v>
                </c:pt>
                <c:pt idx="13">
                  <c:v>52</c:v>
                </c:pt>
                <c:pt idx="16">
                  <c:v>108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Foglio1!$H$11:$H$29</c15:f>
                <c15:dlblRangeCache>
                  <c:ptCount val="19"/>
                  <c:pt idx="1">
                    <c:v>70</c:v>
                  </c:pt>
                  <c:pt idx="4">
                    <c:v>201</c:v>
                  </c:pt>
                  <c:pt idx="7">
                    <c:v>395</c:v>
                  </c:pt>
                  <c:pt idx="10">
                    <c:v>750</c:v>
                  </c:pt>
                  <c:pt idx="13">
                    <c:v>942</c:v>
                  </c:pt>
                  <c:pt idx="16">
                    <c:v>1979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BCB2-4EC8-B4BB-85EB73B8E070}"/>
            </c:ext>
          </c:extLst>
        </c:ser>
        <c:ser>
          <c:idx val="3"/>
          <c:order val="3"/>
          <c:tx>
            <c:strRef>
              <c:f>Foglio1!$D$10</c:f>
              <c:strCache>
                <c:ptCount val="1"/>
                <c:pt idx="0">
                  <c:v>GPU1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Foglio1!$A$11:$A$29</c:f>
              <c:numCache>
                <c:formatCode>General</c:formatCode>
                <c:ptCount val="19"/>
              </c:numCache>
            </c:numRef>
          </c:cat>
          <c:val>
            <c:numRef>
              <c:f>Foglio1!$D$11:$D$29</c:f>
              <c:numCache>
                <c:formatCode>General</c:formatCode>
                <c:ptCount val="19"/>
                <c:pt idx="2">
                  <c:v>21.74</c:v>
                </c:pt>
                <c:pt idx="5">
                  <c:v>21.76</c:v>
                </c:pt>
                <c:pt idx="8">
                  <c:v>24.12</c:v>
                </c:pt>
                <c:pt idx="11">
                  <c:v>26</c:v>
                </c:pt>
                <c:pt idx="14">
                  <c:v>30.2</c:v>
                </c:pt>
                <c:pt idx="17">
                  <c:v>57.7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CB2-4EC8-B4BB-85EB73B8E070}"/>
            </c:ext>
          </c:extLst>
        </c:ser>
        <c:ser>
          <c:idx val="4"/>
          <c:order val="4"/>
          <c:tx>
            <c:strRef>
              <c:f>Foglio1!$E$10</c:f>
              <c:strCache>
                <c:ptCount val="1"/>
                <c:pt idx="0">
                  <c:v>GPU2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Foglio1!$A$11:$A$29</c:f>
              <c:numCache>
                <c:formatCode>General</c:formatCode>
                <c:ptCount val="19"/>
              </c:numCache>
            </c:numRef>
          </c:cat>
          <c:val>
            <c:numRef>
              <c:f>Foglio1!$E$11:$E$29</c:f>
              <c:numCache>
                <c:formatCode>General</c:formatCode>
                <c:ptCount val="19"/>
                <c:pt idx="2">
                  <c:v>41.87</c:v>
                </c:pt>
                <c:pt idx="5">
                  <c:v>37.479999999999997</c:v>
                </c:pt>
                <c:pt idx="8">
                  <c:v>41.26</c:v>
                </c:pt>
                <c:pt idx="11">
                  <c:v>53.75</c:v>
                </c:pt>
                <c:pt idx="14">
                  <c:v>84</c:v>
                </c:pt>
                <c:pt idx="17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CB2-4EC8-B4BB-85EB73B8E070}"/>
            </c:ext>
          </c:extLst>
        </c:ser>
        <c:ser>
          <c:idx val="6"/>
          <c:order val="6"/>
          <c:tx>
            <c:strRef>
              <c:f>Foglio1!$F$10</c:f>
              <c:strCache>
                <c:ptCount val="1"/>
                <c:pt idx="0">
                  <c:v>GPU HD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Foglio1!$F$11:$F$29</c:f>
              <c:numCache>
                <c:formatCode>General</c:formatCode>
                <c:ptCount val="19"/>
                <c:pt idx="2">
                  <c:v>0.8</c:v>
                </c:pt>
                <c:pt idx="5">
                  <c:v>0.8</c:v>
                </c:pt>
                <c:pt idx="8">
                  <c:v>0.8</c:v>
                </c:pt>
                <c:pt idx="11">
                  <c:v>0.8</c:v>
                </c:pt>
                <c:pt idx="14">
                  <c:v>0.8</c:v>
                </c:pt>
                <c:pt idx="17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CB2-4EC8-B4BB-85EB73B8E070}"/>
            </c:ext>
          </c:extLst>
        </c:ser>
        <c:ser>
          <c:idx val="7"/>
          <c:order val="7"/>
          <c:tx>
            <c:strRef>
              <c:f>Foglio1!$G$10</c:f>
              <c:strCache>
                <c:ptCount val="1"/>
                <c:pt idx="0">
                  <c:v>GPU DH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8-BCB2-4EC8-B4BB-85EB73B8E07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9-BCB2-4EC8-B4BB-85EB73B8E070}"/>
                </c:ext>
              </c:extLst>
            </c:dLbl>
            <c:dLbl>
              <c:idx val="2"/>
              <c:layout>
                <c:manualLayout>
                  <c:x val="-1.4185678253272765E-17"/>
                  <c:y val="-2.3156091918664076E-2"/>
                </c:manualLayout>
              </c:layout>
              <c:tx>
                <c:rich>
                  <a:bodyPr/>
                  <a:lstStyle/>
                  <a:p>
                    <a:fld id="{AFCF6DCC-808F-47EF-8415-434E1F2478EB}" type="CELLRANGE">
                      <a:rPr lang="en-US" smtClean="0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BCB2-4EC8-B4BB-85EB73B8E07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B-BCB2-4EC8-B4BB-85EB73B8E07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C-BCB2-4EC8-B4BB-85EB73B8E070}"/>
                </c:ext>
              </c:extLst>
            </c:dLbl>
            <c:dLbl>
              <c:idx val="5"/>
              <c:layout>
                <c:manualLayout>
                  <c:x val="0"/>
                  <c:y val="-3.2894841354016872E-2"/>
                </c:manualLayout>
              </c:layout>
              <c:tx>
                <c:rich>
                  <a:bodyPr/>
                  <a:lstStyle/>
                  <a:p>
                    <a:fld id="{3EEF8610-083C-4237-BE28-CADF35A23D7E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BCB2-4EC8-B4BB-85EB73B8E07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E-BCB2-4EC8-B4BB-85EB73B8E07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F-BCB2-4EC8-B4BB-85EB73B8E070}"/>
                </c:ext>
              </c:extLst>
            </c:dLbl>
            <c:dLbl>
              <c:idx val="8"/>
              <c:layout>
                <c:manualLayout>
                  <c:x val="-5.6742713013091061E-17"/>
                  <c:y val="-3.7156537095143286E-2"/>
                </c:manualLayout>
              </c:layout>
              <c:tx>
                <c:rich>
                  <a:bodyPr/>
                  <a:lstStyle/>
                  <a:p>
                    <a:fld id="{6CC5B95F-B7F4-4EB5-8261-D1FE135F9504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BCB2-4EC8-B4BB-85EB73B8E07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1-BCB2-4EC8-B4BB-85EB73B8E07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2-BCB2-4EC8-B4BB-85EB73B8E070}"/>
                </c:ext>
              </c:extLst>
            </c:dLbl>
            <c:dLbl>
              <c:idx val="11"/>
              <c:layout>
                <c:manualLayout>
                  <c:x val="1.0257411342721238E-2"/>
                  <c:y val="-6.9181011255363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9091B8F-55D2-456F-A4B6-176065CEAB82}" type="CELLRANGE">
                      <a:rPr lang="en-US"/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6169877633742635E-2"/>
                      <c:h val="2.434428286082619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BCB2-4EC8-B4BB-85EB73B8E07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4-BCB2-4EC8-B4BB-85EB73B8E07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5-BCB2-4EC8-B4BB-85EB73B8E070}"/>
                </c:ext>
              </c:extLst>
            </c:dLbl>
            <c:dLbl>
              <c:idx val="14"/>
              <c:layout>
                <c:manualLayout>
                  <c:x val="-1.4738537189740366E-3"/>
                  <c:y val="-0.11202909393338024"/>
                </c:manualLayout>
              </c:layout>
              <c:tx>
                <c:rich>
                  <a:bodyPr/>
                  <a:lstStyle/>
                  <a:p>
                    <a:fld id="{8AC20D3A-E9D4-41B6-87D7-5B2086E9EABE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BCB2-4EC8-B4BB-85EB73B8E070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7-BCB2-4EC8-B4BB-85EB73B8E070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8-BCB2-4EC8-B4BB-85EB73B8E070}"/>
                </c:ext>
              </c:extLst>
            </c:dLbl>
            <c:dLbl>
              <c:idx val="17"/>
              <c:layout>
                <c:manualLayout>
                  <c:x val="7.3808737422523309E-5"/>
                  <c:y val="-0.16739723280901631"/>
                </c:manualLayout>
              </c:layout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9802AAE-E860-4CD9-BA46-3A0FBDC00FCE}" type="CELLRANGE">
                      <a:rPr lang="en-US"/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804311915724354E-2"/>
                      <c:h val="5.9350176082158063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BCB2-4EC8-B4BB-85EB73B8E070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BCB2-4EC8-B4BB-85EB73B8E0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Foglio1!$G$11:$G$29</c:f>
              <c:numCache>
                <c:formatCode>General</c:formatCode>
                <c:ptCount val="19"/>
                <c:pt idx="2">
                  <c:v>13.36</c:v>
                </c:pt>
                <c:pt idx="5">
                  <c:v>50.9</c:v>
                </c:pt>
                <c:pt idx="8">
                  <c:v>100.8</c:v>
                </c:pt>
                <c:pt idx="11">
                  <c:v>202</c:v>
                </c:pt>
                <c:pt idx="14">
                  <c:v>416</c:v>
                </c:pt>
                <c:pt idx="17">
                  <c:v>824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Foglio1!$I$11:$I$29</c15:f>
                <c15:dlblRangeCache>
                  <c:ptCount val="19"/>
                  <c:pt idx="2">
                    <c:v>78</c:v>
                  </c:pt>
                  <c:pt idx="5">
                    <c:v>111</c:v>
                  </c:pt>
                  <c:pt idx="8">
                    <c:v>167</c:v>
                  </c:pt>
                  <c:pt idx="11">
                    <c:v>283</c:v>
                  </c:pt>
                  <c:pt idx="14">
                    <c:v>531</c:v>
                  </c:pt>
                  <c:pt idx="17">
                    <c:v>1029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B-BCB2-4EC8-B4BB-85EB73B8E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50277520"/>
        <c:axId val="7375774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Foglio1!$A$10</c15:sqref>
                        </c15:formulaRef>
                      </c:ext>
                    </c:extLst>
                    <c:strCache>
                      <c:ptCount val="1"/>
                      <c:pt idx="0">
                        <c:v>Table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Foglio1!$A$11:$A$29</c15:sqref>
                        </c15:formulaRef>
                      </c:ext>
                    </c:extLst>
                    <c:numCache>
                      <c:formatCode>General</c:formatCode>
                      <c:ptCount val="19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Foglio1!$A$11:$A$29</c15:sqref>
                        </c15:formulaRef>
                      </c:ext>
                    </c:extLst>
                    <c:numCache>
                      <c:formatCode>General</c:formatCode>
                      <c:ptCount val="19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D-BCB2-4EC8-B4BB-85EB73B8E070}"/>
                  </c:ext>
                </c:extLst>
              </c15:ser>
            </c15:filteredBarSeries>
          </c:ext>
        </c:extLst>
      </c:barChart>
      <c:barChart>
        <c:barDir val="col"/>
        <c:grouping val="stacked"/>
        <c:varyColors val="0"/>
        <c:ser>
          <c:idx val="5"/>
          <c:order val="5"/>
          <c:tx>
            <c:v>axis labels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Foglio1!$A$2:$A$7</c:f>
              <c:strCache>
                <c:ptCount val="6"/>
                <c:pt idx="0">
                  <c:v>21K</c:v>
                </c:pt>
                <c:pt idx="1">
                  <c:v>84K</c:v>
                </c:pt>
                <c:pt idx="2">
                  <c:v>168K</c:v>
                </c:pt>
                <c:pt idx="3">
                  <c:v>336K</c:v>
                </c:pt>
                <c:pt idx="4">
                  <c:v>672K</c:v>
                </c:pt>
                <c:pt idx="5">
                  <c:v>1.34M</c:v>
                </c:pt>
              </c:strCache>
            </c:strRef>
          </c:cat>
          <c:val>
            <c:numRef>
              <c:f>Foglio1!$A$2:$A$7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BCB2-4EC8-B4BB-85EB73B8E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50266320"/>
        <c:axId val="660675328"/>
      </c:barChart>
      <c:catAx>
        <c:axId val="65027752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37577408"/>
        <c:crosses val="max"/>
        <c:auto val="0"/>
        <c:lblAlgn val="ctr"/>
        <c:lblOffset val="100"/>
        <c:tickMarkSkip val="1"/>
        <c:noMultiLvlLbl val="0"/>
      </c:catAx>
      <c:valAx>
        <c:axId val="737577408"/>
        <c:scaling>
          <c:orientation val="minMax"/>
          <c:max val="2000"/>
        </c:scaling>
        <c:delete val="0"/>
        <c:axPos val="l"/>
        <c:numFmt formatCode="General" sourceLinked="1"/>
        <c:majorTickMark val="out"/>
        <c:minorTickMark val="none"/>
        <c:tickLblPos val="nextTo"/>
        <c:crossAx val="650277520"/>
        <c:crosses val="autoZero"/>
        <c:crossBetween val="midCat"/>
      </c:valAx>
      <c:valAx>
        <c:axId val="66067532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50266320"/>
        <c:crosses val="max"/>
        <c:crossBetween val="between"/>
      </c:valAx>
      <c:catAx>
        <c:axId val="65026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60675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CPU</a:t>
            </a:r>
            <a:r>
              <a:rPr lang="en-US" sz="2400" baseline="0" dirty="0"/>
              <a:t> vs Heterogeneous</a:t>
            </a:r>
          </a:p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aseline="0" dirty="0"/>
              <a:t>performance</a:t>
            </a:r>
          </a:p>
        </c:rich>
      </c:tx>
      <c:layout>
        <c:manualLayout>
          <c:xMode val="edge"/>
          <c:yMode val="edge"/>
          <c:x val="9.7102438847995035E-2"/>
          <c:y val="0.133904087927461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"/>
          <c:y val="0.11285518683469324"/>
          <c:w val="1"/>
          <c:h val="0.80599808570248577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Foglio1!$B$10</c:f>
              <c:strCache>
                <c:ptCount val="1"/>
                <c:pt idx="0">
                  <c:v>CPU1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Foglio1!$A$11:$A$29</c:f>
              <c:numCache>
                <c:formatCode>General</c:formatCode>
                <c:ptCount val="19"/>
              </c:numCache>
            </c:numRef>
          </c:cat>
          <c:val>
            <c:numRef>
              <c:f>Foglio1!$B$11:$B$29</c:f>
              <c:numCache>
                <c:formatCode>General</c:formatCode>
                <c:ptCount val="19"/>
                <c:pt idx="1">
                  <c:v>67</c:v>
                </c:pt>
                <c:pt idx="4">
                  <c:v>191</c:v>
                </c:pt>
                <c:pt idx="7">
                  <c:v>381</c:v>
                </c:pt>
                <c:pt idx="10">
                  <c:v>715</c:v>
                </c:pt>
                <c:pt idx="13">
                  <c:v>890</c:v>
                </c:pt>
                <c:pt idx="16">
                  <c:v>1871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8-49A3-B39D-BA0323ECDCDC}"/>
            </c:ext>
          </c:extLst>
        </c:ser>
        <c:ser>
          <c:idx val="2"/>
          <c:order val="2"/>
          <c:tx>
            <c:strRef>
              <c:f>Foglio1!$C$10</c:f>
              <c:strCache>
                <c:ptCount val="1"/>
                <c:pt idx="0">
                  <c:v>CPU2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298-49A3-B39D-BA0323ECDCD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CF0CA3-752C-4ECF-9BFD-375F171D417A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298-49A3-B39D-BA0323ECDCD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298-49A3-B39D-BA0323ECDCD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298-49A3-B39D-BA0323ECDCD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E699F2C-08A3-44AA-A674-820EA8149677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7298-49A3-B39D-BA0323ECDCD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298-49A3-B39D-BA0323ECDCD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7298-49A3-B39D-BA0323ECDCD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FDF613E-EF87-446B-8EE9-ABFB8CB901E4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7298-49A3-B39D-BA0323ECDCD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7298-49A3-B39D-BA0323ECDCD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7298-49A3-B39D-BA0323ECDCDC}"/>
                </c:ext>
              </c:extLst>
            </c:dLbl>
            <c:dLbl>
              <c:idx val="10"/>
              <c:layout>
                <c:manualLayout>
                  <c:x val="0"/>
                  <c:y val="-2.911207664884127E-2"/>
                </c:manualLayout>
              </c:layout>
              <c:tx>
                <c:rich>
                  <a:bodyPr rot="0" spcFirstLastPara="1" vertOverflow="ellipsis" vert="horz" wrap="square" lIns="38100" tIns="19050" rIns="38100" bIns="1908000" anchor="t" anchorCtr="0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C1A5E1A-511F-489B-A72E-583A831578C0}" type="CELLRANGE">
                      <a:rPr lang="en-US"/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7298-49A3-B39D-BA0323ECDCD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7298-49A3-B39D-BA0323ECDCD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7298-49A3-B39D-BA0323ECDCDC}"/>
                </c:ext>
              </c:extLst>
            </c:dLbl>
            <c:dLbl>
              <c:idx val="13"/>
              <c:layout>
                <c:manualLayout>
                  <c:x val="0"/>
                  <c:y val="-3.3094362745098041E-2"/>
                </c:manualLayout>
              </c:layout>
              <c:tx>
                <c:rich>
                  <a:bodyPr rot="0" spcFirstLastPara="1" vertOverflow="ellipsis" vert="horz" wrap="square" lIns="38100" tIns="19050" rIns="38100" bIns="1908000" anchor="t" anchorCtr="0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25A504A-CCB9-4B60-B46D-5138438F54D9}" type="CELLRANGE">
                      <a:rPr lang="en-US"/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7298-49A3-B39D-BA0323ECDCD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7298-49A3-B39D-BA0323ECDCDC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0-7298-49A3-B39D-BA0323ECDCDC}"/>
                </c:ext>
              </c:extLst>
            </c:dLbl>
            <c:dLbl>
              <c:idx val="16"/>
              <c:layout>
                <c:manualLayout>
                  <c:x val="-2.530051981806369E-3"/>
                  <c:y val="-4.944546568627449E-2"/>
                </c:manualLayout>
              </c:layout>
              <c:tx>
                <c:rich>
                  <a:bodyPr rot="0" spcFirstLastPara="1" vertOverflow="ellipsis" vert="horz" wrap="square" lIns="39600" tIns="19050" rIns="38100" bIns="1908000" anchor="t" anchorCtr="0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1147B38-DFA6-40B6-9EC1-1D915A3B92A5}" type="CELLRANGE">
                      <a:rPr lang="en-US"/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10442773600668337"/>
                      <c:h val="4.0106951871657748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7298-49A3-B39D-BA0323ECDCDC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7298-49A3-B39D-BA0323ECDCDC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7298-49A3-B39D-BA0323ECDC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8000" anchor="t" anchorCtr="0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Foglio1!$A$11:$A$29</c:f>
              <c:numCache>
                <c:formatCode>General</c:formatCode>
                <c:ptCount val="19"/>
              </c:numCache>
            </c:numRef>
          </c:cat>
          <c:val>
            <c:numRef>
              <c:f>Foglio1!$C$11:$C$29</c:f>
              <c:numCache>
                <c:formatCode>General</c:formatCode>
                <c:ptCount val="19"/>
                <c:pt idx="1">
                  <c:v>3</c:v>
                </c:pt>
                <c:pt idx="4">
                  <c:v>10</c:v>
                </c:pt>
                <c:pt idx="7">
                  <c:v>14</c:v>
                </c:pt>
                <c:pt idx="10">
                  <c:v>35</c:v>
                </c:pt>
                <c:pt idx="13">
                  <c:v>52</c:v>
                </c:pt>
                <c:pt idx="16">
                  <c:v>108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Foglio1!$H$11:$H$29</c15:f>
                <c15:dlblRangeCache>
                  <c:ptCount val="19"/>
                  <c:pt idx="1">
                    <c:v>70</c:v>
                  </c:pt>
                  <c:pt idx="4">
                    <c:v>201</c:v>
                  </c:pt>
                  <c:pt idx="7">
                    <c:v>395</c:v>
                  </c:pt>
                  <c:pt idx="10">
                    <c:v>750</c:v>
                  </c:pt>
                  <c:pt idx="13">
                    <c:v>942</c:v>
                  </c:pt>
                  <c:pt idx="16">
                    <c:v>1979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7298-49A3-B39D-BA0323ECDCDC}"/>
            </c:ext>
          </c:extLst>
        </c:ser>
        <c:ser>
          <c:idx val="3"/>
          <c:order val="3"/>
          <c:tx>
            <c:strRef>
              <c:f>Foglio1!$D$10</c:f>
              <c:strCache>
                <c:ptCount val="1"/>
                <c:pt idx="0">
                  <c:v>GPU1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Foglio1!$A$11:$A$29</c:f>
              <c:numCache>
                <c:formatCode>General</c:formatCode>
                <c:ptCount val="19"/>
              </c:numCache>
            </c:numRef>
          </c:cat>
          <c:val>
            <c:numRef>
              <c:f>Foglio1!$D$11:$D$29</c:f>
              <c:numCache>
                <c:formatCode>General</c:formatCode>
                <c:ptCount val="19"/>
                <c:pt idx="2">
                  <c:v>21.74</c:v>
                </c:pt>
                <c:pt idx="5">
                  <c:v>21.76</c:v>
                </c:pt>
                <c:pt idx="8">
                  <c:v>24.12</c:v>
                </c:pt>
                <c:pt idx="11">
                  <c:v>26</c:v>
                </c:pt>
                <c:pt idx="14">
                  <c:v>30.2</c:v>
                </c:pt>
                <c:pt idx="17">
                  <c:v>57.7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298-49A3-B39D-BA0323ECDCDC}"/>
            </c:ext>
          </c:extLst>
        </c:ser>
        <c:ser>
          <c:idx val="4"/>
          <c:order val="4"/>
          <c:tx>
            <c:strRef>
              <c:f>Foglio1!$E$10</c:f>
              <c:strCache>
                <c:ptCount val="1"/>
                <c:pt idx="0">
                  <c:v>GPU2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Foglio1!$A$11:$A$29</c:f>
              <c:numCache>
                <c:formatCode>General</c:formatCode>
                <c:ptCount val="19"/>
              </c:numCache>
            </c:numRef>
          </c:cat>
          <c:val>
            <c:numRef>
              <c:f>Foglio1!$E$11:$E$29</c:f>
              <c:numCache>
                <c:formatCode>General</c:formatCode>
                <c:ptCount val="19"/>
                <c:pt idx="2">
                  <c:v>3</c:v>
                </c:pt>
                <c:pt idx="5">
                  <c:v>10</c:v>
                </c:pt>
                <c:pt idx="8">
                  <c:v>14</c:v>
                </c:pt>
                <c:pt idx="11">
                  <c:v>35</c:v>
                </c:pt>
                <c:pt idx="14">
                  <c:v>52</c:v>
                </c:pt>
                <c:pt idx="17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298-49A3-B39D-BA0323ECDCDC}"/>
            </c:ext>
          </c:extLst>
        </c:ser>
        <c:ser>
          <c:idx val="6"/>
          <c:order val="6"/>
          <c:tx>
            <c:strRef>
              <c:f>Foglio1!$F$10</c:f>
              <c:strCache>
                <c:ptCount val="1"/>
                <c:pt idx="0">
                  <c:v>GPU HD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Foglio1!$F$11:$F$29</c:f>
              <c:numCache>
                <c:formatCode>General</c:formatCode>
                <c:ptCount val="19"/>
                <c:pt idx="2">
                  <c:v>0.8</c:v>
                </c:pt>
                <c:pt idx="5">
                  <c:v>0.8</c:v>
                </c:pt>
                <c:pt idx="8">
                  <c:v>0.8</c:v>
                </c:pt>
                <c:pt idx="11">
                  <c:v>0.8</c:v>
                </c:pt>
                <c:pt idx="14">
                  <c:v>0.8</c:v>
                </c:pt>
                <c:pt idx="17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7298-49A3-B39D-BA0323ECDCDC}"/>
            </c:ext>
          </c:extLst>
        </c:ser>
        <c:ser>
          <c:idx val="7"/>
          <c:order val="7"/>
          <c:tx>
            <c:strRef>
              <c:f>Foglio1!$G$10</c:f>
              <c:strCache>
                <c:ptCount val="1"/>
                <c:pt idx="0">
                  <c:v>GPU DH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8-7298-49A3-B39D-BA0323ECDCD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9-7298-49A3-B39D-BA0323ECDCDC}"/>
                </c:ext>
              </c:extLst>
            </c:dLbl>
            <c:dLbl>
              <c:idx val="2"/>
              <c:layout>
                <c:manualLayout>
                  <c:x val="-1.4185678253272765E-17"/>
                  <c:y val="-2.3156091918664076E-2"/>
                </c:manualLayout>
              </c:layout>
              <c:tx>
                <c:rich>
                  <a:bodyPr/>
                  <a:lstStyle/>
                  <a:p>
                    <a:fld id="{EE146177-C512-4CA4-A6CB-DAFD9385C819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7298-49A3-B39D-BA0323ECDCD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B-7298-49A3-B39D-BA0323ECDCD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C-7298-49A3-B39D-BA0323ECDCDC}"/>
                </c:ext>
              </c:extLst>
            </c:dLbl>
            <c:dLbl>
              <c:idx val="5"/>
              <c:layout>
                <c:manualLayout>
                  <c:x val="0"/>
                  <c:y val="-3.2894841354016872E-2"/>
                </c:manualLayout>
              </c:layout>
              <c:tx>
                <c:rich>
                  <a:bodyPr/>
                  <a:lstStyle/>
                  <a:p>
                    <a:fld id="{511EF962-BE2E-486E-9416-3F25053F27A3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7298-49A3-B39D-BA0323ECDCD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E-7298-49A3-B39D-BA0323ECDCD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F-7298-49A3-B39D-BA0323ECDCDC}"/>
                </c:ext>
              </c:extLst>
            </c:dLbl>
            <c:dLbl>
              <c:idx val="8"/>
              <c:layout>
                <c:manualLayout>
                  <c:x val="-5.4031059977227706E-17"/>
                  <c:y val="-2.7723930481283424E-2"/>
                </c:manualLayout>
              </c:layout>
              <c:tx>
                <c:rich>
                  <a:bodyPr/>
                  <a:lstStyle/>
                  <a:p>
                    <a:fld id="{E47CFA83-0467-41F5-A1F2-F90D44C30CBF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7298-49A3-B39D-BA0323ECDCD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1-7298-49A3-B39D-BA0323ECDCD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2-7298-49A3-B39D-BA0323ECDCDC}"/>
                </c:ext>
              </c:extLst>
            </c:dLbl>
            <c:dLbl>
              <c:idx val="11"/>
              <c:layout>
                <c:manualLayout>
                  <c:x val="-1.0806211995445541E-16"/>
                  <c:y val="-3.6449049316696375E-2"/>
                </c:manualLayout>
              </c:layout>
              <c:tx>
                <c:rich>
                  <a:bodyPr/>
                  <a:lstStyle/>
                  <a:p>
                    <a:fld id="{8AA6018A-B2B6-40C5-BB9A-30B90F677B0E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7298-49A3-B39D-BA0323ECDCD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4-7298-49A3-B39D-BA0323ECDCD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5-7298-49A3-B39D-BA0323ECDCDC}"/>
                </c:ext>
              </c:extLst>
            </c:dLbl>
            <c:dLbl>
              <c:idx val="14"/>
              <c:layout>
                <c:manualLayout>
                  <c:x val="2.9471827717441751E-3"/>
                  <c:y val="-3.6576797385620918E-2"/>
                </c:manualLayout>
              </c:layout>
              <c:tx>
                <c:rich>
                  <a:bodyPr/>
                  <a:lstStyle/>
                  <a:p>
                    <a:fld id="{914D0BF8-AF16-4084-8532-2B0EE8A4174C}" type="CELLRANGE">
                      <a:rPr lang="en-US"/>
                      <a:pPr/>
                      <a:t>[INTERVALLOCELLE]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7298-49A3-B39D-BA0323ECDCDC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7-7298-49A3-B39D-BA0323ECDCDC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8-7298-49A3-B39D-BA0323ECDCDC}"/>
                </c:ext>
              </c:extLst>
            </c:dLbl>
            <c:dLbl>
              <c:idx val="17"/>
              <c:layout>
                <c:manualLayout>
                  <c:x val="-2.8732711408150004E-3"/>
                  <c:y val="-3.77098187759952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t" anchorCtr="0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DCF95B-820B-407F-8D78-FE5770DE0BE1}" type="CELLRANGE">
                      <a:rPr lang="en-US"/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[INTERVALLOCELLE]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804232804232802E-2"/>
                      <c:h val="4.991625816993464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7298-49A3-B39D-BA0323ECDCDC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7298-49A3-B39D-BA0323ECDC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Foglio1!$G$11:$G$29</c:f>
              <c:numCache>
                <c:formatCode>General</c:formatCode>
                <c:ptCount val="19"/>
                <c:pt idx="2">
                  <c:v>1.1499999999999999</c:v>
                </c:pt>
                <c:pt idx="5">
                  <c:v>2.17</c:v>
                </c:pt>
                <c:pt idx="8">
                  <c:v>3.73</c:v>
                </c:pt>
                <c:pt idx="11">
                  <c:v>7</c:v>
                </c:pt>
                <c:pt idx="14">
                  <c:v>13.36</c:v>
                </c:pt>
                <c:pt idx="17">
                  <c:v>25.8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Foglio1!$I$11:$I$29</c15:f>
                <c15:dlblRangeCache>
                  <c:ptCount val="19"/>
                  <c:pt idx="2">
                    <c:v>27</c:v>
                  </c:pt>
                  <c:pt idx="5">
                    <c:v>35</c:v>
                  </c:pt>
                  <c:pt idx="8">
                    <c:v>43</c:v>
                  </c:pt>
                  <c:pt idx="11">
                    <c:v>69</c:v>
                  </c:pt>
                  <c:pt idx="14">
                    <c:v>96</c:v>
                  </c:pt>
                  <c:pt idx="17">
                    <c:v>192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B-7298-49A3-B39D-BA0323ECD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50277520"/>
        <c:axId val="7375774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Foglio1!$A$10</c15:sqref>
                        </c15:formulaRef>
                      </c:ext>
                    </c:extLst>
                    <c:strCache>
                      <c:ptCount val="1"/>
                      <c:pt idx="0">
                        <c:v>Table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Foglio1!$A$11:$A$29</c15:sqref>
                        </c15:formulaRef>
                      </c:ext>
                    </c:extLst>
                    <c:numCache>
                      <c:formatCode>General</c:formatCode>
                      <c:ptCount val="19"/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Foglio1!$A$11:$A$29</c15:sqref>
                        </c15:formulaRef>
                      </c:ext>
                    </c:extLst>
                    <c:numCache>
                      <c:formatCode>General</c:formatCode>
                      <c:ptCount val="19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D-7298-49A3-B39D-BA0323ECDCDC}"/>
                  </c:ext>
                </c:extLst>
              </c15:ser>
            </c15:filteredBarSeries>
          </c:ext>
        </c:extLst>
      </c:barChart>
      <c:barChart>
        <c:barDir val="col"/>
        <c:grouping val="stacked"/>
        <c:varyColors val="0"/>
        <c:ser>
          <c:idx val="5"/>
          <c:order val="5"/>
          <c:tx>
            <c:v>axis labels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Foglio1!$A$2:$A$7</c:f>
              <c:strCache>
                <c:ptCount val="6"/>
                <c:pt idx="0">
                  <c:v>21K</c:v>
                </c:pt>
                <c:pt idx="1">
                  <c:v>84K</c:v>
                </c:pt>
                <c:pt idx="2">
                  <c:v>168K</c:v>
                </c:pt>
                <c:pt idx="3">
                  <c:v>336K</c:v>
                </c:pt>
                <c:pt idx="4">
                  <c:v>672K</c:v>
                </c:pt>
                <c:pt idx="5">
                  <c:v>1.34M</c:v>
                </c:pt>
              </c:strCache>
            </c:strRef>
          </c:cat>
          <c:val>
            <c:numRef>
              <c:f>Foglio1!$A$2:$A$7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7298-49A3-B39D-BA0323ECD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50266320"/>
        <c:axId val="660675328"/>
      </c:barChart>
      <c:catAx>
        <c:axId val="650277520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sng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37577408"/>
        <c:crosses val="max"/>
        <c:auto val="0"/>
        <c:lblAlgn val="ctr"/>
        <c:lblOffset val="100"/>
        <c:tickMarkSkip val="1"/>
        <c:noMultiLvlLbl val="0"/>
      </c:catAx>
      <c:valAx>
        <c:axId val="737577408"/>
        <c:scaling>
          <c:orientation val="minMax"/>
          <c:max val="2000"/>
        </c:scaling>
        <c:delete val="0"/>
        <c:axPos val="l"/>
        <c:numFmt formatCode="General" sourceLinked="1"/>
        <c:majorTickMark val="out"/>
        <c:minorTickMark val="none"/>
        <c:tickLblPos val="nextTo"/>
        <c:crossAx val="650277520"/>
        <c:crosses val="autoZero"/>
        <c:crossBetween val="midCat"/>
      </c:valAx>
      <c:valAx>
        <c:axId val="66067532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50266320"/>
        <c:crosses val="max"/>
        <c:crossBetween val="between"/>
      </c:valAx>
      <c:catAx>
        <c:axId val="65026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60675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alpha val="0"/>
      </a:sys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0.93811</cdr:x>
      <cdr:y>0.84773</cdr:y>
    </cdr:from>
    <cdr:to>
      <cdr:x>0.98</cdr:x>
      <cdr:y>0.9204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6E047429-2052-4F17-BAAE-F56114156D04}"/>
            </a:ext>
          </a:extLst>
        </cdr:cNvPr>
        <cdr:cNvSpPr txBox="1"/>
      </cdr:nvSpPr>
      <cdr:spPr>
        <a:xfrm xmlns:a="http://schemas.openxmlformats.org/drawingml/2006/main">
          <a:off x="5673476" y="3051826"/>
          <a:ext cx="25336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it-IT" sz="1100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D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05.05.2021</a:t>
            </a:fld>
            <a:endParaRPr lang="de-DE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‹N›</a:t>
            </a:fld>
            <a:endParaRPr 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05.05.2021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9173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904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49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972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167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712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860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052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3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05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GB"/>
          </a:p>
        </p:txBody>
      </p:sp>
      <p:sp>
        <p:nvSpPr>
          <p:cNvPr id="11" name="Titolo 10">
            <a:extLst>
              <a:ext uri="{FF2B5EF4-FFF2-40B4-BE49-F238E27FC236}">
                <a16:creationId xmlns:a16="http://schemas.microsoft.com/office/drawing/2014/main" id="{0D9A3D20-E6E1-4435-A584-0E374179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95B49BB7-4896-4307-83EB-99F04F962FC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567106A9-1FA5-4F3E-8C2B-7D752BC67C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Luca Colagrande</a:t>
            </a:r>
            <a:endParaRPr lang="en-GB" dirty="0"/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7DCCBFB3-C424-4FF0-AA30-03987B228B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err="1"/>
              <a:t>Bild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auf das Symbol </a:t>
            </a:r>
            <a:r>
              <a:rPr lang="en-GB" err="1"/>
              <a:t>hinzufügen</a:t>
            </a:r>
            <a:r>
              <a:rPr lang="en-GB"/>
              <a:t> und in den </a:t>
            </a:r>
            <a:r>
              <a:rPr lang="en-GB" err="1"/>
              <a:t>Hintergrund</a:t>
            </a:r>
            <a:r>
              <a:rPr lang="en-GB"/>
              <a:t> </a:t>
            </a:r>
            <a:r>
              <a:rPr lang="en-GB" err="1"/>
              <a:t>stellen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err="1"/>
              <a:t>Bild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auf das Symbol </a:t>
            </a:r>
            <a:r>
              <a:rPr lang="en-GB" err="1"/>
              <a:t>hinzufügen</a:t>
            </a:r>
            <a:r>
              <a:rPr lang="en-GB"/>
              <a:t> und in den </a:t>
            </a:r>
            <a:r>
              <a:rPr lang="en-GB" err="1"/>
              <a:t>Hintergrund</a:t>
            </a:r>
            <a:r>
              <a:rPr lang="en-GB"/>
              <a:t> </a:t>
            </a:r>
            <a:r>
              <a:rPr lang="en-GB" err="1"/>
              <a:t>stellen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err="1"/>
              <a:t>Bild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auf das Symbol </a:t>
            </a:r>
            <a:r>
              <a:rPr lang="en-GB" err="1"/>
              <a:t>hinzufügen</a:t>
            </a:r>
            <a:r>
              <a:rPr lang="en-GB"/>
              <a:t> und in den </a:t>
            </a:r>
            <a:r>
              <a:rPr lang="en-GB" err="1"/>
              <a:t>Hintergrund</a:t>
            </a:r>
            <a:r>
              <a:rPr lang="en-GB"/>
              <a:t> </a:t>
            </a:r>
            <a:r>
              <a:rPr lang="en-GB" err="1"/>
              <a:t>stellen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err="1"/>
              <a:t>Bild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auf das Symbol </a:t>
            </a:r>
            <a:r>
              <a:rPr lang="en-GB" err="1"/>
              <a:t>hinzufügen</a:t>
            </a:r>
            <a:r>
              <a:rPr lang="en-GB"/>
              <a:t> und in den </a:t>
            </a:r>
            <a:r>
              <a:rPr lang="en-GB" err="1"/>
              <a:t>Hintergrund</a:t>
            </a:r>
            <a:r>
              <a:rPr lang="en-GB"/>
              <a:t> </a:t>
            </a:r>
            <a:r>
              <a:rPr lang="en-GB" err="1"/>
              <a:t>stellen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err="1"/>
              <a:t>Bild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auf das Symbol </a:t>
            </a:r>
            <a:r>
              <a:rPr lang="en-GB" err="1"/>
              <a:t>hinzufügen</a:t>
            </a:r>
            <a:r>
              <a:rPr lang="en-GB"/>
              <a:t> und in den </a:t>
            </a:r>
            <a:r>
              <a:rPr lang="en-GB" err="1"/>
              <a:t>Hintergrund</a:t>
            </a:r>
            <a:r>
              <a:rPr lang="en-GB"/>
              <a:t> </a:t>
            </a:r>
            <a:r>
              <a:rPr lang="en-GB" err="1"/>
              <a:t>stellen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err="1"/>
              <a:t>Bild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auf das Symbol </a:t>
            </a:r>
            <a:r>
              <a:rPr lang="en-GB" err="1"/>
              <a:t>hinzufügen</a:t>
            </a:r>
            <a:r>
              <a:rPr lang="en-GB"/>
              <a:t> und in den </a:t>
            </a:r>
            <a:r>
              <a:rPr lang="en-GB" err="1"/>
              <a:t>Hintergrund</a:t>
            </a:r>
            <a:r>
              <a:rPr lang="en-GB"/>
              <a:t> </a:t>
            </a:r>
            <a:r>
              <a:rPr lang="en-GB" err="1"/>
              <a:t>stellen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err="1"/>
              <a:t>Bild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auf das Symbol </a:t>
            </a:r>
            <a:r>
              <a:rPr lang="en-GB" err="1"/>
              <a:t>hinzufügen</a:t>
            </a:r>
            <a:r>
              <a:rPr lang="en-GB"/>
              <a:t> und in den </a:t>
            </a:r>
            <a:r>
              <a:rPr lang="en-GB" err="1"/>
              <a:t>Hintergrund</a:t>
            </a:r>
            <a:r>
              <a:rPr lang="en-GB"/>
              <a:t> </a:t>
            </a:r>
            <a:r>
              <a:rPr lang="en-GB" err="1"/>
              <a:t>stellen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err="1"/>
              <a:t>Bild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auf das Symbol </a:t>
            </a:r>
            <a:r>
              <a:rPr lang="en-GB" err="1"/>
              <a:t>hinzufügen</a:t>
            </a:r>
            <a:r>
              <a:rPr lang="en-GB"/>
              <a:t> und in den </a:t>
            </a:r>
            <a:r>
              <a:rPr lang="en-GB" err="1"/>
              <a:t>Hintergrund</a:t>
            </a:r>
            <a:r>
              <a:rPr lang="en-GB"/>
              <a:t> </a:t>
            </a:r>
            <a:r>
              <a:rPr lang="en-GB" err="1"/>
              <a:t>stellen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err="1"/>
              <a:t>Bild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auf das Symbol </a:t>
            </a:r>
            <a:r>
              <a:rPr lang="en-GB" err="1"/>
              <a:t>hinzufügen</a:t>
            </a:r>
            <a:r>
              <a:rPr lang="en-GB"/>
              <a:t> und in den </a:t>
            </a:r>
            <a:r>
              <a:rPr lang="en-GB" err="1"/>
              <a:t>Hintergrund</a:t>
            </a:r>
            <a:r>
              <a:rPr lang="en-GB"/>
              <a:t> </a:t>
            </a:r>
            <a:r>
              <a:rPr lang="en-GB" err="1"/>
              <a:t>stellen</a:t>
            </a: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err="1"/>
              <a:t>Titelmasterformat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err="1"/>
              <a:t>Titelmasterformat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/>
              <a:t>Placeholder for organisational unit name / logo</a:t>
            </a:r>
            <a:br>
              <a:rPr lang="en-GB" sz="800" baseline="0"/>
            </a:br>
            <a:r>
              <a:rPr lang="en-GB" sz="800" baseline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err="1"/>
              <a:t>Titelmasterformat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/>
              <a:t>Placeholder for organisational unit name / logo</a:t>
            </a:r>
            <a:br>
              <a:rPr lang="en-GB" sz="800" baseline="0"/>
            </a:br>
            <a:r>
              <a:rPr lang="en-GB" sz="800" baseline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err="1"/>
              <a:t>Titelmasterformat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/>
              <a:t>Placeholder for organisational unit name / logo</a:t>
            </a:r>
            <a:br>
              <a:rPr lang="en-GB" sz="800" baseline="0"/>
            </a:br>
            <a:r>
              <a:rPr lang="en-GB" sz="800" baseline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err="1"/>
              <a:t>Titelmasterformat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/>
              <a:t>Placeholder for organisational unit name / logo</a:t>
            </a:r>
            <a:br>
              <a:rPr lang="en-GB" sz="800" baseline="0"/>
            </a:br>
            <a:r>
              <a:rPr lang="en-GB" sz="800" baseline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err="1"/>
              <a:t>Titelmasterformat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/>
              <a:t>Placeholder for organisational unit name / logo</a:t>
            </a:r>
            <a:br>
              <a:rPr lang="en-GB" sz="800" baseline="0"/>
            </a:br>
            <a:r>
              <a:rPr lang="en-GB" sz="800" baseline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err="1"/>
              <a:t>Titelmasterformat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/>
              <a:t>Placeholder for organisational unit name / logo</a:t>
            </a:r>
            <a:br>
              <a:rPr lang="en-GB" sz="800" baseline="0"/>
            </a:br>
            <a:r>
              <a:rPr lang="en-GB" sz="800" baseline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err="1"/>
              <a:t>Titelmasterformat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/>
              <a:t>Placeholder for organisational unit name / logo</a:t>
            </a:r>
            <a:br>
              <a:rPr lang="en-GB" sz="800" baseline="0"/>
            </a:br>
            <a:r>
              <a:rPr lang="en-GB" sz="800" baseline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IT"/>
              <a:t>19.08.2019</a:t>
            </a:r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err="1"/>
              <a:t>Erste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1"/>
            <a:r>
              <a:rPr lang="en-GB" err="1"/>
              <a:t>Zweite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err="1"/>
              <a:t>Titelmasterformat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/>
              <a:t>Placeholder for organisational unit name / logo</a:t>
            </a:r>
            <a:br>
              <a:rPr lang="en-GB" sz="800" baseline="0"/>
            </a:br>
            <a:r>
              <a:rPr lang="en-GB" sz="800" baseline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GPU Acceleration of Inverted Index Search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dirty="0"/>
              <a:t>Luca </a:t>
            </a:r>
            <a:r>
              <a:rPr lang="en-GB" dirty="0" err="1"/>
              <a:t>Colagrande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>
          <a:xfrm>
            <a:off x="323850" y="4365104"/>
            <a:ext cx="11537949" cy="1872184"/>
          </a:xfrm>
        </p:spPr>
        <p:txBody>
          <a:bodyPr/>
          <a:lstStyle/>
          <a:p>
            <a:r>
              <a:rPr lang="en-GB" dirty="0"/>
              <a:t>Luca </a:t>
            </a:r>
            <a:r>
              <a:rPr lang="en-GB" dirty="0" err="1"/>
              <a:t>Colagrande</a:t>
            </a:r>
            <a:endParaRPr lang="en-GB" dirty="0"/>
          </a:p>
          <a:p>
            <a:r>
              <a:rPr lang="en-GB" dirty="0"/>
              <a:t>Davide Menini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Supervisors: Lukas </a:t>
            </a:r>
            <a:r>
              <a:rPr lang="en-GB" dirty="0" err="1"/>
              <a:t>Cavigelli</a:t>
            </a:r>
            <a:r>
              <a:rPr lang="en-GB" dirty="0"/>
              <a:t>, Michael </a:t>
            </a:r>
            <a:r>
              <a:rPr lang="en-GB" dirty="0" err="1"/>
              <a:t>Hersche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B94DE30B-76BE-4E4F-A51D-CD62F9FC7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577755"/>
              </p:ext>
            </p:extLst>
          </p:nvPr>
        </p:nvGraphicFramePr>
        <p:xfrm>
          <a:off x="297139" y="1501517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09960B6F-DDBB-4654-A694-02643CD7D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296911"/>
              </p:ext>
            </p:extLst>
          </p:nvPr>
        </p:nvGraphicFramePr>
        <p:xfrm>
          <a:off x="6128511" y="1507088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el 10">
            <a:extLst>
              <a:ext uri="{FF2B5EF4-FFF2-40B4-BE49-F238E27FC236}">
                <a16:creationId xmlns:a16="http://schemas.microsoft.com/office/drawing/2014/main" id="{9AE84B5B-1D1A-4E29-ACE4-CA3E1FE8F01E}"/>
              </a:ext>
            </a:extLst>
          </p:cNvPr>
          <p:cNvSpPr txBox="1">
            <a:spLocks/>
          </p:cNvSpPr>
          <p:nvPr/>
        </p:nvSpPr>
        <p:spPr>
          <a:xfrm>
            <a:off x="323850" y="620714"/>
            <a:ext cx="11537950" cy="97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CPU and GPU performance with increasing database size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EC60FFF9-9DE2-478B-99FD-2A6962C64F67}"/>
              </a:ext>
            </a:extLst>
          </p:cNvPr>
          <p:cNvGrpSpPr/>
          <p:nvPr/>
        </p:nvGrpSpPr>
        <p:grpSpPr>
          <a:xfrm>
            <a:off x="7627174" y="5294828"/>
            <a:ext cx="3423447" cy="923330"/>
            <a:chOff x="7627174" y="5294828"/>
            <a:chExt cx="3423447" cy="92333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E22EE57-17EC-4CC3-9229-4501EECD0C49}"/>
                </a:ext>
              </a:extLst>
            </p:cNvPr>
            <p:cNvSpPr txBox="1"/>
            <p:nvPr/>
          </p:nvSpPr>
          <p:spPr>
            <a:xfrm>
              <a:off x="7798043" y="5294828"/>
              <a:ext cx="32525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Compute match </a:t>
              </a:r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Find</a:t>
              </a:r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matches in match </a:t>
              </a:r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rPr>
                <a:t>MemCpy</a:t>
              </a:r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rPr>
                <a:t> </a:t>
              </a:r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rPr>
                <a:t>DeviceToHost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8488EE35-95A9-40B1-92F1-F4756F3A4CCE}"/>
                </a:ext>
              </a:extLst>
            </p:cNvPr>
            <p:cNvSpPr/>
            <p:nvPr/>
          </p:nvSpPr>
          <p:spPr>
            <a:xfrm>
              <a:off x="7627174" y="5387578"/>
              <a:ext cx="170869" cy="1884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F4F003E4-0289-4D6C-A522-6FC99BF80776}"/>
                </a:ext>
              </a:extLst>
            </p:cNvPr>
            <p:cNvSpPr/>
            <p:nvPr/>
          </p:nvSpPr>
          <p:spPr>
            <a:xfrm>
              <a:off x="7627174" y="5648985"/>
              <a:ext cx="170869" cy="188411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37B91232-47F0-444C-AC99-9EBA5D10A084}"/>
                </a:ext>
              </a:extLst>
            </p:cNvPr>
            <p:cNvSpPr/>
            <p:nvPr/>
          </p:nvSpPr>
          <p:spPr>
            <a:xfrm>
              <a:off x="7627174" y="5932575"/>
              <a:ext cx="170869" cy="188411"/>
            </a:xfrm>
            <a:prstGeom prst="rect">
              <a:avLst/>
            </a:prstGeom>
            <a:solidFill>
              <a:srgbClr val="1F4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E9CBF9B-BA83-4669-88A4-78F68CB30C0E}"/>
              </a:ext>
            </a:extLst>
          </p:cNvPr>
          <p:cNvGrpSpPr/>
          <p:nvPr/>
        </p:nvGrpSpPr>
        <p:grpSpPr>
          <a:xfrm>
            <a:off x="1474470" y="5397695"/>
            <a:ext cx="3574873" cy="646331"/>
            <a:chOff x="1474470" y="5397695"/>
            <a:chExt cx="3574873" cy="64633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5EA78220-99B6-4755-B371-89D979C5F31A}"/>
                </a:ext>
              </a:extLst>
            </p:cNvPr>
            <p:cNvSpPr txBox="1"/>
            <p:nvPr/>
          </p:nvSpPr>
          <p:spPr>
            <a:xfrm>
              <a:off x="1624370" y="5397695"/>
              <a:ext cx="3424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Compute match </a:t>
              </a:r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Find</a:t>
              </a:r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matches in match </a:t>
              </a:r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BC63223C-142A-4086-904F-4E60C260F1E5}"/>
                </a:ext>
              </a:extLst>
            </p:cNvPr>
            <p:cNvSpPr/>
            <p:nvPr/>
          </p:nvSpPr>
          <p:spPr>
            <a:xfrm>
              <a:off x="1474470" y="5484302"/>
              <a:ext cx="170869" cy="188411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7653ACE-25BD-43A3-87A3-60F0E2A89156}"/>
                </a:ext>
              </a:extLst>
            </p:cNvPr>
            <p:cNvSpPr/>
            <p:nvPr/>
          </p:nvSpPr>
          <p:spPr>
            <a:xfrm>
              <a:off x="1474470" y="5756493"/>
              <a:ext cx="170869" cy="188411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7B53AD-3752-4938-B818-2F458B55511B}"/>
              </a:ext>
            </a:extLst>
          </p:cNvPr>
          <p:cNvSpPr txBox="1"/>
          <p:nvPr/>
        </p:nvSpPr>
        <p:spPr>
          <a:xfrm>
            <a:off x="5789628" y="4730072"/>
            <a:ext cx="535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it-IT" sz="1100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txt</a:t>
            </a:r>
            <a:endParaRPr lang="it-IT" sz="1100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CDF0ED6-0F9E-448F-981C-3971CE8E0D62}"/>
              </a:ext>
            </a:extLst>
          </p:cNvPr>
          <p:cNvSpPr txBox="1"/>
          <p:nvPr/>
        </p:nvSpPr>
        <p:spPr>
          <a:xfrm>
            <a:off x="11594289" y="4733721"/>
            <a:ext cx="535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it-IT" sz="1100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txt</a:t>
            </a:r>
            <a:endParaRPr lang="it-IT" sz="1100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/>
              <a:t>Luca Colagrande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B94DE30B-76BE-4E4F-A51D-CD62F9FC7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362261"/>
              </p:ext>
            </p:extLst>
          </p:nvPr>
        </p:nvGraphicFramePr>
        <p:xfrm>
          <a:off x="388065" y="1036315"/>
          <a:ext cx="5760000" cy="430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el 10">
            <a:extLst>
              <a:ext uri="{FF2B5EF4-FFF2-40B4-BE49-F238E27FC236}">
                <a16:creationId xmlns:a16="http://schemas.microsoft.com/office/drawing/2014/main" id="{B509F0FB-2D84-4FD7-933D-14011CBCBAB4}"/>
              </a:ext>
            </a:extLst>
          </p:cNvPr>
          <p:cNvSpPr txBox="1">
            <a:spLocks/>
          </p:cNvSpPr>
          <p:nvPr/>
        </p:nvSpPr>
        <p:spPr>
          <a:xfrm>
            <a:off x="323850" y="620714"/>
            <a:ext cx="11537950" cy="97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CPU vs GPU vs Heterogeneous Solutions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F8E6C86-6700-434D-89E0-0D66C952D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486405"/>
              </p:ext>
            </p:extLst>
          </p:nvPr>
        </p:nvGraphicFramePr>
        <p:xfrm>
          <a:off x="6220366" y="1036315"/>
          <a:ext cx="5641434" cy="430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uppo 6">
            <a:extLst>
              <a:ext uri="{FF2B5EF4-FFF2-40B4-BE49-F238E27FC236}">
                <a16:creationId xmlns:a16="http://schemas.microsoft.com/office/drawing/2014/main" id="{8B320FF6-7B08-4CA5-8950-A6B8ACE67EF3}"/>
              </a:ext>
            </a:extLst>
          </p:cNvPr>
          <p:cNvGrpSpPr/>
          <p:nvPr/>
        </p:nvGrpSpPr>
        <p:grpSpPr>
          <a:xfrm>
            <a:off x="1607264" y="5483494"/>
            <a:ext cx="4296934" cy="923330"/>
            <a:chOff x="2225615" y="5220745"/>
            <a:chExt cx="4296934" cy="92333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1B0B74E-F8FB-481C-A1FC-17CBDDA9C25A}"/>
                </a:ext>
              </a:extLst>
            </p:cNvPr>
            <p:cNvSpPr txBox="1"/>
            <p:nvPr/>
          </p:nvSpPr>
          <p:spPr>
            <a:xfrm>
              <a:off x="2386000" y="5220745"/>
              <a:ext cx="41365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Compute match </a:t>
              </a:r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on GPU</a:t>
              </a:r>
            </a:p>
            <a:p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Find</a:t>
              </a:r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matches in match </a:t>
              </a:r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on GPU</a:t>
              </a:r>
            </a:p>
            <a:p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rPr>
                <a:t>MemCpy</a:t>
              </a:r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rPr>
                <a:t> </a:t>
              </a:r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rPr>
                <a:t>DeviceToHost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3F22D60C-DAA8-40B8-B101-23BCE9693855}"/>
                </a:ext>
              </a:extLst>
            </p:cNvPr>
            <p:cNvSpPr/>
            <p:nvPr/>
          </p:nvSpPr>
          <p:spPr>
            <a:xfrm>
              <a:off x="2225615" y="5326798"/>
              <a:ext cx="170869" cy="1884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3B9C41E8-8DCD-4FE3-AB77-458B672D2A02}"/>
                </a:ext>
              </a:extLst>
            </p:cNvPr>
            <p:cNvSpPr/>
            <p:nvPr/>
          </p:nvSpPr>
          <p:spPr>
            <a:xfrm>
              <a:off x="2225615" y="5588205"/>
              <a:ext cx="170869" cy="18841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50BD574E-08BA-4EC0-B401-4663741CD04C}"/>
                </a:ext>
              </a:extLst>
            </p:cNvPr>
            <p:cNvSpPr/>
            <p:nvPr/>
          </p:nvSpPr>
          <p:spPr>
            <a:xfrm>
              <a:off x="2225615" y="5871795"/>
              <a:ext cx="170869" cy="188411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9A198A72-8234-4662-8CC8-9CF1EB7EDF3B}"/>
              </a:ext>
            </a:extLst>
          </p:cNvPr>
          <p:cNvGrpSpPr/>
          <p:nvPr/>
        </p:nvGrpSpPr>
        <p:grpSpPr>
          <a:xfrm>
            <a:off x="6351360" y="5527788"/>
            <a:ext cx="4286449" cy="646331"/>
            <a:chOff x="6684791" y="5229407"/>
            <a:chExt cx="4286449" cy="646331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4BFA21B-F5D4-4C7B-AED9-DE1F80D85345}"/>
                </a:ext>
              </a:extLst>
            </p:cNvPr>
            <p:cNvSpPr txBox="1"/>
            <p:nvPr/>
          </p:nvSpPr>
          <p:spPr>
            <a:xfrm>
              <a:off x="6834691" y="5229407"/>
              <a:ext cx="4136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Compute match </a:t>
              </a:r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on CPU</a:t>
              </a:r>
            </a:p>
            <a:p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Find</a:t>
              </a:r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matches in match </a:t>
              </a:r>
              <a:r>
                <a:rPr lang="it-IT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vector</a:t>
              </a:r>
              <a:r>
                <a:rPr lang="it-IT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on CPU</a:t>
              </a: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734F06-5067-4A13-9672-35627CB71C29}"/>
                </a:ext>
              </a:extLst>
            </p:cNvPr>
            <p:cNvSpPr/>
            <p:nvPr/>
          </p:nvSpPr>
          <p:spPr>
            <a:xfrm>
              <a:off x="6684791" y="5316014"/>
              <a:ext cx="170869" cy="188411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8260F60-60D7-4CD7-BBAB-1E91E3A20F0B}"/>
                </a:ext>
              </a:extLst>
            </p:cNvPr>
            <p:cNvSpPr/>
            <p:nvPr/>
          </p:nvSpPr>
          <p:spPr>
            <a:xfrm>
              <a:off x="6684791" y="5588205"/>
              <a:ext cx="170869" cy="188411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D440B73-7CD6-46BB-A721-990299272760}"/>
              </a:ext>
            </a:extLst>
          </p:cNvPr>
          <p:cNvSpPr txBox="1"/>
          <p:nvPr/>
        </p:nvSpPr>
        <p:spPr>
          <a:xfrm>
            <a:off x="5901773" y="4988155"/>
            <a:ext cx="535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it-IT" sz="1100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txt</a:t>
            </a:r>
            <a:endParaRPr lang="it-IT" sz="1100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8CF9CCE-CC9B-4B0A-BA84-16324C9E5C66}"/>
              </a:ext>
            </a:extLst>
          </p:cNvPr>
          <p:cNvSpPr txBox="1"/>
          <p:nvPr/>
        </p:nvSpPr>
        <p:spPr>
          <a:xfrm>
            <a:off x="11624905" y="4988155"/>
            <a:ext cx="535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#</a:t>
            </a:r>
            <a:r>
              <a:rPr lang="it-IT" sz="1100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txt</a:t>
            </a:r>
            <a:endParaRPr lang="it-IT" sz="1100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A8F74AB-AC7F-4108-BB82-CD7792C09B85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21594" r="5000" b="6250"/>
          <a:stretch/>
        </p:blipFill>
        <p:spPr>
          <a:xfrm>
            <a:off x="6089198" y="866960"/>
            <a:ext cx="6098040" cy="2057241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2918971" cy="753913"/>
          </a:xfrm>
        </p:spPr>
        <p:txBody>
          <a:bodyPr/>
          <a:lstStyle/>
          <a:p>
            <a:r>
              <a:rPr lang="en-GB" dirty="0"/>
              <a:t>Bloom Filters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3A45EFD-B23D-4C67-A4CA-FEF9333F3767}"/>
              </a:ext>
            </a:extLst>
          </p:cNvPr>
          <p:cNvSpPr txBox="1"/>
          <p:nvPr/>
        </p:nvSpPr>
        <p:spPr>
          <a:xfrm>
            <a:off x="10830878" y="997670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pc="300" dirty="0">
                <a:solidFill>
                  <a:srgbClr val="1F407A"/>
                </a:solidFill>
              </a:rPr>
              <a:t>D</a:t>
            </a:r>
            <a:r>
              <a:rPr lang="en-US" spc="300" dirty="0"/>
              <a:t>=</a:t>
            </a:r>
            <a:r>
              <a:rPr lang="en-US" dirty="0"/>
              <a:t>16</a:t>
            </a:r>
            <a:endParaRPr lang="en-US" spc="300" dirty="0"/>
          </a:p>
          <a:p>
            <a:r>
              <a:rPr lang="en-US" i="1" spc="300" dirty="0">
                <a:solidFill>
                  <a:srgbClr val="1F407A"/>
                </a:solidFill>
              </a:rPr>
              <a:t>S</a:t>
            </a:r>
            <a:r>
              <a:rPr lang="en-US" spc="300" dirty="0"/>
              <a:t>=3</a:t>
            </a:r>
          </a:p>
        </p:txBody>
      </p:sp>
      <p:sp>
        <p:nvSpPr>
          <p:cNvPr id="14" name="Inhaltsplatzhalter 11">
            <a:extLst>
              <a:ext uri="{FF2B5EF4-FFF2-40B4-BE49-F238E27FC236}">
                <a16:creationId xmlns:a16="http://schemas.microsoft.com/office/drawing/2014/main" id="{5F325694-4851-4652-8462-F4699F06C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0" y="1455837"/>
            <a:ext cx="5474192" cy="40395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Generate </a:t>
            </a:r>
            <a:r>
              <a:rPr lang="en-GB" i="1" dirty="0">
                <a:solidFill>
                  <a:srgbClr val="1F407A"/>
                </a:solidFill>
              </a:rPr>
              <a:t>D</a:t>
            </a:r>
            <a:r>
              <a:rPr lang="en-GB" i="1" dirty="0"/>
              <a:t>-</a:t>
            </a:r>
            <a:r>
              <a:rPr lang="en-GB" dirty="0"/>
              <a:t>bit array encoding for each text</a:t>
            </a:r>
          </a:p>
          <a:p>
            <a:pPr>
              <a:lnSpc>
                <a:spcPct val="150000"/>
              </a:lnSpc>
            </a:pPr>
            <a:r>
              <a:rPr lang="en-GB" i="1" dirty="0">
                <a:solidFill>
                  <a:srgbClr val="1F407A"/>
                </a:solidFill>
              </a:rPr>
              <a:t>S </a:t>
            </a:r>
            <a:r>
              <a:rPr lang="en-GB" dirty="0"/>
              <a:t>hash functions map word to 1s in array</a:t>
            </a:r>
          </a:p>
          <a:p>
            <a:pPr>
              <a:lnSpc>
                <a:spcPct val="150000"/>
              </a:lnSpc>
            </a:pPr>
            <a:r>
              <a:rPr lang="en-GB" dirty="0"/>
              <a:t>Text encoded by </a:t>
            </a:r>
            <a:r>
              <a:rPr lang="en-GB" i="1" dirty="0">
                <a:solidFill>
                  <a:srgbClr val="1F407A"/>
                </a:solidFill>
              </a:rPr>
              <a:t>OR</a:t>
            </a:r>
            <a:r>
              <a:rPr lang="en-GB" dirty="0"/>
              <a:t>-</a:t>
            </a:r>
            <a:r>
              <a:rPr lang="en-GB" dirty="0" err="1"/>
              <a:t>ing</a:t>
            </a:r>
            <a:r>
              <a:rPr lang="en-GB" dirty="0"/>
              <a:t> words</a:t>
            </a:r>
          </a:p>
          <a:p>
            <a:pPr>
              <a:lnSpc>
                <a:spcPct val="150000"/>
              </a:lnSpc>
            </a:pPr>
            <a:r>
              <a:rPr lang="en-GB" dirty="0"/>
              <a:t>Same encoding applies to query</a:t>
            </a:r>
          </a:p>
          <a:p>
            <a:pPr>
              <a:lnSpc>
                <a:spcPct val="150000"/>
              </a:lnSpc>
            </a:pPr>
            <a:r>
              <a:rPr lang="en-GB" dirty="0"/>
              <a:t>Search: compare text and query 1s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Zero false negatives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Possible false positives</a:t>
            </a:r>
          </a:p>
          <a:p>
            <a:pPr>
              <a:lnSpc>
                <a:spcPct val="150000"/>
              </a:lnSpc>
            </a:pPr>
            <a:r>
              <a:rPr lang="en-GB" dirty="0"/>
              <a:t>Filter sparsity is a desired property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286CFFA-E135-4D42-9319-60F3101348F3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" t="7234" r="25211" b="40565"/>
          <a:stretch/>
        </p:blipFill>
        <p:spPr>
          <a:xfrm>
            <a:off x="6372049" y="4466541"/>
            <a:ext cx="5156462" cy="169128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EB0C59E-6825-4BFA-A0AE-19A565AFFA0C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3" t="11799" r="26355" b="37775"/>
          <a:stretch/>
        </p:blipFill>
        <p:spPr>
          <a:xfrm>
            <a:off x="6389198" y="2772520"/>
            <a:ext cx="4864232" cy="163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481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Hyperdimensional Computing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23293" y="1570264"/>
            <a:ext cx="6490406" cy="4048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To generate “Bloom” filters</a:t>
            </a:r>
          </a:p>
          <a:p>
            <a:pPr>
              <a:lnSpc>
                <a:spcPct val="150000"/>
              </a:lnSpc>
            </a:pPr>
            <a:r>
              <a:rPr lang="en-GB" dirty="0"/>
              <a:t>Alphabet encoded to </a:t>
            </a:r>
            <a:r>
              <a:rPr lang="en-GB" dirty="0" err="1"/>
              <a:t>hypervectors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Pseudo-random orthonormal </a:t>
            </a:r>
            <a:r>
              <a:rPr lang="en-GB" dirty="0" err="1"/>
              <a:t>hypervectors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Length </a:t>
            </a:r>
            <a:r>
              <a:rPr lang="en-GB" i="1" dirty="0">
                <a:solidFill>
                  <a:srgbClr val="007ED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GB" dirty="0"/>
              <a:t>, sparsity </a:t>
            </a:r>
            <a:endParaRPr lang="en-GB" dirty="0">
              <a:solidFill>
                <a:srgbClr val="007EDE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/>
              <a:t>Combine letter </a:t>
            </a:r>
            <a:r>
              <a:rPr lang="en-GB" dirty="0" err="1"/>
              <a:t>hypervectors</a:t>
            </a:r>
            <a:r>
              <a:rPr lang="en-GB" dirty="0"/>
              <a:t> into word </a:t>
            </a:r>
            <a:r>
              <a:rPr lang="en-GB" i="1" dirty="0">
                <a:solidFill>
                  <a:srgbClr val="1F407A"/>
                </a:solidFill>
              </a:rPr>
              <a:t>n</a:t>
            </a:r>
            <a:r>
              <a:rPr lang="en-GB" dirty="0"/>
              <a:t>-grams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Circular shift, multiply (XOR)</a:t>
            </a:r>
          </a:p>
          <a:p>
            <a:pPr>
              <a:lnSpc>
                <a:spcPct val="150000"/>
              </a:lnSpc>
            </a:pPr>
            <a:r>
              <a:rPr lang="en-GB" dirty="0"/>
              <a:t>Use </a:t>
            </a:r>
            <a:r>
              <a:rPr lang="en-GB" dirty="0" err="1"/>
              <a:t>hypervectors</a:t>
            </a:r>
            <a:r>
              <a:rPr lang="en-GB" dirty="0"/>
              <a:t> as Bloom filters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OR words together to encode text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B36C2C6-21A4-4CDF-B9B3-2BD146837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28" y="929085"/>
            <a:ext cx="4631883" cy="5204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59A97C-9352-495D-A336-29FEDDB774F3}"/>
                  </a:ext>
                </a:extLst>
              </p:cNvPr>
              <p:cNvSpPr txBox="1"/>
              <p:nvPr/>
            </p:nvSpPr>
            <p:spPr>
              <a:xfrm>
                <a:off x="3040176" y="3014593"/>
                <a:ext cx="406522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007EDE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solidFill>
                                <a:srgbClr val="007EDE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rgbClr val="007EDE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59A97C-9352-495D-A336-29FEDDB77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76" y="3014593"/>
                <a:ext cx="406522" cy="516745"/>
              </a:xfrm>
              <a:prstGeom prst="rect">
                <a:avLst/>
              </a:prstGeom>
              <a:blipFill>
                <a:blip r:embed="rId4"/>
                <a:stretch>
                  <a:fillRect l="-1515" r="-39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081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23293" y="1570264"/>
            <a:ext cx="6106690" cy="45776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Starting from dictionary of all text encodings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Example: documents A-P, 16-dimensional vectors</a:t>
            </a:r>
          </a:p>
          <a:p>
            <a:pPr>
              <a:lnSpc>
                <a:spcPct val="150000"/>
              </a:lnSpc>
            </a:pPr>
            <a:r>
              <a:rPr lang="en-GB" dirty="0"/>
              <a:t>Compare query to each entry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Match if all 1s are present (exhaustive search)</a:t>
            </a:r>
          </a:p>
          <a:p>
            <a:pPr>
              <a:lnSpc>
                <a:spcPct val="150000"/>
              </a:lnSpc>
            </a:pPr>
            <a:r>
              <a:rPr lang="en-GB" dirty="0"/>
              <a:t>Overhead to access bits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Memory: bandwidth to load whole word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Processing: bit twiddling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5311398" cy="972000"/>
          </a:xfrm>
        </p:spPr>
        <p:txBody>
          <a:bodyPr/>
          <a:lstStyle/>
          <a:p>
            <a:r>
              <a:rPr lang="en-GB" dirty="0"/>
              <a:t>Forward Index Search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0853AE-A5D7-4962-B011-0FFEB8837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83" y="1270636"/>
            <a:ext cx="4988693" cy="450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611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2BAB764-F644-475E-B2DE-30EC7FCAE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9" t="18265" r="26013" b="15391"/>
          <a:stretch/>
        </p:blipFill>
        <p:spPr>
          <a:xfrm>
            <a:off x="7088355" y="916179"/>
            <a:ext cx="4317748" cy="3582601"/>
          </a:xfrm>
          <a:prstGeom prst="rect">
            <a:avLst/>
          </a:prstGeom>
        </p:spPr>
      </p:pic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31776" y="1591682"/>
            <a:ext cx="6462031" cy="36746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Index all inverted dictionary rows (part 1)</a:t>
            </a:r>
          </a:p>
          <a:p>
            <a:pPr>
              <a:lnSpc>
                <a:spcPct val="150000"/>
              </a:lnSpc>
            </a:pPr>
            <a:r>
              <a:rPr lang="en-GB" dirty="0"/>
              <a:t>Perform </a:t>
            </a:r>
            <a:r>
              <a:rPr lang="en-GB" i="1" dirty="0">
                <a:solidFill>
                  <a:srgbClr val="1F407A"/>
                </a:solidFill>
              </a:rPr>
              <a:t>AND</a:t>
            </a:r>
            <a:r>
              <a:rPr lang="en-GB" dirty="0"/>
              <a:t> of rows to obtain match vector (part 1)</a:t>
            </a:r>
          </a:p>
          <a:p>
            <a:pPr>
              <a:lnSpc>
                <a:spcPct val="150000"/>
              </a:lnSpc>
            </a:pPr>
            <a:r>
              <a:rPr lang="en-GB" dirty="0"/>
              <a:t>Find matches as 1s in match vector (part 2)</a:t>
            </a:r>
          </a:p>
          <a:p>
            <a:pPr>
              <a:lnSpc>
                <a:spcPct val="150000"/>
              </a:lnSpc>
            </a:pPr>
            <a:r>
              <a:rPr lang="en-GB" dirty="0"/>
              <a:t>Select query encoding which eases finding 1s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Char for each bit, no bit-twiddling</a:t>
            </a:r>
          </a:p>
          <a:p>
            <a:pPr>
              <a:lnSpc>
                <a:spcPct val="150000"/>
              </a:lnSpc>
            </a:pPr>
            <a:r>
              <a:rPr lang="en-GB" dirty="0"/>
              <a:t>Select inverted dictionary encoding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Integer-packed 32 bits per row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49" y="620714"/>
            <a:ext cx="5123639" cy="791556"/>
          </a:xfrm>
        </p:spPr>
        <p:txBody>
          <a:bodyPr/>
          <a:lstStyle/>
          <a:p>
            <a:r>
              <a:rPr lang="en-GB" dirty="0"/>
              <a:t>Inverted Index Search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4BA1F40-7E19-4E43-9E30-F90F573CB6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7" t="41258" r="27131" b="25224"/>
          <a:stretch/>
        </p:blipFill>
        <p:spPr>
          <a:xfrm>
            <a:off x="7352246" y="4498780"/>
            <a:ext cx="3978111" cy="18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51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>
          <a:xfrm>
            <a:off x="316309" y="1432458"/>
            <a:ext cx="5969434" cy="4628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HDC-Language-Recognition set: 21000 texts</a:t>
            </a:r>
          </a:p>
          <a:p>
            <a:pPr>
              <a:lnSpc>
                <a:spcPct val="150000"/>
              </a:lnSpc>
            </a:pPr>
            <a:r>
              <a:rPr lang="en-GB" dirty="0"/>
              <a:t>We extend Python </a:t>
            </a:r>
            <a:r>
              <a:rPr lang="en-GB" i="1" dirty="0" err="1">
                <a:solidFill>
                  <a:srgbClr val="1F407A"/>
                </a:solidFill>
              </a:rPr>
              <a:t>hdlib</a:t>
            </a:r>
            <a:r>
              <a:rPr lang="en-GB" i="1" dirty="0">
                <a:solidFill>
                  <a:srgbClr val="1F407A"/>
                </a:solidFill>
              </a:rPr>
              <a:t> </a:t>
            </a:r>
            <a:r>
              <a:rPr lang="en-GB" dirty="0"/>
              <a:t>module</a:t>
            </a:r>
            <a:endParaRPr lang="en-GB" i="1" dirty="0">
              <a:solidFill>
                <a:srgbClr val="1F407A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GB" dirty="0"/>
              <a:t>Configurable </a:t>
            </a:r>
            <a:r>
              <a:rPr lang="en-GB" dirty="0" err="1"/>
              <a:t>hypervector</a:t>
            </a:r>
            <a:r>
              <a:rPr lang="en-GB" dirty="0"/>
              <a:t> length and sparsity</a:t>
            </a:r>
          </a:p>
          <a:p>
            <a:pPr>
              <a:lnSpc>
                <a:spcPct val="150000"/>
              </a:lnSpc>
            </a:pPr>
            <a:r>
              <a:rPr lang="en-GB" dirty="0"/>
              <a:t>Python to generate dictionary and query </a:t>
            </a:r>
          </a:p>
          <a:p>
            <a:pPr>
              <a:lnSpc>
                <a:spcPct val="150000"/>
              </a:lnSpc>
            </a:pPr>
            <a:r>
              <a:rPr lang="en-GB" dirty="0"/>
              <a:t>Python forward index search golden model</a:t>
            </a:r>
          </a:p>
          <a:p>
            <a:pPr>
              <a:lnSpc>
                <a:spcPct val="150000"/>
              </a:lnSpc>
            </a:pPr>
            <a:r>
              <a:rPr lang="en-GB" dirty="0"/>
              <a:t>C inverted index search implementation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CPU: Intel Core i7-4790 @3.60GHz</a:t>
            </a:r>
          </a:p>
          <a:p>
            <a:pPr>
              <a:lnSpc>
                <a:spcPct val="150000"/>
              </a:lnSpc>
            </a:pPr>
            <a:r>
              <a:rPr lang="en-GB" dirty="0"/>
              <a:t>CUDA acceleration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GPU: NVDIA GeForce GTX 1080-Ti @1.734Ghz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16309" y="620714"/>
            <a:ext cx="11537950" cy="972000"/>
          </a:xfrm>
        </p:spPr>
        <p:txBody>
          <a:bodyPr/>
          <a:lstStyle/>
          <a:p>
            <a:r>
              <a:rPr lang="en-GB" dirty="0"/>
              <a:t>Setup</a:t>
            </a:r>
          </a:p>
        </p:txBody>
      </p:sp>
      <p:pic>
        <p:nvPicPr>
          <p:cNvPr id="8" name="Segnaposto contenuto 7" descr="Immagine che contiene esterni&#10;&#10;Descrizione generata automaticamente">
            <a:extLst>
              <a:ext uri="{FF2B5EF4-FFF2-40B4-BE49-F238E27FC236}">
                <a16:creationId xmlns:a16="http://schemas.microsoft.com/office/drawing/2014/main" id="{C5D975A2-3EE7-46AA-90EC-4B806539E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99" y="1028464"/>
            <a:ext cx="5025203" cy="5032507"/>
          </a:xfrm>
        </p:spPr>
      </p:pic>
    </p:spTree>
    <p:extLst>
      <p:ext uri="{BB962C8B-B14F-4D97-AF65-F5344CB8AC3E}">
        <p14:creationId xmlns:p14="http://schemas.microsoft.com/office/powerpoint/2010/main" val="32562917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16309" y="635002"/>
            <a:ext cx="10750759" cy="699039"/>
          </a:xfrm>
        </p:spPr>
        <p:txBody>
          <a:bodyPr/>
          <a:lstStyle/>
          <a:p>
            <a:r>
              <a:rPr lang="en-GB" dirty="0"/>
              <a:t>False Positives Rate on Varying Sparsity and Dimensionality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85BD3022-F38C-435F-8D85-F36AFAF9A17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7120388"/>
              </p:ext>
            </p:extLst>
          </p:nvPr>
        </p:nvGraphicFramePr>
        <p:xfrm>
          <a:off x="239305" y="1319753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Segnaposto contenuto 6">
            <a:extLst>
              <a:ext uri="{FF2B5EF4-FFF2-40B4-BE49-F238E27FC236}">
                <a16:creationId xmlns:a16="http://schemas.microsoft.com/office/drawing/2014/main" id="{202091F8-67AF-428A-809B-7AFDB9157B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279968"/>
              </p:ext>
            </p:extLst>
          </p:nvPr>
        </p:nvGraphicFramePr>
        <p:xfrm>
          <a:off x="6021096" y="1324500"/>
          <a:ext cx="6047766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Inhaltsplatzhalter 11">
            <a:extLst>
              <a:ext uri="{FF2B5EF4-FFF2-40B4-BE49-F238E27FC236}">
                <a16:creationId xmlns:a16="http://schemas.microsoft.com/office/drawing/2014/main" id="{B11D8F7B-FF71-4120-BC72-770CA2C43125}"/>
              </a:ext>
            </a:extLst>
          </p:cNvPr>
          <p:cNvSpPr txBox="1">
            <a:spLocks/>
          </p:cNvSpPr>
          <p:nvPr/>
        </p:nvSpPr>
        <p:spPr>
          <a:xfrm>
            <a:off x="483896" y="5194866"/>
            <a:ext cx="5515409" cy="1303270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Simple query: optimal sparsity is 1.5%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Greater sparsity can’t capture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Lower sparsity leads to word overlaps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More complex query yields less false positives</a:t>
            </a:r>
          </a:p>
        </p:txBody>
      </p:sp>
      <p:sp>
        <p:nvSpPr>
          <p:cNvPr id="14" name="Inhaltsplatzhalter 11">
            <a:extLst>
              <a:ext uri="{FF2B5EF4-FFF2-40B4-BE49-F238E27FC236}">
                <a16:creationId xmlns:a16="http://schemas.microsoft.com/office/drawing/2014/main" id="{447917B6-C99D-41C8-9F58-6871ABCBE5C3}"/>
              </a:ext>
            </a:extLst>
          </p:cNvPr>
          <p:cNvSpPr txBox="1">
            <a:spLocks/>
          </p:cNvSpPr>
          <p:nvPr/>
        </p:nvSpPr>
        <p:spPr>
          <a:xfrm>
            <a:off x="6189221" y="5194866"/>
            <a:ext cx="5515409" cy="1303270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Higher dimensionality allows to better capture texts’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Sparsity fixed accordingly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047429-2052-4F17-BAAE-F56114156D04}"/>
              </a:ext>
            </a:extLst>
          </p:cNvPr>
          <p:cNvSpPr txBox="1"/>
          <p:nvPr/>
        </p:nvSpPr>
        <p:spPr>
          <a:xfrm>
            <a:off x="5535845" y="4385271"/>
            <a:ext cx="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spar</a:t>
            </a:r>
            <a:endParaRPr lang="it-IT" sz="1100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297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Luca </a:t>
            </a:r>
            <a:r>
              <a:rPr lang="en-GB" dirty="0" err="1"/>
              <a:t>Colagrande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23850" y="620714"/>
            <a:ext cx="4238422" cy="622583"/>
          </a:xfrm>
        </p:spPr>
        <p:txBody>
          <a:bodyPr/>
          <a:lstStyle/>
          <a:p>
            <a:r>
              <a:rPr lang="en-GB" dirty="0"/>
              <a:t>CPU Implementation</a:t>
            </a:r>
          </a:p>
        </p:txBody>
      </p:sp>
      <p:sp>
        <p:nvSpPr>
          <p:cNvPr id="9" name="Inhaltsplatzhalter 11">
            <a:extLst>
              <a:ext uri="{FF2B5EF4-FFF2-40B4-BE49-F238E27FC236}">
                <a16:creationId xmlns:a16="http://schemas.microsoft.com/office/drawing/2014/main" id="{3E32A63A-3940-47E7-9196-77A61AE51E53}"/>
              </a:ext>
            </a:extLst>
          </p:cNvPr>
          <p:cNvSpPr txBox="1">
            <a:spLocks/>
          </p:cNvSpPr>
          <p:nvPr/>
        </p:nvSpPr>
        <p:spPr>
          <a:xfrm>
            <a:off x="246426" y="1431832"/>
            <a:ext cx="5577644" cy="369332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/>
              <a:t>1.    Basic forward index algorithm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6467E8-6087-4E4D-BE57-758D01861E15}"/>
              </a:ext>
            </a:extLst>
          </p:cNvPr>
          <p:cNvSpPr txBox="1"/>
          <p:nvPr/>
        </p:nvSpPr>
        <p:spPr>
          <a:xfrm>
            <a:off x="575246" y="1827438"/>
            <a:ext cx="5002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for j in range(N_FILES):</a:t>
            </a:r>
          </a:p>
          <a:p>
            <a:r>
              <a:rPr lang="it-IT" dirty="0">
                <a:latin typeface="Consolas" panose="020B0609020204030204" pitchFamily="49" charset="0"/>
              </a:rPr>
              <a:t>   for i in range(D):</a:t>
            </a:r>
          </a:p>
          <a:p>
            <a:r>
              <a:rPr lang="it-IT" dirty="0">
                <a:latin typeface="Consolas" panose="020B0609020204030204" pitchFamily="49" charset="0"/>
              </a:rPr>
              <a:t>      </a:t>
            </a:r>
            <a:r>
              <a:rPr lang="it-IT" dirty="0" err="1">
                <a:latin typeface="Consolas" panose="020B0609020204030204" pitchFamily="49" charset="0"/>
              </a:rPr>
              <a:t>if</a:t>
            </a:r>
            <a:r>
              <a:rPr lang="it-IT" dirty="0">
                <a:latin typeface="Consolas" panose="020B0609020204030204" pitchFamily="49" charset="0"/>
              </a:rPr>
              <a:t> query[i]==1:</a:t>
            </a:r>
          </a:p>
          <a:p>
            <a:r>
              <a:rPr lang="it-IT" dirty="0">
                <a:latin typeface="Consolas" panose="020B0609020204030204" pitchFamily="49" charset="0"/>
              </a:rPr>
              <a:t>	 </a:t>
            </a:r>
            <a:r>
              <a:rPr lang="it-IT" dirty="0" err="1">
                <a:latin typeface="Consolas" panose="020B0609020204030204" pitchFamily="49" charset="0"/>
              </a:rPr>
              <a:t>match_v</a:t>
            </a:r>
            <a:r>
              <a:rPr lang="it-IT" dirty="0">
                <a:latin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</a:rPr>
              <a:t>match_v</a:t>
            </a:r>
            <a:r>
              <a:rPr lang="it-IT" dirty="0">
                <a:latin typeface="Consolas" panose="020B0609020204030204" pitchFamily="49" charset="0"/>
              </a:rPr>
              <a:t> &amp; </a:t>
            </a:r>
            <a:r>
              <a:rPr lang="it-IT" dirty="0" err="1">
                <a:latin typeface="Consolas" panose="020B0609020204030204" pitchFamily="49" charset="0"/>
              </a:rPr>
              <a:t>dict</a:t>
            </a:r>
            <a:r>
              <a:rPr lang="it-IT" dirty="0">
                <a:latin typeface="Consolas" panose="020B0609020204030204" pitchFamily="49" charset="0"/>
              </a:rPr>
              <a:t>[j][i]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CB9F7D-2F05-45E3-A545-1932CC1E5FE6}"/>
              </a:ext>
            </a:extLst>
          </p:cNvPr>
          <p:cNvSpPr txBox="1"/>
          <p:nvPr/>
        </p:nvSpPr>
        <p:spPr>
          <a:xfrm>
            <a:off x="575246" y="3666003"/>
            <a:ext cx="5074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for i in range(D):</a:t>
            </a:r>
          </a:p>
          <a:p>
            <a:r>
              <a:rPr lang="it-IT" dirty="0">
                <a:latin typeface="Consolas" panose="020B0609020204030204" pitchFamily="49" charset="0"/>
              </a:rPr>
              <a:t>   </a:t>
            </a:r>
            <a:r>
              <a:rPr lang="it-IT" dirty="0" err="1">
                <a:latin typeface="Consolas" panose="020B0609020204030204" pitchFamily="49" charset="0"/>
              </a:rPr>
              <a:t>if</a:t>
            </a:r>
            <a:r>
              <a:rPr lang="it-IT" dirty="0">
                <a:latin typeface="Consolas" panose="020B0609020204030204" pitchFamily="49" charset="0"/>
              </a:rPr>
              <a:t> query[i]==1:</a:t>
            </a:r>
          </a:p>
          <a:p>
            <a:r>
              <a:rPr lang="it-IT" dirty="0">
                <a:latin typeface="Consolas" panose="020B0609020204030204" pitchFamily="49" charset="0"/>
              </a:rPr>
              <a:t>      for j in range(N_FILES):</a:t>
            </a:r>
          </a:p>
          <a:p>
            <a:r>
              <a:rPr lang="it-IT" dirty="0">
                <a:latin typeface="Consolas" panose="020B0609020204030204" pitchFamily="49" charset="0"/>
              </a:rPr>
              <a:t>	 </a:t>
            </a:r>
            <a:r>
              <a:rPr lang="it-IT" dirty="0" err="1">
                <a:latin typeface="Consolas" panose="020B0609020204030204" pitchFamily="49" charset="0"/>
              </a:rPr>
              <a:t>match_v</a:t>
            </a:r>
            <a:r>
              <a:rPr lang="it-IT" dirty="0">
                <a:latin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</a:rPr>
              <a:t>match_v</a:t>
            </a:r>
            <a:r>
              <a:rPr lang="it-IT" dirty="0">
                <a:latin typeface="Consolas" panose="020B0609020204030204" pitchFamily="49" charset="0"/>
              </a:rPr>
              <a:t> &amp; </a:t>
            </a:r>
            <a:r>
              <a:rPr lang="it-IT" dirty="0" err="1">
                <a:latin typeface="Consolas" panose="020B0609020204030204" pitchFamily="49" charset="0"/>
              </a:rPr>
              <a:t>dict</a:t>
            </a:r>
            <a:r>
              <a:rPr lang="it-IT" dirty="0">
                <a:latin typeface="Consolas" panose="020B0609020204030204" pitchFamily="49" charset="0"/>
              </a:rPr>
              <a:t>[j][i]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203E1A4-EF05-43CC-9EC0-F12E6306C083}"/>
              </a:ext>
            </a:extLst>
          </p:cNvPr>
          <p:cNvSpPr/>
          <p:nvPr/>
        </p:nvSpPr>
        <p:spPr>
          <a:xfrm>
            <a:off x="350772" y="3244334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2.    Forward index with loop interchange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78C2EF-6DDC-49E1-AF32-F7E21A5A57E3}"/>
              </a:ext>
            </a:extLst>
          </p:cNvPr>
          <p:cNvSpPr txBox="1"/>
          <p:nvPr/>
        </p:nvSpPr>
        <p:spPr>
          <a:xfrm>
            <a:off x="6224991" y="1830186"/>
            <a:ext cx="5577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for j in range(INV_DICT_WIDTH):</a:t>
            </a:r>
          </a:p>
          <a:p>
            <a:r>
              <a:rPr lang="it-IT" dirty="0">
                <a:latin typeface="Consolas" panose="020B0609020204030204" pitchFamily="49" charset="0"/>
              </a:rPr>
              <a:t>   for i in range(D):</a:t>
            </a:r>
          </a:p>
          <a:p>
            <a:r>
              <a:rPr lang="it-IT" dirty="0">
                <a:latin typeface="Consolas" panose="020B0609020204030204" pitchFamily="49" charset="0"/>
              </a:rPr>
              <a:t>      </a:t>
            </a:r>
            <a:r>
              <a:rPr lang="it-IT" dirty="0" err="1">
                <a:latin typeface="Consolas" panose="020B0609020204030204" pitchFamily="49" charset="0"/>
              </a:rPr>
              <a:t>if</a:t>
            </a:r>
            <a:r>
              <a:rPr lang="it-IT" dirty="0">
                <a:latin typeface="Consolas" panose="020B0609020204030204" pitchFamily="49" charset="0"/>
              </a:rPr>
              <a:t> query[i]==1:</a:t>
            </a:r>
          </a:p>
          <a:p>
            <a:r>
              <a:rPr lang="it-IT" dirty="0">
                <a:latin typeface="Consolas" panose="020B0609020204030204" pitchFamily="49" charset="0"/>
              </a:rPr>
              <a:t>	 </a:t>
            </a:r>
            <a:r>
              <a:rPr lang="it-IT" dirty="0" err="1">
                <a:latin typeface="Consolas" panose="020B0609020204030204" pitchFamily="49" charset="0"/>
              </a:rPr>
              <a:t>match_v</a:t>
            </a:r>
            <a:r>
              <a:rPr lang="it-IT" dirty="0">
                <a:latin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</a:rPr>
              <a:t>match_v</a:t>
            </a:r>
            <a:r>
              <a:rPr lang="it-IT" dirty="0">
                <a:latin typeface="Consolas" panose="020B0609020204030204" pitchFamily="49" charset="0"/>
              </a:rPr>
              <a:t> &amp; </a:t>
            </a:r>
            <a:r>
              <a:rPr lang="it-IT" dirty="0" err="1">
                <a:latin typeface="Consolas" panose="020B0609020204030204" pitchFamily="49" charset="0"/>
              </a:rPr>
              <a:t>inv_dict</a:t>
            </a:r>
            <a:r>
              <a:rPr lang="it-IT" dirty="0">
                <a:latin typeface="Consolas" panose="020B0609020204030204" pitchFamily="49" charset="0"/>
              </a:rPr>
              <a:t>[i][j]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C5204B9-A5E8-467F-B317-8450BFF88FA2}"/>
              </a:ext>
            </a:extLst>
          </p:cNvPr>
          <p:cNvSpPr/>
          <p:nvPr/>
        </p:nvSpPr>
        <p:spPr>
          <a:xfrm>
            <a:off x="6245287" y="1396683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 startAt="3"/>
            </a:pPr>
            <a:r>
              <a:rPr lang="en-GB" dirty="0"/>
              <a:t>Inverted index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FAAC307-58CD-47CE-8495-7EAA33F5E071}"/>
              </a:ext>
            </a:extLst>
          </p:cNvPr>
          <p:cNvSpPr txBox="1"/>
          <p:nvPr/>
        </p:nvSpPr>
        <p:spPr>
          <a:xfrm>
            <a:off x="6488058" y="3671972"/>
            <a:ext cx="5491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for i in range(D):</a:t>
            </a:r>
          </a:p>
          <a:p>
            <a:r>
              <a:rPr lang="it-IT" dirty="0">
                <a:latin typeface="Consolas" panose="020B0609020204030204" pitchFamily="49" charset="0"/>
              </a:rPr>
              <a:t>   </a:t>
            </a:r>
            <a:r>
              <a:rPr lang="it-IT" dirty="0" err="1">
                <a:latin typeface="Consolas" panose="020B0609020204030204" pitchFamily="49" charset="0"/>
              </a:rPr>
              <a:t>if</a:t>
            </a:r>
            <a:r>
              <a:rPr lang="it-IT" dirty="0">
                <a:latin typeface="Consolas" panose="020B0609020204030204" pitchFamily="49" charset="0"/>
              </a:rPr>
              <a:t> query[i]==1:</a:t>
            </a:r>
          </a:p>
          <a:p>
            <a:r>
              <a:rPr lang="it-IT" dirty="0">
                <a:latin typeface="Consolas" panose="020B0609020204030204" pitchFamily="49" charset="0"/>
              </a:rPr>
              <a:t>      for j in range(INV_DICT_WIDTH):</a:t>
            </a:r>
          </a:p>
          <a:p>
            <a:r>
              <a:rPr lang="it-IT" dirty="0">
                <a:latin typeface="Consolas" panose="020B0609020204030204" pitchFamily="49" charset="0"/>
              </a:rPr>
              <a:t>	 </a:t>
            </a:r>
            <a:r>
              <a:rPr lang="it-IT" dirty="0" err="1">
                <a:latin typeface="Consolas" panose="020B0609020204030204" pitchFamily="49" charset="0"/>
              </a:rPr>
              <a:t>match_v</a:t>
            </a:r>
            <a:r>
              <a:rPr lang="it-IT" dirty="0">
                <a:latin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</a:rPr>
              <a:t>match_v</a:t>
            </a:r>
            <a:r>
              <a:rPr lang="it-IT" dirty="0">
                <a:latin typeface="Consolas" panose="020B0609020204030204" pitchFamily="49" charset="0"/>
              </a:rPr>
              <a:t> &amp; </a:t>
            </a:r>
            <a:r>
              <a:rPr lang="it-IT" dirty="0" err="1">
                <a:latin typeface="Consolas" panose="020B0609020204030204" pitchFamily="49" charset="0"/>
              </a:rPr>
              <a:t>inv_dict</a:t>
            </a:r>
            <a:r>
              <a:rPr lang="it-IT" dirty="0">
                <a:latin typeface="Consolas" panose="020B0609020204030204" pitchFamily="49" charset="0"/>
              </a:rPr>
              <a:t>[i][j]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45C939F-7604-40F2-B6B3-065D57DCA76B}"/>
              </a:ext>
            </a:extLst>
          </p:cNvPr>
          <p:cNvSpPr/>
          <p:nvPr/>
        </p:nvSpPr>
        <p:spPr>
          <a:xfrm>
            <a:off x="6245287" y="3244334"/>
            <a:ext cx="4403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4.    Inverted index with loop interchange</a:t>
            </a:r>
          </a:p>
          <a:p>
            <a:endParaRPr lang="en-GB" dirty="0"/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DDF05E77-3E33-42C1-B9F1-938F2F974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11418"/>
              </p:ext>
            </p:extLst>
          </p:nvPr>
        </p:nvGraphicFramePr>
        <p:xfrm>
          <a:off x="575246" y="5129846"/>
          <a:ext cx="524882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480">
                  <a:extLst>
                    <a:ext uri="{9D8B030D-6E8A-4147-A177-3AD203B41FA5}">
                      <a16:colId xmlns:a16="http://schemas.microsoft.com/office/drawing/2014/main" val="262195531"/>
                    </a:ext>
                  </a:extLst>
                </a:gridCol>
                <a:gridCol w="1662344">
                  <a:extLst>
                    <a:ext uri="{9D8B030D-6E8A-4147-A177-3AD203B41FA5}">
                      <a16:colId xmlns:a16="http://schemas.microsoft.com/office/drawing/2014/main" val="2825343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7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3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(loop interchange)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16727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327B38D3-AE20-4308-8DA8-BC7470A40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43044"/>
              </p:ext>
            </p:extLst>
          </p:nvPr>
        </p:nvGraphicFramePr>
        <p:xfrm>
          <a:off x="6416938" y="5129846"/>
          <a:ext cx="524882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480">
                  <a:extLst>
                    <a:ext uri="{9D8B030D-6E8A-4147-A177-3AD203B41FA5}">
                      <a16:colId xmlns:a16="http://schemas.microsoft.com/office/drawing/2014/main" val="3499865268"/>
                    </a:ext>
                  </a:extLst>
                </a:gridCol>
                <a:gridCol w="1662344">
                  <a:extLst>
                    <a:ext uri="{9D8B030D-6E8A-4147-A177-3AD203B41FA5}">
                      <a16:colId xmlns:a16="http://schemas.microsoft.com/office/drawing/2014/main" val="1119003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85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Inverted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59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Inverted index (loop interchange)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7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1569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4DCC8671-DF51-4088-AED6-F3AD2A6F1E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1023083"/>
              </p:ext>
            </p:extLst>
          </p:nvPr>
        </p:nvGraphicFramePr>
        <p:xfrm>
          <a:off x="5635300" y="1676400"/>
          <a:ext cx="583802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134049995"/>
                    </a:ext>
                  </a:extLst>
                </a:gridCol>
                <a:gridCol w="1156872">
                  <a:extLst>
                    <a:ext uri="{9D8B030D-6E8A-4147-A177-3AD203B41FA5}">
                      <a16:colId xmlns:a16="http://schemas.microsoft.com/office/drawing/2014/main" val="2056922833"/>
                    </a:ext>
                  </a:extLst>
                </a:gridCol>
                <a:gridCol w="1480754">
                  <a:extLst>
                    <a:ext uri="{9D8B030D-6E8A-4147-A177-3AD203B41FA5}">
                      <a16:colId xmlns:a16="http://schemas.microsoft.com/office/drawing/2014/main" val="693226643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798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/>
                        <a:t>CUDA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Global load</a:t>
                      </a:r>
                    </a:p>
                    <a:p>
                      <a:r>
                        <a:rPr lang="en-US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Host to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1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6.59ms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1.5us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1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Pre-process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/>
                        <a:t>43.84us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01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G-mem 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42.26us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21002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19.08.2019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Luca Colagrande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Implementation</a:t>
            </a:r>
          </a:p>
        </p:txBody>
      </p:sp>
      <p:sp>
        <p:nvSpPr>
          <p:cNvPr id="9" name="Inhaltsplatzhalter 11">
            <a:extLst>
              <a:ext uri="{FF2B5EF4-FFF2-40B4-BE49-F238E27FC236}">
                <a16:creationId xmlns:a16="http://schemas.microsoft.com/office/drawing/2014/main" id="{7C52620A-80B0-4F26-92DD-2C3E036B40A9}"/>
              </a:ext>
            </a:extLst>
          </p:cNvPr>
          <p:cNvSpPr txBox="1">
            <a:spLocks/>
          </p:cNvSpPr>
          <p:nvPr/>
        </p:nvSpPr>
        <p:spPr>
          <a:xfrm>
            <a:off x="404987" y="1592714"/>
            <a:ext cx="4896544" cy="1974233"/>
          </a:xfrm>
          <a:prstGeom prst="rect">
            <a:avLst/>
          </a:prstGeom>
        </p:spPr>
        <p:txBody>
          <a:bodyPr vert="horz" lIns="140400" tIns="0" rIns="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CUDA code (part 1)</a:t>
            </a:r>
          </a:p>
          <a:p>
            <a:pPr lvl="1"/>
            <a:r>
              <a:rPr lang="en-GB" dirty="0"/>
              <a:t>Threads execute across columns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Query pre-processing to find ones</a:t>
            </a:r>
          </a:p>
          <a:p>
            <a:pPr lvl="2"/>
            <a:r>
              <a:rPr lang="en-GB" dirty="0"/>
              <a:t>Lower host-to-device communication</a:t>
            </a:r>
          </a:p>
          <a:p>
            <a:pPr lvl="2"/>
            <a:r>
              <a:rPr lang="en-GB" dirty="0"/>
              <a:t>Lower sequential processing overhead</a:t>
            </a:r>
          </a:p>
          <a:p>
            <a:pPr lvl="1"/>
            <a:r>
              <a:rPr lang="en-GB" dirty="0">
                <a:solidFill>
                  <a:srgbClr val="008000"/>
                </a:solidFill>
              </a:rPr>
              <a:t>Dictionary padded in GMEM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7697302-99C8-438C-9788-7CA71DA6D4C5}"/>
              </a:ext>
            </a:extLst>
          </p:cNvPr>
          <p:cNvSpPr/>
          <p:nvPr/>
        </p:nvSpPr>
        <p:spPr>
          <a:xfrm>
            <a:off x="826120" y="3892863"/>
            <a:ext cx="9618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nsolas" panose="020B0609020204030204" pitchFamily="49" charset="0"/>
              </a:rPr>
              <a:t>if</a:t>
            </a:r>
            <a:r>
              <a:rPr lang="it-IT" dirty="0">
                <a:latin typeface="Consolas" panose="020B0609020204030204" pitchFamily="49" charset="0"/>
              </a:rPr>
              <a:t>(</a:t>
            </a:r>
            <a:r>
              <a:rPr lang="it-IT" dirty="0" err="1">
                <a:latin typeface="Consolas" panose="020B0609020204030204" pitchFamily="49" charset="0"/>
              </a:rPr>
              <a:t>th_index</a:t>
            </a:r>
            <a:r>
              <a:rPr lang="it-IT" dirty="0">
                <a:latin typeface="Consolas" panose="020B0609020204030204" pitchFamily="49" charset="0"/>
              </a:rPr>
              <a:t> &lt; INV_DICT_WIDTH) {</a:t>
            </a:r>
          </a:p>
          <a:p>
            <a:r>
              <a:rPr lang="it-IT" dirty="0">
                <a:latin typeface="Consolas" panose="020B0609020204030204" pitchFamily="49" charset="0"/>
              </a:rPr>
              <a:t>   match = 0xFFFFFFFF;</a:t>
            </a:r>
          </a:p>
          <a:p>
            <a:r>
              <a:rPr lang="it-IT" dirty="0">
                <a:latin typeface="Consolas" panose="020B0609020204030204" pitchFamily="49" charset="0"/>
              </a:rPr>
              <a:t>   for(i=0; i&lt;</a:t>
            </a:r>
            <a:r>
              <a:rPr lang="it-IT" dirty="0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it-IT" dirty="0">
                <a:latin typeface="Consolas" panose="020B0609020204030204" pitchFamily="49" charset="0"/>
              </a:rPr>
              <a:t>; i++) {	</a:t>
            </a:r>
          </a:p>
          <a:p>
            <a:r>
              <a:rPr lang="it-IT" dirty="0">
                <a:latin typeface="Consolas" panose="020B0609020204030204" pitchFamily="49" charset="0"/>
              </a:rPr>
              <a:t>      </a:t>
            </a:r>
            <a:r>
              <a:rPr lang="it-IT" dirty="0" err="1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it-IT" dirty="0">
                <a:solidFill>
                  <a:srgbClr val="C00000"/>
                </a:solidFill>
                <a:latin typeface="Consolas" panose="020B0609020204030204" pitchFamily="49" charset="0"/>
              </a:rPr>
              <a:t>(query[i]==‘1’) </a:t>
            </a:r>
            <a:r>
              <a:rPr lang="it-IT" dirty="0">
                <a:latin typeface="Consolas" panose="020B0609020204030204" pitchFamily="49" charset="0"/>
              </a:rPr>
              <a:t>{	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//line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removed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with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pre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-processing</a:t>
            </a:r>
            <a:r>
              <a:rPr lang="it-IT" dirty="0">
                <a:latin typeface="Consolas" panose="020B0609020204030204" pitchFamily="49" charset="0"/>
              </a:rPr>
              <a:t>		</a:t>
            </a:r>
          </a:p>
          <a:p>
            <a:r>
              <a:rPr lang="it-IT" dirty="0">
                <a:latin typeface="Consolas" panose="020B0609020204030204" pitchFamily="49" charset="0"/>
              </a:rPr>
              <a:t>         </a:t>
            </a:r>
            <a:r>
              <a:rPr lang="it-IT" dirty="0" err="1">
                <a:latin typeface="Consolas" panose="020B0609020204030204" pitchFamily="49" charset="0"/>
              </a:rPr>
              <a:t>match_v</a:t>
            </a:r>
            <a:r>
              <a:rPr lang="it-IT" dirty="0">
                <a:latin typeface="Consolas" panose="020B0609020204030204" pitchFamily="49" charset="0"/>
              </a:rPr>
              <a:t> = </a:t>
            </a:r>
            <a:r>
              <a:rPr lang="it-IT" dirty="0" err="1">
                <a:latin typeface="Consolas" panose="020B0609020204030204" pitchFamily="49" charset="0"/>
              </a:rPr>
              <a:t>match_v</a:t>
            </a:r>
            <a:r>
              <a:rPr lang="it-IT" dirty="0">
                <a:latin typeface="Consolas" panose="020B0609020204030204" pitchFamily="49" charset="0"/>
              </a:rPr>
              <a:t> &amp; *(</a:t>
            </a:r>
            <a:r>
              <a:rPr lang="it-IT" dirty="0" err="1">
                <a:latin typeface="Consolas" panose="020B0609020204030204" pitchFamily="49" charset="0"/>
              </a:rPr>
              <a:t>inv_dict</a:t>
            </a:r>
            <a:r>
              <a:rPr lang="it-IT" dirty="0">
                <a:latin typeface="Consolas" panose="020B0609020204030204" pitchFamily="49" charset="0"/>
              </a:rPr>
              <a:t> + </a:t>
            </a:r>
            <a:r>
              <a:rPr lang="it-IT" dirty="0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it-IT" dirty="0">
                <a:latin typeface="Consolas" panose="020B0609020204030204" pitchFamily="49" charset="0"/>
              </a:rPr>
              <a:t>*INV_DICT_WIDTH</a:t>
            </a:r>
            <a:r>
              <a:rPr lang="it-IT" dirty="0">
                <a:solidFill>
                  <a:srgbClr val="008000"/>
                </a:solidFill>
                <a:latin typeface="Consolas" panose="020B0609020204030204" pitchFamily="49" charset="0"/>
              </a:rPr>
              <a:t>_PAD </a:t>
            </a:r>
            <a:r>
              <a:rPr lang="it-IT" dirty="0">
                <a:latin typeface="Consolas" panose="020B0609020204030204" pitchFamily="49" charset="0"/>
              </a:rPr>
              <a:t>+ </a:t>
            </a:r>
            <a:r>
              <a:rPr lang="it-IT" dirty="0" err="1">
                <a:latin typeface="Consolas" panose="020B0609020204030204" pitchFamily="49" charset="0"/>
              </a:rPr>
              <a:t>th_index</a:t>
            </a:r>
            <a:r>
              <a:rPr lang="it-IT" dirty="0">
                <a:latin typeface="Consolas" panose="020B0609020204030204" pitchFamily="49" charset="0"/>
              </a:rPr>
              <a:t>);</a:t>
            </a:r>
          </a:p>
          <a:p>
            <a:r>
              <a:rPr lang="it-IT" dirty="0">
                <a:latin typeface="Consolas" panose="020B0609020204030204" pitchFamily="49" charset="0"/>
              </a:rPr>
              <a:t>      }</a:t>
            </a:r>
          </a:p>
          <a:p>
            <a:r>
              <a:rPr lang="it-IT" dirty="0">
                <a:latin typeface="Consolas" panose="020B0609020204030204" pitchFamily="49" charset="0"/>
              </a:rPr>
              <a:t>   }</a:t>
            </a:r>
          </a:p>
          <a:p>
            <a:r>
              <a:rPr lang="it-I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7074C62-83CF-498D-9AB7-3646A160A8ED}"/>
              </a:ext>
            </a:extLst>
          </p:cNvPr>
          <p:cNvSpPr/>
          <p:nvPr/>
        </p:nvSpPr>
        <p:spPr>
          <a:xfrm>
            <a:off x="5487768" y="574635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  <a:latin typeface="Consolas" panose="020B0609020204030204" pitchFamily="49" charset="0"/>
              </a:rPr>
              <a:t>query_ones</a:t>
            </a:r>
            <a:r>
              <a:rPr lang="it-IT" dirty="0">
                <a:solidFill>
                  <a:srgbClr val="C00000"/>
                </a:solidFill>
                <a:latin typeface="Consolas" panose="020B0609020204030204" pitchFamily="49" charset="0"/>
              </a:rPr>
              <a:t>[i]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AEAA22A-B6B7-48F8-A65A-38AB14A2E1D7}"/>
              </a:ext>
            </a:extLst>
          </p:cNvPr>
          <p:cNvSpPr/>
          <p:nvPr/>
        </p:nvSpPr>
        <p:spPr>
          <a:xfrm>
            <a:off x="4963111" y="416984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  <a:latin typeface="Consolas" panose="020B0609020204030204" pitchFamily="49" charset="0"/>
              </a:rPr>
              <a:t>ones_cnt</a:t>
            </a:r>
            <a:endParaRPr lang="it-IT" dirty="0">
              <a:solidFill>
                <a:srgbClr val="C00000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631CAB4-E248-4D32-90F6-B39F67D0EC3A}"/>
              </a:ext>
            </a:extLst>
          </p:cNvPr>
          <p:cNvCxnSpPr/>
          <p:nvPr/>
        </p:nvCxnSpPr>
        <p:spPr>
          <a:xfrm flipV="1">
            <a:off x="6245157" y="5373746"/>
            <a:ext cx="0" cy="37260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0F125AA-65DA-4759-80B4-DD2ECD88ADC4}"/>
              </a:ext>
            </a:extLst>
          </p:cNvPr>
          <p:cNvCxnSpPr>
            <a:cxnSpLocks/>
          </p:cNvCxnSpPr>
          <p:nvPr/>
        </p:nvCxnSpPr>
        <p:spPr>
          <a:xfrm flipH="1">
            <a:off x="2853259" y="4359505"/>
            <a:ext cx="2041802" cy="19455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143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1054</TotalTime>
  <Words>881</Words>
  <Application>Microsoft Office PowerPoint</Application>
  <PresentationFormat>Personalizzato</PresentationFormat>
  <Paragraphs>247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9</vt:i4>
      </vt:variant>
      <vt:variant>
        <vt:lpstr>Titoli diapositive</vt:lpstr>
      </vt:variant>
      <vt:variant>
        <vt:i4>11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GPU Acceleration of Inverted Index Search</vt:lpstr>
      <vt:lpstr>Bloom Filters</vt:lpstr>
      <vt:lpstr>Hyperdimensional Computing</vt:lpstr>
      <vt:lpstr>Forward Index Search</vt:lpstr>
      <vt:lpstr>Inverted Index Search</vt:lpstr>
      <vt:lpstr>Setup</vt:lpstr>
      <vt:lpstr>False Positives Rate on Varying Sparsity and Dimensionality</vt:lpstr>
      <vt:lpstr>CPU Implementation</vt:lpstr>
      <vt:lpstr>GPU Implementation</vt:lpstr>
      <vt:lpstr>Presentazione standard di PowerPoint</vt:lpstr>
      <vt:lpstr>Presentazione standard di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BitFunnel Acceleration on GPU</dc:title>
  <dc:creator>Luca Colagrande</dc:creator>
  <cp:lastModifiedBy>Davide Menini</cp:lastModifiedBy>
  <cp:revision>63</cp:revision>
  <cp:lastPrinted>2019-08-18T16:46:42Z</cp:lastPrinted>
  <dcterms:created xsi:type="dcterms:W3CDTF">2019-08-05T21:45:04Z</dcterms:created>
  <dcterms:modified xsi:type="dcterms:W3CDTF">2021-05-05T09:29:13Z</dcterms:modified>
</cp:coreProperties>
</file>