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7"/>
  </p:notesMasterIdLst>
  <p:handoutMasterIdLst>
    <p:handoutMasterId r:id="rId38"/>
  </p:handoutMasterIdLst>
  <p:sldIdLst>
    <p:sldId id="268" r:id="rId10"/>
    <p:sldId id="299" r:id="rId11"/>
    <p:sldId id="277" r:id="rId12"/>
    <p:sldId id="276" r:id="rId13"/>
    <p:sldId id="300" r:id="rId14"/>
    <p:sldId id="279" r:id="rId15"/>
    <p:sldId id="301" r:id="rId16"/>
    <p:sldId id="273" r:id="rId17"/>
    <p:sldId id="302" r:id="rId18"/>
    <p:sldId id="282" r:id="rId19"/>
    <p:sldId id="288" r:id="rId20"/>
    <p:sldId id="303" r:id="rId21"/>
    <p:sldId id="291" r:id="rId22"/>
    <p:sldId id="307" r:id="rId23"/>
    <p:sldId id="308" r:id="rId24"/>
    <p:sldId id="292" r:id="rId25"/>
    <p:sldId id="304" r:id="rId26"/>
    <p:sldId id="297" r:id="rId27"/>
    <p:sldId id="295" r:id="rId28"/>
    <p:sldId id="305" r:id="rId29"/>
    <p:sldId id="286" r:id="rId30"/>
    <p:sldId id="296" r:id="rId31"/>
    <p:sldId id="287" r:id="rId32"/>
    <p:sldId id="310" r:id="rId33"/>
    <p:sldId id="278" r:id="rId34"/>
    <p:sldId id="309" r:id="rId35"/>
    <p:sldId id="266" r:id="rId3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47B"/>
    <a:srgbClr val="D09090"/>
    <a:srgbClr val="406C53"/>
    <a:srgbClr val="E1A1A4"/>
    <a:srgbClr val="FEBEBF"/>
    <a:srgbClr val="9900CC"/>
    <a:srgbClr val="447F17"/>
    <a:srgbClr val="1F407A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226" autoAdjust="0"/>
  </p:normalViewPr>
  <p:slideViewPr>
    <p:cSldViewPr snapToObjects="1">
      <p:cViewPr varScale="1">
        <p:scale>
          <a:sx n="82" d="100"/>
          <a:sy n="82" d="100"/>
        </p:scale>
        <p:origin x="490" y="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outlineViewPr>
    <p:cViewPr>
      <p:scale>
        <a:sx n="33" d="100"/>
        <a:sy n="33" d="100"/>
      </p:scale>
      <p:origin x="0" y="-18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14"/>
    </p:cViewPr>
  </p:sorterViewPr>
  <p:notesViewPr>
    <p:cSldViewPr snapToObjects="1">
      <p:cViewPr varScale="1">
        <p:scale>
          <a:sx n="58" d="100"/>
          <a:sy n="58" d="100"/>
        </p:scale>
        <p:origin x="32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05A-42E1-9D97-D3E30B60A44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05A-42E1-9D97-D3E30B60A44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005A-42E1-9D97-D3E30B60A448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05A-42E1-9D97-D3E30B60A448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7030A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005A-42E1-9D97-D3E30B60A4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Pre-processing</c:v>
                </c:pt>
                <c:pt idx="1">
                  <c:v>MAC</c:v>
                </c:pt>
                <c:pt idx="2">
                  <c:v>Accumulator</c:v>
                </c:pt>
                <c:pt idx="3">
                  <c:v>Activation</c:v>
                </c:pt>
                <c:pt idx="4">
                  <c:v>Post-processing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0.42</c:v>
                </c:pt>
                <c:pt idx="1">
                  <c:v>0.02</c:v>
                </c:pt>
                <c:pt idx="2">
                  <c:v>0.13</c:v>
                </c:pt>
                <c:pt idx="3">
                  <c:v>0.16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A-42E1-9D97-D3E30B60A44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41E-4C9C-85A3-AD60594D4F95}"/>
              </c:ext>
            </c:extLst>
          </c:dPt>
          <c:dPt>
            <c:idx val="1"/>
            <c:bubble3D val="0"/>
            <c:explosion val="1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41E-4C9C-85A3-AD60594D4F9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41E-4C9C-85A3-AD60594D4F95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A41E-4C9C-85A3-AD60594D4F95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solidFill>
                  <a:srgbClr val="9900CC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9900CC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41E-4C9C-85A3-AD60594D4F95}"/>
              </c:ext>
            </c:extLst>
          </c:dPt>
          <c:dLbls>
            <c:dLbl>
              <c:idx val="0"/>
              <c:layout>
                <c:manualLayout>
                  <c:x val="-0.16057345895695443"/>
                  <c:y val="6.70316896152578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1E-4C9C-85A3-AD60594D4F95}"/>
                </c:ext>
              </c:extLst>
            </c:dLbl>
            <c:dLbl>
              <c:idx val="1"/>
              <c:layout>
                <c:manualLayout>
                  <c:x val="-4.548888745859718E-2"/>
                  <c:y val="-0.224938673891553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1E-4C9C-85A3-AD60594D4F9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1E-4C9C-85A3-AD60594D4F9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1E-4C9C-85A3-AD60594D4F9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41E-4C9C-85A3-AD60594D4F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Pre-processing</c:v>
                </c:pt>
                <c:pt idx="1">
                  <c:v>MAC</c:v>
                </c:pt>
                <c:pt idx="2">
                  <c:v>Accumulator</c:v>
                </c:pt>
                <c:pt idx="3">
                  <c:v>Activation</c:v>
                </c:pt>
                <c:pt idx="4">
                  <c:v>Post-processing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0.42</c:v>
                </c:pt>
                <c:pt idx="1">
                  <c:v>0.02</c:v>
                </c:pt>
                <c:pt idx="2">
                  <c:v>0.13</c:v>
                </c:pt>
                <c:pt idx="3">
                  <c:v>0.16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1E-4C9C-85A3-AD60594D4F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18175876321E-2"/>
          <c:y val="0.84014685705120673"/>
          <c:w val="0.8999999636482473"/>
          <c:h val="8.72676379740785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C60-413F-A9C5-74599EDA05D9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0-413F-A9C5-74599EDA05D9}"/>
              </c:ext>
            </c:extLst>
          </c:dPt>
          <c:dPt>
            <c:idx val="2"/>
            <c:bubble3D val="0"/>
            <c:explosion val="1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0-413F-A9C5-74599EDA05D9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0-413F-A9C5-74599EDA05D9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7030A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60-413F-A9C5-74599EDA05D9}"/>
              </c:ext>
            </c:extLst>
          </c:dPt>
          <c:dLbls>
            <c:dLbl>
              <c:idx val="0"/>
              <c:layout>
                <c:manualLayout>
                  <c:x val="-0.16057345895695443"/>
                  <c:y val="6.70316896152578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60-413F-A9C5-74599EDA05D9}"/>
                </c:ext>
              </c:extLst>
            </c:dLbl>
            <c:dLbl>
              <c:idx val="1"/>
              <c:layout>
                <c:manualLayout>
                  <c:x val="-4.548888745859718E-2"/>
                  <c:y val="-0.224938673891553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60-413F-A9C5-74599EDA05D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C60-413F-A9C5-74599EDA05D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C60-413F-A9C5-74599EDA05D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C60-413F-A9C5-74599EDA0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Pre-processing</c:v>
                </c:pt>
                <c:pt idx="1">
                  <c:v>MAC</c:v>
                </c:pt>
                <c:pt idx="2">
                  <c:v>Accumulator</c:v>
                </c:pt>
                <c:pt idx="3">
                  <c:v>Activation</c:v>
                </c:pt>
                <c:pt idx="4">
                  <c:v>Post-processing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0.42</c:v>
                </c:pt>
                <c:pt idx="1">
                  <c:v>0.02</c:v>
                </c:pt>
                <c:pt idx="2">
                  <c:v>0.13</c:v>
                </c:pt>
                <c:pt idx="3">
                  <c:v>0.16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60-413F-A9C5-74599EDA05D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814755412991177"/>
          <c:y val="0.11882840136497899"/>
          <c:w val="0.22182701453960627"/>
          <c:h val="0.62712233122351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042-41D4-8E17-37941A16A23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042-41D4-8E17-37941A16A23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042-41D4-8E17-37941A16A230}"/>
              </c:ext>
            </c:extLst>
          </c:dPt>
          <c:dPt>
            <c:idx val="3"/>
            <c:bubble3D val="0"/>
            <c:explosion val="1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042-41D4-8E17-37941A16A230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7030A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042-41D4-8E17-37941A16A230}"/>
              </c:ext>
            </c:extLst>
          </c:dPt>
          <c:dLbls>
            <c:dLbl>
              <c:idx val="0"/>
              <c:layout>
                <c:manualLayout>
                  <c:x val="-0.16057345895695443"/>
                  <c:y val="6.70316896152578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42-41D4-8E17-37941A16A230}"/>
                </c:ext>
              </c:extLst>
            </c:dLbl>
            <c:dLbl>
              <c:idx val="1"/>
              <c:layout>
                <c:manualLayout>
                  <c:x val="-4.548888745859718E-2"/>
                  <c:y val="-0.224938673891553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42-41D4-8E17-37941A16A2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042-41D4-8E17-37941A16A2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042-41D4-8E17-37941A16A2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042-41D4-8E17-37941A16A2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Pre-processing</c:v>
                </c:pt>
                <c:pt idx="1">
                  <c:v>MAC</c:v>
                </c:pt>
                <c:pt idx="2">
                  <c:v>Accumulator</c:v>
                </c:pt>
                <c:pt idx="3">
                  <c:v>Activation</c:v>
                </c:pt>
                <c:pt idx="4">
                  <c:v>Post-processing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0.42</c:v>
                </c:pt>
                <c:pt idx="1">
                  <c:v>0.02</c:v>
                </c:pt>
                <c:pt idx="2">
                  <c:v>0.13</c:v>
                </c:pt>
                <c:pt idx="3">
                  <c:v>0.16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42-41D4-8E17-37941A16A23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014685705120673"/>
          <c:w val="1"/>
          <c:h val="8.72676379740785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014685705120673"/>
          <c:w val="1"/>
          <c:h val="8.72676379740785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FFC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19-4B29-82D9-DDF160709AF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C19-4B29-82D9-DDF160709AFC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C19-4B29-82D9-DDF160709AFC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C19-4B29-82D9-DDF160709AFC}"/>
              </c:ext>
            </c:extLst>
          </c:dPt>
          <c:dPt>
            <c:idx val="4"/>
            <c:bubble3D val="0"/>
            <c:explosion val="1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outerShdw blurRad="40000" dist="23000" dir="540000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rgbClr val="7030A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C19-4B29-82D9-DDF160709AFC}"/>
              </c:ext>
            </c:extLst>
          </c:dPt>
          <c:dLbls>
            <c:dLbl>
              <c:idx val="0"/>
              <c:layout>
                <c:manualLayout>
                  <c:x val="-0.16057345895695443"/>
                  <c:y val="6.70316896152578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19-4B29-82D9-DDF160709AFC}"/>
                </c:ext>
              </c:extLst>
            </c:dLbl>
            <c:dLbl>
              <c:idx val="1"/>
              <c:layout>
                <c:manualLayout>
                  <c:x val="-4.548888745859718E-2"/>
                  <c:y val="-0.224938673891553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19-4B29-82D9-DDF160709A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C19-4B29-82D9-DDF160709A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C19-4B29-82D9-DDF160709AF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C19-4B29-82D9-DDF160709A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Pre-processing</c:v>
                </c:pt>
                <c:pt idx="1">
                  <c:v>MAC</c:v>
                </c:pt>
                <c:pt idx="2">
                  <c:v>Accumulator</c:v>
                </c:pt>
                <c:pt idx="3">
                  <c:v>Activation</c:v>
                </c:pt>
                <c:pt idx="4">
                  <c:v>Post-processing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0.42</c:v>
                </c:pt>
                <c:pt idx="1">
                  <c:v>0.02</c:v>
                </c:pt>
                <c:pt idx="2">
                  <c:v>0.13</c:v>
                </c:pt>
                <c:pt idx="3">
                  <c:v>0.16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19-4B29-82D9-DDF160709AF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014685705120673"/>
          <c:w val="1"/>
          <c:h val="8.72676379740785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DC853-4334-40EC-AC12-F7CFBDC54804}" type="datetime1">
              <a:rPr lang="en-US" smtClean="0">
                <a:latin typeface="Arial" panose="020B0604020202020204" pitchFamily="34" charset="0"/>
              </a:rPr>
              <a:t>5/5/2021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1813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376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790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09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39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093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ED93F-A50D-4EAF-A816-AC6A2A265B2E}" type="datetime1">
              <a:rPr lang="en-US" smtClean="0"/>
              <a:t>5/5/2021</a:t>
            </a:fld>
            <a:endParaRPr lang="de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193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it-IT" dirty="0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Bild durch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C60822-F11A-474E-9DE6-053D47F503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53" b="29919"/>
          <a:stretch/>
        </p:blipFill>
        <p:spPr>
          <a:xfrm>
            <a:off x="278043" y="6362253"/>
            <a:ext cx="650227" cy="4153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0015A3D-A69F-4AF9-9E6C-8D9862DEFA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39875" r="6126" b="39875"/>
          <a:stretch/>
        </p:blipFill>
        <p:spPr>
          <a:xfrm>
            <a:off x="973873" y="6452866"/>
            <a:ext cx="1014694" cy="234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R04TK5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Semester Thesis – Davide Menini</a:t>
            </a:r>
          </a:p>
          <a:p>
            <a:r>
              <a:rPr lang="en-GB" dirty="0"/>
              <a:t>Professor: Luca </a:t>
            </a:r>
            <a:r>
              <a:rPr lang="en-GB" dirty="0" err="1"/>
              <a:t>Benini</a:t>
            </a:r>
            <a:endParaRPr lang="en-GB" dirty="0"/>
          </a:p>
          <a:p>
            <a:r>
              <a:rPr lang="en-GB" dirty="0"/>
              <a:t>Supervisors: Fabian </a:t>
            </a:r>
            <a:r>
              <a:rPr lang="en-GB" dirty="0" err="1"/>
              <a:t>Schuiki</a:t>
            </a:r>
            <a:r>
              <a:rPr lang="en-GB" dirty="0"/>
              <a:t>, Florian </a:t>
            </a:r>
            <a:r>
              <a:rPr lang="en-GB" dirty="0" err="1"/>
              <a:t>Zaruba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NVDLA Meets PULP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298113" y="2240868"/>
            <a:ext cx="5723497" cy="2376264"/>
          </a:xfrm>
        </p:spPr>
        <p:txBody>
          <a:bodyPr/>
          <a:lstStyle/>
          <a:p>
            <a:r>
              <a:rPr lang="en-GB" dirty="0"/>
              <a:t>Responsible for loading data and weights and sending them to the MAC units.</a:t>
            </a:r>
          </a:p>
          <a:p>
            <a:endParaRPr lang="en-GB" dirty="0"/>
          </a:p>
          <a:p>
            <a:r>
              <a:rPr lang="en-GB" b="1" dirty="0"/>
              <a:t>Sequence Generator </a:t>
            </a:r>
            <a:r>
              <a:rPr lang="en-GB" dirty="0"/>
              <a:t>is a FSM which generates the sequence of weights/features.</a:t>
            </a:r>
          </a:p>
          <a:p>
            <a:endParaRPr lang="en-GB" dirty="0"/>
          </a:p>
          <a:p>
            <a:r>
              <a:rPr lang="en-GB" dirty="0"/>
              <a:t>16 clock cycles to send weights to MAC units.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F0D0EE4-4158-47BD-8966-3EBF0BEF0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87" y="1961244"/>
            <a:ext cx="6009379" cy="293551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Convolution Pipeline: Convolution Sequence Controller (CSC)</a:t>
            </a:r>
          </a:p>
        </p:txBody>
      </p:sp>
    </p:spTree>
    <p:extLst>
      <p:ext uri="{BB962C8B-B14F-4D97-AF65-F5344CB8AC3E}">
        <p14:creationId xmlns:p14="http://schemas.microsoft.com/office/powerpoint/2010/main" val="5390496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178266" y="1648644"/>
            <a:ext cx="6345043" cy="191757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Area</a:t>
            </a:r>
            <a:r>
              <a:rPr lang="en-GB" dirty="0"/>
              <a:t>  =  12.732 mm</a:t>
            </a:r>
            <a:r>
              <a:rPr lang="en-GB" baseline="30000" dirty="0"/>
              <a:t>2</a:t>
            </a:r>
            <a:r>
              <a:rPr lang="en-GB" dirty="0"/>
              <a:t>  =  8.48 MGE   (42%)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/>
              <a:t>Logic      =  3.396 mm</a:t>
            </a:r>
            <a:r>
              <a:rPr lang="en-GB" sz="2000" baseline="30000" dirty="0"/>
              <a:t>2</a:t>
            </a:r>
            <a:r>
              <a:rPr lang="en-GB" sz="2000" dirty="0"/>
              <a:t>  =  2.36 MGE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Memory  =  9.336 mm</a:t>
            </a:r>
            <a:r>
              <a:rPr lang="en-GB" sz="2000" baseline="30000" dirty="0"/>
              <a:t>2   </a:t>
            </a:r>
            <a:r>
              <a:rPr lang="en-GB" sz="2000" dirty="0"/>
              <a:t>=  6.12 MGE </a:t>
            </a:r>
            <a:endParaRPr lang="en-GB" sz="2000" baseline="30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Largest partition of the accelerator</a:t>
            </a:r>
          </a:p>
          <a:p>
            <a:pPr marL="0" indent="0">
              <a:buNone/>
            </a:pP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65113" lvl="1" indent="0">
              <a:buNone/>
            </a:pPr>
            <a:endParaRPr lang="en-GB" sz="16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Estimation: CDMA + CBUF + CSC (Pre-processing)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CB4560-E860-4E87-817A-449205BCE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95" y="1746692"/>
            <a:ext cx="6345043" cy="2644455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BA56AA65-6B15-45F5-98F5-2785DC13E4A1}"/>
              </a:ext>
            </a:extLst>
          </p:cNvPr>
          <p:cNvSpPr/>
          <p:nvPr/>
        </p:nvSpPr>
        <p:spPr>
          <a:xfrm>
            <a:off x="6741691" y="2520482"/>
            <a:ext cx="2664296" cy="17006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8D956F3-81AD-48FC-8D9F-74F7E72BB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966527"/>
              </p:ext>
            </p:extLst>
          </p:nvPr>
        </p:nvGraphicFramePr>
        <p:xfrm>
          <a:off x="178265" y="3284984"/>
          <a:ext cx="6059370" cy="284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3220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Convolution Pipeline: Convolution MAC (CMAC)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6060096" y="4653136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199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2178E-7 2.22222E-6 L 0.1003 -0.0053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632123" y="1421560"/>
            <a:ext cx="5961650" cy="4719717"/>
          </a:xfrm>
        </p:spPr>
        <p:txBody>
          <a:bodyPr/>
          <a:lstStyle/>
          <a:p>
            <a:r>
              <a:rPr lang="en-GB" dirty="0"/>
              <a:t>16 MAC Cells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MAC Array</a:t>
            </a:r>
            <a:endParaRPr lang="en-GB" b="1" dirty="0"/>
          </a:p>
          <a:p>
            <a:r>
              <a:rPr lang="en-GB" dirty="0"/>
              <a:t>Each cell has hardware for 64 int16/fp16 MACs or for 128 int8 MACs.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633397"/>
          </a:xfrm>
        </p:spPr>
        <p:txBody>
          <a:bodyPr/>
          <a:lstStyle/>
          <a:p>
            <a:r>
              <a:rPr lang="en-GB" dirty="0"/>
              <a:t>Convolution Pipeline: Convolution MAC (CMAC)</a:t>
            </a:r>
          </a:p>
        </p:txBody>
      </p:sp>
      <p:pic>
        <p:nvPicPr>
          <p:cNvPr id="10" name="Segnaposto contenuto 2">
            <a:extLst>
              <a:ext uri="{FF2B5EF4-FFF2-40B4-BE49-F238E27FC236}">
                <a16:creationId xmlns:a16="http://schemas.microsoft.com/office/drawing/2014/main" id="{D1066FA7-B27E-489C-9ECD-829E2463B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91" y="1322387"/>
            <a:ext cx="4944358" cy="4213225"/>
          </a:xfrm>
        </p:spPr>
      </p:pic>
    </p:spTree>
    <p:extLst>
      <p:ext uri="{BB962C8B-B14F-4D97-AF65-F5344CB8AC3E}">
        <p14:creationId xmlns:p14="http://schemas.microsoft.com/office/powerpoint/2010/main" val="5362949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632123" y="1421560"/>
            <a:ext cx="5961650" cy="4719717"/>
          </a:xfrm>
        </p:spPr>
        <p:txBody>
          <a:bodyPr/>
          <a:lstStyle/>
          <a:p>
            <a:r>
              <a:rPr lang="en-GB" dirty="0"/>
              <a:t>16 MAC Cells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MAC Array</a:t>
            </a:r>
            <a:endParaRPr lang="en-GB" b="1" dirty="0"/>
          </a:p>
          <a:p>
            <a:r>
              <a:rPr lang="en-GB" dirty="0"/>
              <a:t>Each cell has hardware for 64 int16/fp16 MACs or for 128 int8 MACs.</a:t>
            </a:r>
          </a:p>
          <a:p>
            <a:endParaRPr lang="en-GB" dirty="0"/>
          </a:p>
          <a:p>
            <a:r>
              <a:rPr lang="en-GB" dirty="0"/>
              <a:t>They cache weight cubes (1x1x64) from 16 different weight kernels.</a:t>
            </a:r>
          </a:p>
          <a:p>
            <a:r>
              <a:rPr lang="en-GB" dirty="0"/>
              <a:t>Each cycle an </a:t>
            </a:r>
            <a:r>
              <a:rPr lang="en-GB" b="1" dirty="0"/>
              <a:t>atomic operation </a:t>
            </a:r>
            <a:r>
              <a:rPr lang="en-GB" dirty="0"/>
              <a:t>is performed, resulting in 16 partial sums per cycle.</a:t>
            </a:r>
          </a:p>
          <a:p>
            <a:r>
              <a:rPr lang="en-GB" dirty="0"/>
              <a:t>Partial sums are sent to CACC for further processing.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633397"/>
          </a:xfrm>
        </p:spPr>
        <p:txBody>
          <a:bodyPr/>
          <a:lstStyle/>
          <a:p>
            <a:r>
              <a:rPr lang="en-GB" dirty="0"/>
              <a:t>Convolution Pipeline: Convolution MAC (CMAC)</a:t>
            </a:r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70712624-4A7F-47B8-ABBD-3EF42B323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4" y="1196752"/>
            <a:ext cx="5240454" cy="4719716"/>
          </a:xfrm>
        </p:spPr>
      </p:pic>
    </p:spTree>
    <p:extLst>
      <p:ext uri="{BB962C8B-B14F-4D97-AF65-F5344CB8AC3E}">
        <p14:creationId xmlns:p14="http://schemas.microsoft.com/office/powerpoint/2010/main" val="31436291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632123" y="1421560"/>
            <a:ext cx="5961650" cy="4719717"/>
          </a:xfrm>
        </p:spPr>
        <p:txBody>
          <a:bodyPr/>
          <a:lstStyle/>
          <a:p>
            <a:r>
              <a:rPr lang="en-GB" dirty="0"/>
              <a:t>16 MAC Cells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MAC Array</a:t>
            </a:r>
            <a:endParaRPr lang="en-GB" b="1" dirty="0"/>
          </a:p>
          <a:p>
            <a:r>
              <a:rPr lang="en-GB" dirty="0"/>
              <a:t>Each cell has hardware for 64 int16/fp16 MACs or for 128 int8 MACs.</a:t>
            </a:r>
          </a:p>
          <a:p>
            <a:endParaRPr lang="en-GB" dirty="0"/>
          </a:p>
          <a:p>
            <a:r>
              <a:rPr lang="en-GB" dirty="0"/>
              <a:t>They cache weight cubes (1x1x64) from 16 different weight kernels.</a:t>
            </a:r>
          </a:p>
          <a:p>
            <a:r>
              <a:rPr lang="en-GB" dirty="0"/>
              <a:t>Each cycle an </a:t>
            </a:r>
            <a:r>
              <a:rPr lang="en-GB" b="1" dirty="0"/>
              <a:t>atomic operation </a:t>
            </a:r>
            <a:r>
              <a:rPr lang="en-GB" dirty="0"/>
              <a:t>is performed, resulting in 16 partial sums per cycle.</a:t>
            </a:r>
          </a:p>
          <a:p>
            <a:r>
              <a:rPr lang="en-GB" dirty="0"/>
              <a:t>Partial sums are sent to CACC for further processing.</a:t>
            </a:r>
          </a:p>
          <a:p>
            <a:endParaRPr lang="en-GB" dirty="0"/>
          </a:p>
          <a:p>
            <a:r>
              <a:rPr lang="en-GB"/>
              <a:t>For </a:t>
            </a:r>
            <a:r>
              <a:rPr lang="en-GB" dirty="0"/>
              <a:t>16 cycles weights are kept unchanged, while data slide along input data cube (</a:t>
            </a:r>
            <a:r>
              <a:rPr lang="en-GB" b="1" dirty="0"/>
              <a:t>stride operation</a:t>
            </a:r>
            <a:r>
              <a:rPr lang="en-GB" dirty="0"/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633397"/>
          </a:xfrm>
        </p:spPr>
        <p:txBody>
          <a:bodyPr/>
          <a:lstStyle/>
          <a:p>
            <a:r>
              <a:rPr lang="en-GB" dirty="0"/>
              <a:t>Convolution Pipeline: Convolution MAC (CMAC)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B3DCC71-25F7-4E41-B9DC-400D487F5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50" y="1254111"/>
            <a:ext cx="5346370" cy="4967639"/>
          </a:xfrm>
        </p:spPr>
      </p:pic>
    </p:spTree>
    <p:extLst>
      <p:ext uri="{BB962C8B-B14F-4D97-AF65-F5344CB8AC3E}">
        <p14:creationId xmlns:p14="http://schemas.microsoft.com/office/powerpoint/2010/main" val="17725791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56758" y="1592714"/>
            <a:ext cx="5795829" cy="1656184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Area</a:t>
            </a:r>
            <a:r>
              <a:rPr lang="en-GB" dirty="0"/>
              <a:t> = 6.017 mm</a:t>
            </a:r>
            <a:r>
              <a:rPr lang="en-GB" baseline="30000" dirty="0"/>
              <a:t>2</a:t>
            </a:r>
            <a:r>
              <a:rPr lang="en-GB" dirty="0"/>
              <a:t> = 4.18 MGE   (2%)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Estimation: CMAC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CB4560-E860-4E87-817A-449205BCE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83" y="1398264"/>
            <a:ext cx="5989582" cy="2496308"/>
          </a:xfr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4302AFCD-6BD7-4F41-9905-FFACD8908D96}"/>
              </a:ext>
            </a:extLst>
          </p:cNvPr>
          <p:cNvSpPr/>
          <p:nvPr/>
        </p:nvSpPr>
        <p:spPr>
          <a:xfrm>
            <a:off x="9068534" y="2040421"/>
            <a:ext cx="1008112" cy="16561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2993A7D-BC6B-4EF4-AC2A-C5772C13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61147"/>
              </p:ext>
            </p:extLst>
          </p:nvPr>
        </p:nvGraphicFramePr>
        <p:xfrm>
          <a:off x="2349203" y="4884106"/>
          <a:ext cx="8125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952">
                  <a:extLst>
                    <a:ext uri="{9D8B030D-6E8A-4147-A177-3AD203B41FA5}">
                      <a16:colId xmlns:a16="http://schemas.microsoft.com/office/drawing/2014/main" val="23493671"/>
                    </a:ext>
                  </a:extLst>
                </a:gridCol>
                <a:gridCol w="1965952">
                  <a:extLst>
                    <a:ext uri="{9D8B030D-6E8A-4147-A177-3AD203B41FA5}">
                      <a16:colId xmlns:a16="http://schemas.microsoft.com/office/drawing/2014/main" val="3023683927"/>
                    </a:ext>
                  </a:extLst>
                </a:gridCol>
                <a:gridCol w="2227580">
                  <a:extLst>
                    <a:ext uri="{9D8B030D-6E8A-4147-A177-3AD203B41FA5}">
                      <a16:colId xmlns:a16="http://schemas.microsoft.com/office/drawing/2014/main" val="2294993494"/>
                    </a:ext>
                  </a:extLst>
                </a:gridCol>
                <a:gridCol w="1965952">
                  <a:extLst>
                    <a:ext uri="{9D8B030D-6E8A-4147-A177-3AD203B41FA5}">
                      <a16:colId xmlns:a16="http://schemas.microsoft.com/office/drawing/2014/main" val="729420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MAC/cycle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Peak performances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Area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int16 /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</a:t>
                      </a:r>
                      <a:r>
                        <a:rPr lang="it-IT" dirty="0" err="1"/>
                        <a:t>Tflop</a:t>
                      </a:r>
                      <a:r>
                        <a:rPr lang="it-IT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 </a:t>
                      </a:r>
                      <a:r>
                        <a:rPr lang="it-IT" dirty="0" err="1"/>
                        <a:t>Gflop</a:t>
                      </a:r>
                      <a:r>
                        <a:rPr lang="it-IT" dirty="0"/>
                        <a:t>/mm</a:t>
                      </a:r>
                      <a:r>
                        <a:rPr lang="it-IT" baseline="30000" dirty="0"/>
                        <a:t>2</a:t>
                      </a:r>
                      <a:r>
                        <a:rPr lang="it-IT" baseline="0" dirty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3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332 </a:t>
                      </a:r>
                      <a:r>
                        <a:rPr lang="it-IT" dirty="0" err="1"/>
                        <a:t>Gop</a:t>
                      </a:r>
                      <a:r>
                        <a:rPr lang="it-IT" dirty="0"/>
                        <a:t>/mm</a:t>
                      </a:r>
                      <a:r>
                        <a:rPr lang="it-IT" baseline="30000" dirty="0"/>
                        <a:t>2</a:t>
                      </a:r>
                      <a:r>
                        <a:rPr lang="it-IT" baseline="0" dirty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0033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1CBDA6E-EC07-4E2D-BDB6-0D1F26D40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188402"/>
              </p:ext>
            </p:extLst>
          </p:nvPr>
        </p:nvGraphicFramePr>
        <p:xfrm>
          <a:off x="503773" y="1983150"/>
          <a:ext cx="5501798" cy="279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14042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Convolution Pipeline: Convolution Accumulator (CACC)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7245747" y="4653136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76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641E-6 2.22222E-6 L 0.1003 -0.0053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256157" y="1700808"/>
            <a:ext cx="5834376" cy="3132430"/>
          </a:xfrm>
        </p:spPr>
        <p:txBody>
          <a:bodyPr/>
          <a:lstStyle/>
          <a:p>
            <a:r>
              <a:rPr lang="en-GB" dirty="0"/>
              <a:t>CACC accumulates partial sums and rounds the result before SDP (fp48 </a:t>
            </a:r>
            <a:r>
              <a:rPr lang="en-GB" dirty="0">
                <a:sym typeface="Wingdings" panose="05000000000000000000" pitchFamily="2" charset="2"/>
              </a:rPr>
              <a:t> fp32).</a:t>
            </a:r>
          </a:p>
          <a:p>
            <a:r>
              <a:rPr lang="en-GB" b="1" dirty="0">
                <a:solidFill>
                  <a:srgbClr val="D09090"/>
                </a:solidFill>
              </a:rPr>
              <a:t>Assembly group </a:t>
            </a:r>
            <a:r>
              <a:rPr lang="en-GB" dirty="0"/>
              <a:t>to cache accumulative sums.</a:t>
            </a:r>
          </a:p>
          <a:p>
            <a:r>
              <a:rPr lang="en-GB" b="1" dirty="0">
                <a:solidFill>
                  <a:srgbClr val="68947B"/>
                </a:solidFill>
              </a:rPr>
              <a:t>Delivery group </a:t>
            </a:r>
            <a:r>
              <a:rPr lang="en-GB" dirty="0"/>
              <a:t>to cache rounded results.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Partial sums are accumulated in terms of stripe operation until a </a:t>
            </a:r>
            <a:r>
              <a:rPr lang="en-GB" b="1" dirty="0"/>
              <a:t>channel operation </a:t>
            </a:r>
            <a:r>
              <a:rPr lang="en-GB" dirty="0"/>
              <a:t>is done. </a:t>
            </a:r>
          </a:p>
          <a:p>
            <a:r>
              <a:rPr lang="en-GB" dirty="0"/>
              <a:t>This takes </a:t>
            </a:r>
            <a:r>
              <a:rPr lang="en-GB" dirty="0" err="1"/>
              <a:t>RxSxC</a:t>
            </a:r>
            <a:r>
              <a:rPr lang="en-GB" dirty="0"/>
              <a:t> iterations and at least 11 cycles per iteration.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Pipeline: Convolution Accumulator (CACC) </a:t>
            </a:r>
          </a:p>
        </p:txBody>
      </p:sp>
      <p:pic>
        <p:nvPicPr>
          <p:cNvPr id="23" name="Segnaposto contenuto 2">
            <a:extLst>
              <a:ext uri="{FF2B5EF4-FFF2-40B4-BE49-F238E27FC236}">
                <a16:creationId xmlns:a16="http://schemas.microsoft.com/office/drawing/2014/main" id="{E42FD757-57A8-4510-B360-CBCCC5E52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41" y="1994049"/>
            <a:ext cx="5924682" cy="25459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E39EFCC-18BD-4F59-8C29-B4C8F6ECA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6" r="25254" b="75012"/>
          <a:stretch/>
        </p:blipFill>
        <p:spPr>
          <a:xfrm>
            <a:off x="3717355" y="4583334"/>
            <a:ext cx="2007180" cy="19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24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Estimation: CACC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86654C79-BDF3-461B-BB93-BF48428750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1" y="1505628"/>
            <a:ext cx="5567362" cy="2320337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5E7F3E2F-8C01-4CCE-A6BA-AE6E1DBDC9D6}"/>
              </a:ext>
            </a:extLst>
          </p:cNvPr>
          <p:cNvSpPr/>
          <p:nvPr/>
        </p:nvSpPr>
        <p:spPr>
          <a:xfrm>
            <a:off x="10256406" y="2186731"/>
            <a:ext cx="648072" cy="1440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0249D197-9B1C-4EFF-BC44-B860E444A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719352"/>
            <a:ext cx="5577644" cy="2106613"/>
          </a:xfrm>
        </p:spPr>
        <p:txBody>
          <a:bodyPr/>
          <a:lstStyle/>
          <a:p>
            <a:r>
              <a:rPr lang="it-IT" b="1" dirty="0"/>
              <a:t>Throughput</a:t>
            </a:r>
            <a:r>
              <a:rPr lang="it-IT" dirty="0"/>
              <a:t>: 16 fp32/cycle  </a:t>
            </a:r>
            <a:r>
              <a:rPr lang="it-IT" dirty="0">
                <a:sym typeface="Wingdings" panose="05000000000000000000" pitchFamily="2" charset="2"/>
              </a:rPr>
              <a:t>  32 GB/s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en-GB" b="1" dirty="0">
                <a:solidFill>
                  <a:srgbClr val="00B050"/>
                </a:solidFill>
              </a:rPr>
              <a:t>Area</a:t>
            </a:r>
            <a:r>
              <a:rPr lang="en-GB" dirty="0"/>
              <a:t>  =  3.683 mm</a:t>
            </a:r>
            <a:r>
              <a:rPr lang="en-GB" baseline="30000" dirty="0"/>
              <a:t>2  </a:t>
            </a:r>
            <a:r>
              <a:rPr lang="en-GB" dirty="0"/>
              <a:t>= 2.57 MGE    (13%)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Logic     =  1.814 mm</a:t>
            </a:r>
            <a:r>
              <a:rPr lang="en-GB" sz="2000" baseline="30000" dirty="0"/>
              <a:t>2  </a:t>
            </a:r>
            <a:r>
              <a:rPr lang="en-GB" sz="2000" dirty="0"/>
              <a:t>= 1.26 MGE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Memory  =  1.869 mm</a:t>
            </a:r>
            <a:r>
              <a:rPr lang="en-GB" sz="2000" baseline="30000" dirty="0"/>
              <a:t>2 </a:t>
            </a:r>
            <a:r>
              <a:rPr lang="en-GB" sz="2000" dirty="0"/>
              <a:t> = 1.31 MGE</a:t>
            </a:r>
            <a:endParaRPr lang="en-GB" sz="2000" baseline="30000" dirty="0"/>
          </a:p>
          <a:p>
            <a:pPr marL="361950" lvl="1" indent="0">
              <a:buNone/>
            </a:pPr>
            <a:endParaRPr lang="en-GB" sz="2000" baseline="30000" dirty="0"/>
          </a:p>
          <a:p>
            <a:pPr marL="361950" lvl="1" indent="0">
              <a:buNone/>
            </a:pPr>
            <a:endParaRPr lang="en-GB" baseline="30000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5A06355-848E-4F1C-8AF1-780226095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2735"/>
              </p:ext>
            </p:extLst>
          </p:nvPr>
        </p:nvGraphicFramePr>
        <p:xfrm>
          <a:off x="1704159" y="4031320"/>
          <a:ext cx="6721758" cy="279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3797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ACAB34B-0D17-44FE-AAC2-1E42001D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204661" cy="4641396"/>
          </a:xfrm>
        </p:spPr>
        <p:txBody>
          <a:bodyPr/>
          <a:lstStyle/>
          <a:p>
            <a:r>
              <a:rPr lang="it-IT" sz="2000" dirty="0"/>
              <a:t>NVDIA Deep Learning Accelerator (NVDLA) </a:t>
            </a:r>
            <a:r>
              <a:rPr lang="it-IT" sz="2000" dirty="0" err="1"/>
              <a:t>is</a:t>
            </a:r>
            <a:r>
              <a:rPr lang="it-IT" sz="2000" dirty="0"/>
              <a:t> an open source project </a:t>
            </a:r>
            <a:r>
              <a:rPr lang="it-IT" sz="2000" dirty="0" err="1"/>
              <a:t>released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Verilog</a:t>
            </a:r>
            <a:r>
              <a:rPr lang="it-IT" sz="2000" dirty="0"/>
              <a:t> source code.</a:t>
            </a:r>
          </a:p>
          <a:p>
            <a:endParaRPr lang="it-IT" sz="2000" dirty="0"/>
          </a:p>
          <a:p>
            <a:r>
              <a:rPr lang="it-IT" sz="2000" dirty="0" err="1"/>
              <a:t>Getting</a:t>
            </a:r>
            <a:r>
              <a:rPr lang="it-IT" sz="2000" dirty="0"/>
              <a:t> </a:t>
            </a:r>
            <a:r>
              <a:rPr lang="it-IT" sz="2000" dirty="0" err="1"/>
              <a:t>familiar</a:t>
            </a:r>
            <a:r>
              <a:rPr lang="it-IT" sz="2000" dirty="0"/>
              <a:t> with NVDLA </a:t>
            </a:r>
            <a:r>
              <a:rPr lang="it-IT" sz="2000" dirty="0" err="1"/>
              <a:t>environment</a:t>
            </a:r>
            <a:r>
              <a:rPr lang="it-IT" sz="2000" dirty="0"/>
              <a:t> and </a:t>
            </a:r>
            <a:r>
              <a:rPr lang="it-IT" sz="2000" dirty="0" err="1"/>
              <a:t>run</a:t>
            </a:r>
            <a:r>
              <a:rPr lang="it-IT" sz="2000" dirty="0"/>
              <a:t> a </a:t>
            </a:r>
            <a:r>
              <a:rPr lang="it-IT" sz="2000" dirty="0" err="1"/>
              <a:t>convolution</a:t>
            </a:r>
            <a:r>
              <a:rPr lang="it-IT" sz="2000" dirty="0"/>
              <a:t> test on </a:t>
            </a:r>
            <a:r>
              <a:rPr lang="it-IT" sz="2000" dirty="0" err="1"/>
              <a:t>it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/>
              <a:t>Synthesize</a:t>
            </a:r>
            <a:r>
              <a:rPr lang="it-IT" sz="2000" dirty="0"/>
              <a:t> NVDLA in UMC 65nm.</a:t>
            </a:r>
          </a:p>
          <a:p>
            <a:endParaRPr lang="it-IT" sz="2000" dirty="0"/>
          </a:p>
          <a:p>
            <a:r>
              <a:rPr lang="it-IT" sz="2000" dirty="0" err="1"/>
              <a:t>Extract</a:t>
            </a:r>
            <a:r>
              <a:rPr lang="it-IT" sz="2000" dirty="0"/>
              <a:t> </a:t>
            </a:r>
            <a:r>
              <a:rPr lang="it-IT" sz="2000" dirty="0" err="1"/>
              <a:t>figures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area, power and </a:t>
            </a:r>
            <a:r>
              <a:rPr lang="it-IT" sz="2000" dirty="0" err="1"/>
              <a:t>overall</a:t>
            </a:r>
            <a:r>
              <a:rPr lang="it-IT" sz="2000" dirty="0"/>
              <a:t>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Area </a:t>
            </a:r>
            <a:r>
              <a:rPr lang="it-IT" dirty="0" err="1"/>
              <a:t>is</a:t>
            </a:r>
            <a:r>
              <a:rPr lang="it-IT" dirty="0"/>
              <a:t> accurate (</a:t>
            </a:r>
            <a:r>
              <a:rPr lang="it-IT" dirty="0" err="1"/>
              <a:t>Synopsys</a:t>
            </a:r>
            <a:r>
              <a:rPr lang="it-IT" dirty="0"/>
              <a:t> DC)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Power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finished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(due date </a:t>
            </a:r>
            <a:r>
              <a:rPr lang="it-IT" dirty="0" err="1"/>
              <a:t>is</a:t>
            </a:r>
            <a:r>
              <a:rPr lang="it-IT" dirty="0"/>
              <a:t> 17.06)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sz="2000" dirty="0"/>
              <a:t>Make a </a:t>
            </a:r>
            <a:r>
              <a:rPr lang="it-IT" sz="2000" dirty="0" err="1"/>
              <a:t>comparison</a:t>
            </a:r>
            <a:r>
              <a:rPr lang="it-IT" sz="2000" dirty="0"/>
              <a:t> </a:t>
            </a:r>
            <a:r>
              <a:rPr lang="it-IT" sz="2000" dirty="0" err="1"/>
              <a:t>against</a:t>
            </a:r>
            <a:r>
              <a:rPr lang="it-IT" sz="2000" dirty="0"/>
              <a:t> NTX </a:t>
            </a:r>
            <a:r>
              <a:rPr lang="it-IT" sz="2000" dirty="0" err="1"/>
              <a:t>accelerator</a:t>
            </a:r>
            <a:r>
              <a:rPr lang="it-IT" sz="2000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31D8C9-AECA-4773-B7B7-D7733E70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0C9E52-66D2-4487-A262-DAEE4BE4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A20FA8-2988-4973-B9FA-BBFBE87E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AD75A068-CD8B-4BBC-B24A-865CB733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NVDLA </a:t>
            </a:r>
            <a:r>
              <a:rPr lang="it-IT" dirty="0" err="1"/>
              <a:t>Meets</a:t>
            </a:r>
            <a:r>
              <a:rPr lang="it-IT" dirty="0"/>
              <a:t> PULP: Goals</a:t>
            </a:r>
          </a:p>
        </p:txBody>
      </p:sp>
    </p:spTree>
    <p:extLst>
      <p:ext uri="{BB962C8B-B14F-4D97-AF65-F5344CB8AC3E}">
        <p14:creationId xmlns:p14="http://schemas.microsoft.com/office/powerpoint/2010/main" val="31466098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Single Data Point Processor (SDP)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8541891" y="4581128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233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0346E-6 3.7037E-7 L 0.10941 0.005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1844824"/>
            <a:ext cx="5577644" cy="4213225"/>
          </a:xfrm>
        </p:spPr>
        <p:txBody>
          <a:bodyPr/>
          <a:lstStyle/>
          <a:p>
            <a:r>
              <a:rPr lang="en-GB" b="1" dirty="0"/>
              <a:t>Operations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Bias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Non-linear Function (look-up table)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Batch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Format conversion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Load parameters from memory/register.</a:t>
            </a:r>
          </a:p>
          <a:p>
            <a:r>
              <a:rPr lang="en-GB" dirty="0"/>
              <a:t>LUT buffer, read DMA buffer and write DMA buffer used to hide memory latency and to provide necessary access bandwidth.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Point Data Processor (SDP): Activation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178BB60-2466-4E27-A19B-EEB8128E7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87" y="1815481"/>
            <a:ext cx="6215068" cy="3446573"/>
          </a:xfrm>
        </p:spPr>
      </p:pic>
    </p:spTree>
    <p:extLst>
      <p:ext uri="{BB962C8B-B14F-4D97-AF65-F5344CB8AC3E}">
        <p14:creationId xmlns:p14="http://schemas.microsoft.com/office/powerpoint/2010/main" val="27663467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90994" y="1624977"/>
            <a:ext cx="5769769" cy="2020047"/>
          </a:xfrm>
        </p:spPr>
        <p:txBody>
          <a:bodyPr/>
          <a:lstStyle/>
          <a:p>
            <a:r>
              <a:rPr lang="it-IT" b="1" dirty="0"/>
              <a:t>Throughput</a:t>
            </a:r>
            <a:r>
              <a:rPr lang="it-IT" dirty="0"/>
              <a:t>: 16 fp16/cycle  </a:t>
            </a:r>
            <a:r>
              <a:rPr lang="it-IT" dirty="0">
                <a:sym typeface="Wingdings" panose="05000000000000000000" pitchFamily="2" charset="2"/>
              </a:rPr>
              <a:t>  16 GB/s</a:t>
            </a:r>
            <a:endParaRPr lang="it-IT" dirty="0"/>
          </a:p>
          <a:p>
            <a:endParaRPr lang="it-IT" dirty="0"/>
          </a:p>
          <a:p>
            <a:r>
              <a:rPr lang="en-GB" b="1" dirty="0">
                <a:solidFill>
                  <a:srgbClr val="0070C0"/>
                </a:solidFill>
              </a:rPr>
              <a:t>Area</a:t>
            </a:r>
            <a:r>
              <a:rPr lang="en-GB" dirty="0"/>
              <a:t>  =  4.472 mm</a:t>
            </a:r>
            <a:r>
              <a:rPr lang="en-GB" baseline="30000" dirty="0"/>
              <a:t>2  </a:t>
            </a:r>
            <a:r>
              <a:rPr lang="en-GB" dirty="0"/>
              <a:t>= 3.19 MGE    (16%)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Logic     =  3.709 mm</a:t>
            </a:r>
            <a:r>
              <a:rPr lang="en-GB" sz="2000" baseline="30000" dirty="0"/>
              <a:t>2  </a:t>
            </a:r>
            <a:r>
              <a:rPr lang="en-GB" sz="2000" dirty="0"/>
              <a:t>= 2.58 MGE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Memory  =  0.763 mm</a:t>
            </a:r>
            <a:r>
              <a:rPr lang="en-GB" sz="2000" baseline="30000" dirty="0"/>
              <a:t>2  </a:t>
            </a:r>
            <a:r>
              <a:rPr lang="en-GB" sz="2000" dirty="0"/>
              <a:t>= 0.61 MGE</a:t>
            </a:r>
            <a:endParaRPr lang="en-GB" sz="2000" baseline="300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000" baseline="30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Estimation: SDP</a:t>
            </a:r>
          </a:p>
        </p:txBody>
      </p:sp>
      <p:pic>
        <p:nvPicPr>
          <p:cNvPr id="8" name="Segnaposto contenuto 2">
            <a:extLst>
              <a:ext uri="{FF2B5EF4-FFF2-40B4-BE49-F238E27FC236}">
                <a16:creationId xmlns:a16="http://schemas.microsoft.com/office/drawing/2014/main" id="{B2CF87CE-E572-4C91-BD51-AF290327D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00" y="1568450"/>
            <a:ext cx="5393563" cy="4213225"/>
          </a:xfr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5CCA08F5-B0CC-4939-903E-4F0103CD3AA2}"/>
              </a:ext>
            </a:extLst>
          </p:cNvPr>
          <p:cNvSpPr/>
          <p:nvPr/>
        </p:nvSpPr>
        <p:spPr>
          <a:xfrm>
            <a:off x="9908422" y="2969224"/>
            <a:ext cx="1368152" cy="45977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C533AD-A966-4447-B9D3-56A553A97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013531"/>
              </p:ext>
            </p:extLst>
          </p:nvPr>
        </p:nvGraphicFramePr>
        <p:xfrm>
          <a:off x="446978" y="3509269"/>
          <a:ext cx="5904000" cy="279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93883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1" y="1592715"/>
            <a:ext cx="10810328" cy="1548254"/>
          </a:xfrm>
        </p:spPr>
        <p:txBody>
          <a:bodyPr/>
          <a:lstStyle/>
          <a:p>
            <a:r>
              <a:rPr lang="en-GB" b="1" dirty="0">
                <a:sym typeface="Wingdings" panose="05000000000000000000" pitchFamily="2" charset="2"/>
              </a:rPr>
              <a:t>Planar Data Processor</a:t>
            </a:r>
            <a:r>
              <a:rPr lang="en-GB" dirty="0">
                <a:sym typeface="Wingdings" panose="05000000000000000000" pitchFamily="2" charset="2"/>
              </a:rPr>
              <a:t> (PDP)  </a:t>
            </a:r>
            <a:r>
              <a:rPr lang="en-GB" dirty="0"/>
              <a:t>Pooling (max, min, average)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>
                <a:sym typeface="Wingdings" panose="05000000000000000000" pitchFamily="2" charset="2"/>
              </a:rPr>
              <a:t>Cross Channel Data Processor </a:t>
            </a:r>
            <a:r>
              <a:rPr lang="en-GB" dirty="0">
                <a:sym typeface="Wingdings" panose="05000000000000000000" pitchFamily="2" charset="2"/>
              </a:rPr>
              <a:t>(CDP)  Local response normalization</a:t>
            </a:r>
          </a:p>
          <a:p>
            <a:r>
              <a:rPr lang="en-GB" b="1" dirty="0">
                <a:sym typeface="Wingdings" panose="05000000000000000000" pitchFamily="2" charset="2"/>
              </a:rPr>
              <a:t>RUBIK</a:t>
            </a:r>
            <a:r>
              <a:rPr lang="en-GB" dirty="0">
                <a:sym typeface="Wingdings" panose="05000000000000000000" pitchFamily="2" charset="2"/>
              </a:rPr>
              <a:t>  Reshape data cubes in memory</a:t>
            </a:r>
          </a:p>
          <a:p>
            <a:r>
              <a:rPr lang="it-IT" b="1" dirty="0"/>
              <a:t>Bridge DMA </a:t>
            </a:r>
            <a:r>
              <a:rPr lang="it-IT" b="1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Move</a:t>
            </a:r>
            <a:r>
              <a:rPr lang="it-IT" dirty="0">
                <a:sym typeface="Wingdings" panose="05000000000000000000" pitchFamily="2" charset="2"/>
              </a:rPr>
              <a:t> data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memories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(DRAM           SRAM)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Post Processing Operations</a:t>
            </a:r>
          </a:p>
        </p:txBody>
      </p:sp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54363D62-F8C6-4F9B-8FBF-8789251E788B}"/>
              </a:ext>
            </a:extLst>
          </p:cNvPr>
          <p:cNvSpPr/>
          <p:nvPr/>
        </p:nvSpPr>
        <p:spPr>
          <a:xfrm>
            <a:off x="7101731" y="2738376"/>
            <a:ext cx="504056" cy="2160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itel 10">
            <a:extLst>
              <a:ext uri="{FF2B5EF4-FFF2-40B4-BE49-F238E27FC236}">
                <a16:creationId xmlns:a16="http://schemas.microsoft.com/office/drawing/2014/main" id="{B3BC5FE4-D925-4949-986B-92B62B340C5B}"/>
              </a:ext>
            </a:extLst>
          </p:cNvPr>
          <p:cNvSpPr txBox="1">
            <a:spLocks/>
          </p:cNvSpPr>
          <p:nvPr/>
        </p:nvSpPr>
        <p:spPr bwMode="gray">
          <a:xfrm>
            <a:off x="325438" y="3429001"/>
            <a:ext cx="1153795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AF9ACB20-A530-433A-B1D7-73FB507D6CFD}"/>
              </a:ext>
            </a:extLst>
          </p:cNvPr>
          <p:cNvSpPr txBox="1">
            <a:spLocks/>
          </p:cNvSpPr>
          <p:nvPr/>
        </p:nvSpPr>
        <p:spPr>
          <a:xfrm>
            <a:off x="323849" y="4293097"/>
            <a:ext cx="5409729" cy="1187773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GB" baseline="30000" dirty="0"/>
          </a:p>
          <a:p>
            <a:endParaRPr lang="en-GB" dirty="0"/>
          </a:p>
        </p:txBody>
      </p:sp>
      <p:sp>
        <p:nvSpPr>
          <p:cNvPr id="16" name="Inhaltsplatzhalter 11">
            <a:extLst>
              <a:ext uri="{FF2B5EF4-FFF2-40B4-BE49-F238E27FC236}">
                <a16:creationId xmlns:a16="http://schemas.microsoft.com/office/drawing/2014/main" id="{7813610D-3859-4A7E-B8DF-96B77BF461FF}"/>
              </a:ext>
            </a:extLst>
          </p:cNvPr>
          <p:cNvSpPr txBox="1">
            <a:spLocks/>
          </p:cNvSpPr>
          <p:nvPr/>
        </p:nvSpPr>
        <p:spPr>
          <a:xfrm>
            <a:off x="6020400" y="4221737"/>
            <a:ext cx="5577644" cy="2015549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5D5A92DB-D314-45DF-9300-E43B59BBA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283206"/>
              </p:ext>
            </p:extLst>
          </p:nvPr>
        </p:nvGraphicFramePr>
        <p:xfrm>
          <a:off x="5595490" y="3310910"/>
          <a:ext cx="5904000" cy="279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1971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1" y="1592715"/>
            <a:ext cx="10810328" cy="1548254"/>
          </a:xfrm>
        </p:spPr>
        <p:txBody>
          <a:bodyPr/>
          <a:lstStyle/>
          <a:p>
            <a:r>
              <a:rPr lang="en-GB" b="1" dirty="0">
                <a:sym typeface="Wingdings" panose="05000000000000000000" pitchFamily="2" charset="2"/>
              </a:rPr>
              <a:t>Planar Data Processor</a:t>
            </a:r>
            <a:r>
              <a:rPr lang="en-GB" dirty="0">
                <a:sym typeface="Wingdings" panose="05000000000000000000" pitchFamily="2" charset="2"/>
              </a:rPr>
              <a:t> (PDP)  </a:t>
            </a:r>
            <a:r>
              <a:rPr lang="en-GB" dirty="0"/>
              <a:t>Pooling (max, min, average)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>
                <a:sym typeface="Wingdings" panose="05000000000000000000" pitchFamily="2" charset="2"/>
              </a:rPr>
              <a:t>Cross Channel Data Processor </a:t>
            </a:r>
            <a:r>
              <a:rPr lang="en-GB" dirty="0">
                <a:sym typeface="Wingdings" panose="05000000000000000000" pitchFamily="2" charset="2"/>
              </a:rPr>
              <a:t>(CDP)  Local response normalization</a:t>
            </a:r>
          </a:p>
          <a:p>
            <a:r>
              <a:rPr lang="en-GB" b="1" dirty="0">
                <a:sym typeface="Wingdings" panose="05000000000000000000" pitchFamily="2" charset="2"/>
              </a:rPr>
              <a:t>RUBIK</a:t>
            </a:r>
            <a:r>
              <a:rPr lang="en-GB" dirty="0">
                <a:sym typeface="Wingdings" panose="05000000000000000000" pitchFamily="2" charset="2"/>
              </a:rPr>
              <a:t>  Reshape data cubes in memory</a:t>
            </a:r>
          </a:p>
          <a:p>
            <a:r>
              <a:rPr lang="it-IT" b="1" dirty="0"/>
              <a:t>Bridge DMA </a:t>
            </a:r>
            <a:r>
              <a:rPr lang="it-IT" b="1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Move</a:t>
            </a:r>
            <a:r>
              <a:rPr lang="it-IT" dirty="0">
                <a:sym typeface="Wingdings" panose="05000000000000000000" pitchFamily="2" charset="2"/>
              </a:rPr>
              <a:t> data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memories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(DRAM           SRAM)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Post Processing Operations</a:t>
            </a:r>
          </a:p>
        </p:txBody>
      </p:sp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54363D62-F8C6-4F9B-8FBF-8789251E788B}"/>
              </a:ext>
            </a:extLst>
          </p:cNvPr>
          <p:cNvSpPr/>
          <p:nvPr/>
        </p:nvSpPr>
        <p:spPr>
          <a:xfrm>
            <a:off x="7101731" y="2738376"/>
            <a:ext cx="504056" cy="2160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itel 10">
            <a:extLst>
              <a:ext uri="{FF2B5EF4-FFF2-40B4-BE49-F238E27FC236}">
                <a16:creationId xmlns:a16="http://schemas.microsoft.com/office/drawing/2014/main" id="{B3BC5FE4-D925-4949-986B-92B62B340C5B}"/>
              </a:ext>
            </a:extLst>
          </p:cNvPr>
          <p:cNvSpPr txBox="1">
            <a:spLocks/>
          </p:cNvSpPr>
          <p:nvPr/>
        </p:nvSpPr>
        <p:spPr bwMode="gray">
          <a:xfrm>
            <a:off x="325438" y="3429001"/>
            <a:ext cx="1153795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Estimation</a:t>
            </a:r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AF9ACB20-A530-433A-B1D7-73FB507D6CFD}"/>
              </a:ext>
            </a:extLst>
          </p:cNvPr>
          <p:cNvSpPr txBox="1">
            <a:spLocks/>
          </p:cNvSpPr>
          <p:nvPr/>
        </p:nvSpPr>
        <p:spPr>
          <a:xfrm>
            <a:off x="323849" y="4293097"/>
            <a:ext cx="5409729" cy="1187773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9900CC"/>
                </a:solidFill>
              </a:rPr>
              <a:t>Area</a:t>
            </a:r>
            <a:r>
              <a:rPr lang="en-GB" dirty="0"/>
              <a:t>  =  7.866 mm</a:t>
            </a:r>
            <a:r>
              <a:rPr lang="en-GB" baseline="30000" dirty="0"/>
              <a:t>2  </a:t>
            </a:r>
            <a:r>
              <a:rPr lang="en-GB" dirty="0"/>
              <a:t>=  5.48 MGE   (27%)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Logic     =  6.509 mm</a:t>
            </a:r>
            <a:r>
              <a:rPr lang="en-GB" sz="2000" baseline="30000" dirty="0"/>
              <a:t>2   </a:t>
            </a:r>
            <a:r>
              <a:rPr lang="en-GB" sz="2000" dirty="0"/>
              <a:t>= 4.52 MGE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Memory  =  1.357 mm</a:t>
            </a:r>
            <a:r>
              <a:rPr lang="en-GB" sz="2000" baseline="30000" dirty="0"/>
              <a:t>2 </a:t>
            </a:r>
            <a:r>
              <a:rPr lang="en-GB" sz="2000" dirty="0"/>
              <a:t>= 0.96 MGE</a:t>
            </a:r>
            <a:endParaRPr lang="en-GB" sz="2000" baseline="30000" dirty="0"/>
          </a:p>
          <a:p>
            <a:pPr lvl="1">
              <a:buFont typeface="Arial" panose="020B0604020202020204" pitchFamily="34" charset="0"/>
              <a:buChar char="•"/>
            </a:pPr>
            <a:endParaRPr lang="en-GB" baseline="30000" dirty="0"/>
          </a:p>
          <a:p>
            <a:endParaRPr lang="en-GB" dirty="0"/>
          </a:p>
        </p:txBody>
      </p:sp>
      <p:sp>
        <p:nvSpPr>
          <p:cNvPr id="16" name="Inhaltsplatzhalter 11">
            <a:extLst>
              <a:ext uri="{FF2B5EF4-FFF2-40B4-BE49-F238E27FC236}">
                <a16:creationId xmlns:a16="http://schemas.microsoft.com/office/drawing/2014/main" id="{7813610D-3859-4A7E-B8DF-96B77BF461FF}"/>
              </a:ext>
            </a:extLst>
          </p:cNvPr>
          <p:cNvSpPr txBox="1">
            <a:spLocks/>
          </p:cNvSpPr>
          <p:nvPr/>
        </p:nvSpPr>
        <p:spPr>
          <a:xfrm>
            <a:off x="6020400" y="4221737"/>
            <a:ext cx="5577644" cy="2015549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5D5A92DB-D314-45DF-9300-E43B59BBA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175674"/>
              </p:ext>
            </p:extLst>
          </p:nvPr>
        </p:nvGraphicFramePr>
        <p:xfrm>
          <a:off x="5595490" y="3310910"/>
          <a:ext cx="5904000" cy="279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09794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03415" y="620714"/>
            <a:ext cx="11537950" cy="792062"/>
          </a:xfrm>
        </p:spPr>
        <p:txBody>
          <a:bodyPr/>
          <a:lstStyle/>
          <a:p>
            <a:pPr algn="ctr"/>
            <a:r>
              <a:rPr lang="en-GB" dirty="0"/>
              <a:t>NVDLA vs NTX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020F5A24-5E13-4023-B8D7-BF1DAA23DBF5}"/>
              </a:ext>
            </a:extLst>
          </p:cNvPr>
          <p:cNvSpPr txBox="1">
            <a:spLocks/>
          </p:cNvSpPr>
          <p:nvPr/>
        </p:nvSpPr>
        <p:spPr>
          <a:xfrm>
            <a:off x="5949603" y="1592714"/>
            <a:ext cx="5646315" cy="186056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1D58AB5-E2B3-47E7-8DBE-8DB0CC011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39458"/>
              </p:ext>
            </p:extLst>
          </p:nvPr>
        </p:nvGraphicFramePr>
        <p:xfrm>
          <a:off x="2133179" y="1254760"/>
          <a:ext cx="80166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490">
                  <a:extLst>
                    <a:ext uri="{9D8B030D-6E8A-4147-A177-3AD203B41FA5}">
                      <a16:colId xmlns:a16="http://schemas.microsoft.com/office/drawing/2014/main" val="3510601145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999153716"/>
                    </a:ext>
                  </a:extLst>
                </a:gridCol>
                <a:gridCol w="1685671">
                  <a:extLst>
                    <a:ext uri="{9D8B030D-6E8A-4147-A177-3AD203B41FA5}">
                      <a16:colId xmlns:a16="http://schemas.microsoft.com/office/drawing/2014/main" val="4270980727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5106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Figure of </a:t>
                      </a:r>
                      <a:r>
                        <a:rPr lang="it-IT" dirty="0" err="1"/>
                        <a:t>Merit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NVDLA ‘full’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NVDIA </a:t>
                      </a:r>
                      <a:r>
                        <a:rPr lang="it-IT" dirty="0" err="1"/>
                        <a:t>stated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NTX ‘big’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3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UMC 65nm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28nm FD-SOI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4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 MAC </a:t>
                      </a:r>
                      <a:r>
                        <a:rPr lang="it-IT" dirty="0" err="1"/>
                        <a:t>Cells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512KB CBUF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 MAC </a:t>
                      </a:r>
                      <a:r>
                        <a:rPr lang="it-IT" dirty="0" err="1"/>
                        <a:t>Cells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512KB CBUF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 clusters</a:t>
                      </a:r>
                    </a:p>
                    <a:p>
                      <a:pPr algn="ctr"/>
                      <a:r>
                        <a:rPr lang="it-IT" dirty="0"/>
                        <a:t>8MB TCDM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3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3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Peak Performance [</a:t>
                      </a:r>
                      <a:r>
                        <a:rPr lang="it-IT" dirty="0" err="1"/>
                        <a:t>Gop</a:t>
                      </a:r>
                      <a:r>
                        <a:rPr lang="it-IT" dirty="0"/>
                        <a:t>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5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Area Efficiency [</a:t>
                      </a:r>
                      <a:r>
                        <a:rPr lang="it-IT" dirty="0" err="1"/>
                        <a:t>Gop</a:t>
                      </a:r>
                      <a:r>
                        <a:rPr lang="it-IT" dirty="0"/>
                        <a:t>/</a:t>
                      </a:r>
                      <a:r>
                        <a:rPr lang="it-IT" b="0" dirty="0"/>
                        <a:t>mm</a:t>
                      </a:r>
                      <a:r>
                        <a:rPr lang="it-IT" b="0" baseline="30000" dirty="0"/>
                        <a:t>2</a:t>
                      </a:r>
                      <a:r>
                        <a:rPr lang="it-IT" dirty="0"/>
                        <a:t>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5187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Area [mm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1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Logic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13.3 </a:t>
                      </a:r>
                      <a:r>
                        <a:rPr lang="it-IT" i="1" baseline="30000" dirty="0">
                          <a:effectLst/>
                        </a:rPr>
                        <a:t>1</a:t>
                      </a:r>
                      <a:endParaRPr lang="it-IT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 </a:t>
                      </a:r>
                      <a:r>
                        <a:rPr lang="it-IT" i="1" baseline="30000" dirty="0"/>
                        <a:t>2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218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EC520E-A851-4F71-9CD1-D4CCE68BECCB}"/>
              </a:ext>
            </a:extLst>
          </p:cNvPr>
          <p:cNvSpPr txBox="1"/>
          <p:nvPr/>
        </p:nvSpPr>
        <p:spPr>
          <a:xfrm>
            <a:off x="3429323" y="6000949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400" i="1" dirty="0"/>
              <a:t>No </a:t>
            </a:r>
            <a:r>
              <a:rPr lang="it-IT" sz="1400" i="1" dirty="0" err="1"/>
              <a:t>secondary</a:t>
            </a:r>
            <a:r>
              <a:rPr lang="it-IT" sz="1400" i="1" dirty="0"/>
              <a:t> SRAM.</a:t>
            </a:r>
          </a:p>
          <a:p>
            <a:pPr marL="342900" indent="-342900">
              <a:buAutoNum type="arabicPeriod"/>
            </a:pPr>
            <a:r>
              <a:rPr lang="it-IT" sz="1400" i="1" dirty="0"/>
              <a:t>No </a:t>
            </a:r>
            <a:r>
              <a:rPr lang="it-IT" sz="1400" i="1" dirty="0" err="1"/>
              <a:t>secondary</a:t>
            </a:r>
            <a:r>
              <a:rPr lang="it-IT" sz="1400" i="1" dirty="0"/>
              <a:t> SRAM, </a:t>
            </a:r>
            <a:r>
              <a:rPr lang="it-IT" sz="1400" i="1" dirty="0" err="1"/>
              <a:t>results</a:t>
            </a:r>
            <a:r>
              <a:rPr lang="it-IT" sz="1400" i="1" dirty="0"/>
              <a:t> </a:t>
            </a:r>
            <a:r>
              <a:rPr lang="it-IT" sz="1400" i="1" dirty="0" err="1"/>
              <a:t>vary</a:t>
            </a:r>
            <a:r>
              <a:rPr lang="it-IT" sz="1400" i="1" dirty="0"/>
              <a:t> </a:t>
            </a:r>
            <a:r>
              <a:rPr lang="it-IT" sz="1400" i="1" dirty="0" err="1"/>
              <a:t>based</a:t>
            </a:r>
            <a:r>
              <a:rPr lang="it-IT" sz="1400" i="1" dirty="0"/>
              <a:t> on </a:t>
            </a:r>
            <a:r>
              <a:rPr lang="it-IT" sz="1400" i="1" dirty="0" err="1"/>
              <a:t>foundry</a:t>
            </a:r>
            <a:r>
              <a:rPr lang="it-IT" sz="1400" i="1" dirty="0"/>
              <a:t> and libraries.</a:t>
            </a:r>
          </a:p>
          <a:p>
            <a:pPr marL="342900" indent="-342900">
              <a:buAutoNum type="arabicPeriod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224805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2D6DEDE-AAF5-4AEA-825E-56200DA3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5" y="1592714"/>
            <a:ext cx="11537950" cy="453330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in trace </a:t>
            </a:r>
            <a:r>
              <a:rPr lang="it-IT" dirty="0" err="1"/>
              <a:t>form</a:t>
            </a:r>
            <a:r>
              <a:rPr lang="it-IT" dirty="0"/>
              <a:t> on NVDLA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suite (</a:t>
            </a:r>
            <a:r>
              <a:rPr lang="it-IT" dirty="0" err="1"/>
              <a:t>Verilator</a:t>
            </a:r>
            <a:r>
              <a:rPr lang="it-IT" dirty="0"/>
              <a:t>, VCS with Verdi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viewer</a:t>
            </a:r>
            <a:r>
              <a:rPr lang="it-IT" dirty="0"/>
              <a:t>).</a:t>
            </a:r>
          </a:p>
          <a:p>
            <a:pPr marL="989013" lvl="2" indent="-457200">
              <a:buFont typeface="Arial" panose="020B0604020202020204" pitchFamily="34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difficulty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understanding</a:t>
            </a:r>
            <a:r>
              <a:rPr lang="it-IT" sz="2000" dirty="0"/>
              <a:t> the </a:t>
            </a:r>
            <a:r>
              <a:rPr lang="it-IT" sz="2000" dirty="0" err="1"/>
              <a:t>environment</a:t>
            </a:r>
            <a:r>
              <a:rPr lang="it-IT" sz="2000" dirty="0"/>
              <a:t> and the </a:t>
            </a:r>
            <a:r>
              <a:rPr lang="it-IT" sz="2000" dirty="0" err="1"/>
              <a:t>dependencies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modules</a:t>
            </a:r>
            <a:r>
              <a:rPr lang="it-IT" sz="2000" dirty="0"/>
              <a:t> (417 in </a:t>
            </a:r>
            <a:r>
              <a:rPr lang="it-IT" sz="2000" dirty="0" err="1"/>
              <a:t>total</a:t>
            </a:r>
            <a:r>
              <a:rPr lang="it-IT" sz="2000" dirty="0"/>
              <a:t>) and scripts.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Exported</a:t>
            </a:r>
            <a:r>
              <a:rPr lang="it-IT" dirty="0"/>
              <a:t> the </a:t>
            </a:r>
            <a:r>
              <a:rPr lang="it-IT" dirty="0" err="1"/>
              <a:t>convolution</a:t>
            </a:r>
            <a:r>
              <a:rPr lang="it-IT" dirty="0"/>
              <a:t> trace test to umcL65 cockpit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Modelsim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Synthesized</a:t>
            </a:r>
            <a:r>
              <a:rPr lang="it-IT" dirty="0"/>
              <a:t> NVDLA in UMC 65nm </a:t>
            </a:r>
            <a:r>
              <a:rPr lang="it-IT" dirty="0" err="1"/>
              <a:t>technology</a:t>
            </a:r>
            <a:r>
              <a:rPr lang="it-IT" dirty="0"/>
              <a:t> with </a:t>
            </a:r>
            <a:r>
              <a:rPr lang="it-IT" dirty="0" err="1"/>
              <a:t>Synopsys</a:t>
            </a:r>
            <a:r>
              <a:rPr lang="it-IT" dirty="0"/>
              <a:t> DC.</a:t>
            </a:r>
          </a:p>
          <a:p>
            <a:pPr marL="989013" lvl="2" indent="-457200">
              <a:buFont typeface="Arial" panose="020B0604020202020204" pitchFamily="34" charset="0"/>
              <a:buChar char="•"/>
            </a:pPr>
            <a:r>
              <a:rPr lang="it-IT" sz="2000" dirty="0"/>
              <a:t>NVDLA </a:t>
            </a:r>
            <a:r>
              <a:rPr lang="it-IT" sz="2000" dirty="0" err="1"/>
              <a:t>requirements</a:t>
            </a:r>
            <a:r>
              <a:rPr lang="it-IT" sz="2000" dirty="0"/>
              <a:t> for </a:t>
            </a:r>
            <a:r>
              <a:rPr lang="it-IT" sz="2000" dirty="0" err="1"/>
              <a:t>synthesizable</a:t>
            </a:r>
            <a:r>
              <a:rPr lang="it-IT" sz="2000" dirty="0"/>
              <a:t> </a:t>
            </a:r>
            <a:r>
              <a:rPr lang="it-IT" sz="2000" dirty="0" err="1"/>
              <a:t>memories</a:t>
            </a:r>
            <a:r>
              <a:rPr lang="it-IT" sz="2000" dirty="0"/>
              <a:t> are </a:t>
            </a:r>
            <a:r>
              <a:rPr lang="it-IT" sz="2000" dirty="0" err="1"/>
              <a:t>unusual</a:t>
            </a:r>
            <a:r>
              <a:rPr lang="it-IT" sz="2000" dirty="0"/>
              <a:t> (e.g. 64x236), </a:t>
            </a:r>
            <a:r>
              <a:rPr lang="it-IT" sz="2000" dirty="0" err="1"/>
              <a:t>thus</a:t>
            </a:r>
            <a:r>
              <a:rPr lang="it-IT" sz="2000" dirty="0"/>
              <a:t> </a:t>
            </a:r>
            <a:r>
              <a:rPr lang="it-IT" sz="2000" dirty="0" err="1"/>
              <a:t>realizing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 with the </a:t>
            </a:r>
            <a:r>
              <a:rPr lang="it-IT" sz="2000" dirty="0" err="1"/>
              <a:t>RAMs</a:t>
            </a:r>
            <a:r>
              <a:rPr lang="it-IT" sz="2000" dirty="0"/>
              <a:t> </a:t>
            </a:r>
            <a:r>
              <a:rPr lang="it-IT" sz="2000" dirty="0" err="1"/>
              <a:t>provided</a:t>
            </a:r>
            <a:r>
              <a:rPr lang="it-IT" sz="2000" dirty="0"/>
              <a:t> by Faraday </a:t>
            </a:r>
            <a:r>
              <a:rPr lang="it-IT" sz="2000" dirty="0" err="1"/>
              <a:t>while</a:t>
            </a:r>
            <a:r>
              <a:rPr lang="it-IT" sz="2000" dirty="0"/>
              <a:t> keeping the overhead small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easy.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Area </a:t>
            </a:r>
            <a:r>
              <a:rPr lang="it-IT" dirty="0" err="1"/>
              <a:t>estimation</a:t>
            </a:r>
            <a:r>
              <a:rPr lang="it-IT" dirty="0"/>
              <a:t> (via </a:t>
            </a:r>
            <a:r>
              <a:rPr lang="it-IT" dirty="0" err="1"/>
              <a:t>Synopsys</a:t>
            </a:r>
            <a:r>
              <a:rPr lang="it-IT" dirty="0"/>
              <a:t> DC +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Power </a:t>
            </a:r>
            <a:r>
              <a:rPr lang="it-IT" dirty="0" err="1"/>
              <a:t>estimation</a:t>
            </a:r>
            <a:r>
              <a:rPr lang="it-IT" dirty="0"/>
              <a:t> (</a:t>
            </a:r>
            <a:r>
              <a:rPr lang="it-IT" dirty="0" err="1"/>
              <a:t>available</a:t>
            </a:r>
            <a:r>
              <a:rPr lang="it-IT" dirty="0"/>
              <a:t> in the </a:t>
            </a:r>
            <a:r>
              <a:rPr lang="it-IT" dirty="0" err="1"/>
              <a:t>final</a:t>
            </a:r>
            <a:r>
              <a:rPr lang="it-IT" dirty="0"/>
              <a:t> report).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6DBDC1-01DD-4573-B704-189EEB91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700C29-442F-4E27-90B6-E5BB4D24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7E45D6-5739-4A21-83C2-866ECD24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965A3E2B-9112-4BEE-845C-BC0E53AD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76038"/>
          </a:xfrm>
        </p:spPr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: My </a:t>
            </a:r>
            <a:r>
              <a:rPr lang="it-IT" dirty="0" err="1"/>
              <a:t>Contribution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0295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27</a:t>
            </a:fld>
            <a:endParaRPr lang="en-GB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lo 3D 7" descr="Punto interrogativo di colore grigio scuro.">
                <a:extLst>
                  <a:ext uri="{FF2B5EF4-FFF2-40B4-BE49-F238E27FC236}">
                    <a16:creationId xmlns:a16="http://schemas.microsoft.com/office/drawing/2014/main" id="{CE700077-D64C-4176-950C-254525DCE4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6862917"/>
                  </p:ext>
                </p:extLst>
              </p:nvPr>
            </p:nvGraphicFramePr>
            <p:xfrm>
              <a:off x="4970916" y="1579495"/>
              <a:ext cx="2245407" cy="36990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45407" cy="369901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108289" ay="1541180" az="46951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4977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lo 3D 7" descr="Punto interrogativo di colore grigio scuro.">
                <a:extLst>
                  <a:ext uri="{FF2B5EF4-FFF2-40B4-BE49-F238E27FC236}">
                    <a16:creationId xmlns:a16="http://schemas.microsoft.com/office/drawing/2014/main" id="{CE700077-D64C-4176-950C-254525DCE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0916" y="1579495"/>
                <a:ext cx="2245407" cy="3699010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EB848-4B01-4331-8401-5B56CFB3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7F4296-5644-43F3-B145-F9A35E4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8035" y="6314996"/>
            <a:ext cx="888261" cy="453505"/>
          </a:xfrm>
        </p:spPr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F37A3-2166-4212-AD2A-567E9856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B0214-60D6-4A7F-9EB2-5F808F6653AF}"/>
              </a:ext>
            </a:extLst>
          </p:cNvPr>
          <p:cNvSpPr txBox="1"/>
          <p:nvPr/>
        </p:nvSpPr>
        <p:spPr>
          <a:xfrm>
            <a:off x="3141291" y="69269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NVDIA Deep Learning Accelerator </a:t>
            </a:r>
            <a:endParaRPr lang="it-IT" sz="2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FA4260-286E-44D4-BAD9-4A4291384486}"/>
              </a:ext>
            </a:extLst>
          </p:cNvPr>
          <p:cNvSpPr txBox="1"/>
          <p:nvPr/>
        </p:nvSpPr>
        <p:spPr>
          <a:xfrm>
            <a:off x="443559" y="1323428"/>
            <a:ext cx="1135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 </a:t>
            </a:r>
            <a:r>
              <a:rPr lang="en-US" sz="2000" b="1" dirty="0"/>
              <a:t>configurable</a:t>
            </a:r>
            <a:r>
              <a:rPr lang="it-IT" sz="2000" dirty="0"/>
              <a:t> hardware accelerator targeting </a:t>
            </a:r>
            <a:r>
              <a:rPr lang="it-IT" sz="2000" b="1" dirty="0"/>
              <a:t>inference</a:t>
            </a:r>
            <a:r>
              <a:rPr lang="it-IT" sz="2000" dirty="0"/>
              <a:t> operations in deep learning applications</a:t>
            </a:r>
            <a:r>
              <a:rPr lang="it-IT" dirty="0"/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7B865B8-120C-4A3B-8E0B-3FD138FEC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7" y="1849849"/>
            <a:ext cx="3294693" cy="417788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F35DF46-8842-4647-B097-16349FBC5B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28" y="2332533"/>
            <a:ext cx="3294693" cy="321252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A84E62-7DE9-47DD-86D5-D89A7A36459B}"/>
              </a:ext>
            </a:extLst>
          </p:cNvPr>
          <p:cNvSpPr txBox="1"/>
          <p:nvPr/>
        </p:nvSpPr>
        <p:spPr>
          <a:xfrm>
            <a:off x="4331089" y="6084163"/>
            <a:ext cx="36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Large: 16 MAC cells with 64 fp16 multipliers each.</a:t>
            </a:r>
          </a:p>
          <a:p>
            <a:r>
              <a:rPr lang="it-IT" sz="1200" i="1" dirty="0"/>
              <a:t>Small:.  4 MAC cells with 16 int8 multipliers each.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1E24C25-D799-4564-AA8E-9460B3EA8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7147"/>
              </p:ext>
            </p:extLst>
          </p:nvPr>
        </p:nvGraphicFramePr>
        <p:xfrm>
          <a:off x="3908338" y="2126061"/>
          <a:ext cx="4370562" cy="347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91">
                  <a:extLst>
                    <a:ext uri="{9D8B030D-6E8A-4147-A177-3AD203B41FA5}">
                      <a16:colId xmlns:a16="http://schemas.microsoft.com/office/drawing/2014/main" val="35808086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1863868537"/>
                    </a:ext>
                  </a:extLst>
                </a:gridCol>
                <a:gridCol w="1350891">
                  <a:extLst>
                    <a:ext uri="{9D8B030D-6E8A-4147-A177-3AD203B41FA5}">
                      <a16:colId xmlns:a16="http://schemas.microsoft.com/office/drawing/2014/main" val="2776225854"/>
                    </a:ext>
                  </a:extLst>
                </a:gridCol>
              </a:tblGrid>
              <a:tr h="434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NVDLA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9155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int16,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41022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40509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advanced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basic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9990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27 mm</a:t>
                      </a:r>
                      <a:r>
                        <a:rPr lang="it-IT" sz="1800" baseline="30000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Area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 mm</a:t>
                      </a:r>
                      <a:r>
                        <a:rPr lang="it-IT" sz="1800" baseline="30000" dirty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0219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</a:t>
                      </a:r>
                      <a:r>
                        <a:rPr lang="it-IT" dirty="0" err="1"/>
                        <a:t>Tflop</a:t>
                      </a:r>
                      <a:r>
                        <a:rPr lang="it-IT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Performances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 </a:t>
                      </a:r>
                      <a:r>
                        <a:rPr lang="it-IT" dirty="0" err="1"/>
                        <a:t>Gop</a:t>
                      </a:r>
                      <a:r>
                        <a:rPr lang="it-IT" dirty="0"/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96422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µC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Host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6520"/>
                  </a:ext>
                </a:extLst>
              </a:tr>
              <a:tr h="4343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Extra SRAM</a:t>
                      </a:r>
                    </a:p>
                  </a:txBody>
                  <a:tcP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5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895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91F7D57-0645-41B6-BF5A-9EB5C62A0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95" y="1276912"/>
            <a:ext cx="6176102" cy="482451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</a:t>
            </a:r>
            <a:r>
              <a:rPr lang="en-GB" u="sng" dirty="0"/>
              <a:t> </a:t>
            </a:r>
            <a:r>
              <a:rPr lang="en-GB" dirty="0"/>
              <a:t>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9953" y="628866"/>
            <a:ext cx="11528920" cy="648046"/>
          </a:xfrm>
        </p:spPr>
        <p:txBody>
          <a:bodyPr/>
          <a:lstStyle/>
          <a:p>
            <a:r>
              <a:rPr lang="en-GB" dirty="0"/>
              <a:t>External Interface</a:t>
            </a:r>
          </a:p>
        </p:txBody>
      </p:sp>
      <p:sp>
        <p:nvSpPr>
          <p:cNvPr id="8" name="Titel 8">
            <a:extLst>
              <a:ext uri="{FF2B5EF4-FFF2-40B4-BE49-F238E27FC236}">
                <a16:creationId xmlns:a16="http://schemas.microsoft.com/office/drawing/2014/main" id="{E9FB0843-3C5D-4E51-AE8B-FB8D2EB4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510" y="1336982"/>
            <a:ext cx="5943141" cy="4971744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Independent</a:t>
            </a:r>
            <a:r>
              <a:rPr lang="en-GB" dirty="0"/>
              <a:t> mode or </a:t>
            </a:r>
            <a:r>
              <a:rPr lang="en-GB" b="1" dirty="0">
                <a:solidFill>
                  <a:srgbClr val="FF0000"/>
                </a:solidFill>
              </a:rPr>
              <a:t>fused</a:t>
            </a:r>
            <a:r>
              <a:rPr lang="en-GB" dirty="0"/>
              <a:t> mode.</a:t>
            </a:r>
          </a:p>
          <a:p>
            <a:endParaRPr lang="it-IT" dirty="0"/>
          </a:p>
          <a:p>
            <a:r>
              <a:rPr lang="it-IT" dirty="0"/>
              <a:t>Simple</a:t>
            </a:r>
            <a:r>
              <a:rPr lang="it-IT" b="1" dirty="0"/>
              <a:t> </a:t>
            </a:r>
            <a:r>
              <a:rPr lang="it-IT" b="1" dirty="0" err="1"/>
              <a:t>Configuration</a:t>
            </a:r>
            <a:r>
              <a:rPr lang="it-IT" b="1" dirty="0"/>
              <a:t> Bus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host</a:t>
            </a:r>
            <a:r>
              <a:rPr lang="it-IT" dirty="0"/>
              <a:t> to </a:t>
            </a:r>
            <a:r>
              <a:rPr lang="it-IT" dirty="0" err="1"/>
              <a:t>configure</a:t>
            </a:r>
            <a:r>
              <a:rPr lang="it-IT" dirty="0"/>
              <a:t> sub-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registers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different</a:t>
            </a:r>
            <a:r>
              <a:rPr lang="it-IT" dirty="0"/>
              <a:t> clock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3 </a:t>
            </a:r>
            <a:r>
              <a:rPr lang="en-US" dirty="0"/>
              <a:t>channels</a:t>
            </a:r>
            <a:r>
              <a:rPr lang="it-IT" dirty="0"/>
              <a:t>: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read</a:t>
            </a:r>
            <a:r>
              <a:rPr lang="it-IT" dirty="0"/>
              <a:t> data,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b="1" dirty="0"/>
              <a:t>Interrupt</a:t>
            </a:r>
            <a:r>
              <a:rPr lang="it-IT" dirty="0"/>
              <a:t> </a:t>
            </a:r>
            <a:r>
              <a:rPr lang="it-IT" dirty="0" err="1"/>
              <a:t>channel</a:t>
            </a:r>
            <a:r>
              <a:rPr lang="it-IT" dirty="0"/>
              <a:t> to </a:t>
            </a:r>
            <a:r>
              <a:rPr lang="it-IT" dirty="0" err="1"/>
              <a:t>notify</a:t>
            </a:r>
            <a:r>
              <a:rPr lang="it-IT" dirty="0"/>
              <a:t> events to the </a:t>
            </a:r>
            <a:r>
              <a:rPr lang="it-IT" dirty="0" err="1"/>
              <a:t>host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Two AXI-</a:t>
            </a:r>
            <a:r>
              <a:rPr lang="it-IT" dirty="0" err="1"/>
              <a:t>compliant</a:t>
            </a:r>
            <a:r>
              <a:rPr lang="it-IT" dirty="0"/>
              <a:t> </a:t>
            </a:r>
            <a:r>
              <a:rPr lang="it-IT" dirty="0" err="1"/>
              <a:t>interfaces</a:t>
            </a:r>
            <a:r>
              <a:rPr lang="it-IT" dirty="0"/>
              <a:t> to access </a:t>
            </a:r>
            <a:r>
              <a:rPr lang="it-IT" dirty="0" err="1"/>
              <a:t>memories</a:t>
            </a:r>
            <a:r>
              <a:rPr lang="it-IT" dirty="0"/>
              <a:t>:</a:t>
            </a:r>
          </a:p>
          <a:p>
            <a:r>
              <a:rPr lang="it-IT" b="1" dirty="0"/>
              <a:t>DBBIF</a:t>
            </a:r>
            <a:r>
              <a:rPr lang="it-IT" dirty="0"/>
              <a:t> to access </a:t>
            </a:r>
            <a:r>
              <a:rPr lang="it-IT" dirty="0" err="1"/>
              <a:t>main</a:t>
            </a:r>
            <a:r>
              <a:rPr lang="it-IT" dirty="0"/>
              <a:t> DRAM </a:t>
            </a:r>
            <a:r>
              <a:rPr lang="it-IT" dirty="0" err="1"/>
              <a:t>memory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NVDLA core clock (500 MHz)</a:t>
            </a:r>
          </a:p>
          <a:p>
            <a:r>
              <a:rPr lang="it-IT" b="1" dirty="0"/>
              <a:t>SRAMIF</a:t>
            </a:r>
            <a:r>
              <a:rPr lang="it-IT" dirty="0"/>
              <a:t> to access on-chip SRAM: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Lower </a:t>
            </a:r>
            <a:r>
              <a:rPr lang="en-GB" noProof="1"/>
              <a:t>latency, higher throughput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C6831F1-F80C-4221-8906-7D419983EEA4}"/>
              </a:ext>
            </a:extLst>
          </p:cNvPr>
          <p:cNvSpPr/>
          <p:nvPr/>
        </p:nvSpPr>
        <p:spPr>
          <a:xfrm>
            <a:off x="8048456" y="2995687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602BBA5-418C-40A0-8429-EE164ACF9F54}"/>
              </a:ext>
            </a:extLst>
          </p:cNvPr>
          <p:cNvSpPr/>
          <p:nvPr/>
        </p:nvSpPr>
        <p:spPr>
          <a:xfrm>
            <a:off x="8048456" y="239773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89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7 L 0.20633 0.00324 L 0.00091 -0.0007 Z " pathEditMode="relative" ptsTypes="A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185 L 0.2131 -0.00463 L 0.2131 0.26482 L -0.0017 0.25903 L -0.00326 -0.00185 Z " pathEditMode="relative" ptsTypes="AAAAA">
                                      <p:cBhvr>
                                        <p:cTn id="10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Convolution Pipeline: Convolution DMA (CDMA)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2250950" y="4653136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797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584E-6 2.22222E-6 L 0.1115 -0.0053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1977745"/>
            <a:ext cx="5754899" cy="2902510"/>
          </a:xfrm>
        </p:spPr>
        <p:txBody>
          <a:bodyPr/>
          <a:lstStyle/>
          <a:p>
            <a:r>
              <a:rPr lang="en-GB" dirty="0"/>
              <a:t>CDMA fetches data and weights from memory and stores them into CBUF in the order needed by the current convolution mode.</a:t>
            </a:r>
          </a:p>
          <a:p>
            <a:r>
              <a:rPr lang="en-GB" dirty="0"/>
              <a:t>Several convolution </a:t>
            </a:r>
            <a:r>
              <a:rPr lang="en-GB" b="1" dirty="0"/>
              <a:t>modes</a:t>
            </a:r>
            <a:r>
              <a:rPr lang="en-GB" dirty="0"/>
              <a:t> to increase MAC cell utilization and reduce memory traffic: </a:t>
            </a:r>
          </a:p>
          <a:p>
            <a:pPr lvl="1"/>
            <a:r>
              <a:rPr lang="en-GB" dirty="0"/>
              <a:t>Direct Convolution </a:t>
            </a:r>
          </a:p>
          <a:p>
            <a:pPr lvl="1"/>
            <a:r>
              <a:rPr lang="en-GB" dirty="0"/>
              <a:t>Winograd</a:t>
            </a:r>
          </a:p>
          <a:p>
            <a:pPr lvl="1"/>
            <a:r>
              <a:rPr lang="en-GB" dirty="0"/>
              <a:t>Input Image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6CB7ABC-806A-4F04-81CB-C0E4673EB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r="6572" b="1923"/>
          <a:stretch/>
        </p:blipFill>
        <p:spPr>
          <a:xfrm>
            <a:off x="6092087" y="1772816"/>
            <a:ext cx="5888279" cy="362802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720054"/>
          </a:xfrm>
        </p:spPr>
        <p:txBody>
          <a:bodyPr/>
          <a:lstStyle/>
          <a:p>
            <a:r>
              <a:rPr lang="en-GB" dirty="0"/>
              <a:t>Convolution Pipeline: Convolution DMA (CDMA)</a:t>
            </a:r>
          </a:p>
        </p:txBody>
      </p:sp>
    </p:spTree>
    <p:extLst>
      <p:ext uri="{BB962C8B-B14F-4D97-AF65-F5344CB8AC3E}">
        <p14:creationId xmlns:p14="http://schemas.microsoft.com/office/powerpoint/2010/main" val="99514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Convolution Pipeline: Convolution Buffer (CBUF)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3645347" y="4653136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948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511E-6 2.22222E-6 L 0.09743 0.005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264159" y="1916832"/>
            <a:ext cx="5577644" cy="3826972"/>
          </a:xfrm>
        </p:spPr>
        <p:txBody>
          <a:bodyPr/>
          <a:lstStyle/>
          <a:p>
            <a:r>
              <a:rPr lang="en-GB" dirty="0"/>
              <a:t>CBUF caches input pixel data, feature data and weights.</a:t>
            </a:r>
          </a:p>
          <a:p>
            <a:endParaRPr lang="en-GB" dirty="0"/>
          </a:p>
          <a:p>
            <a:r>
              <a:rPr lang="en-GB" b="1" dirty="0"/>
              <a:t>16x 32KB banks</a:t>
            </a:r>
            <a:r>
              <a:rPr lang="en-GB" dirty="0"/>
              <a:t>, for a total of 512KB.</a:t>
            </a:r>
          </a:p>
          <a:p>
            <a:r>
              <a:rPr lang="en-GB" dirty="0"/>
              <a:t>A bank consists of two two-port SRAMs. </a:t>
            </a:r>
          </a:p>
          <a:p>
            <a:endParaRPr lang="en-GB" dirty="0"/>
          </a:p>
          <a:p>
            <a:r>
              <a:rPr lang="en-GB" dirty="0"/>
              <a:t>Three 64B read ports, two 128B write ports.</a:t>
            </a:r>
          </a:p>
          <a:p>
            <a:r>
              <a:rPr lang="en-GB" b="1" dirty="0"/>
              <a:t>Bandwidth</a:t>
            </a:r>
            <a:r>
              <a:rPr lang="en-GB" dirty="0"/>
              <a:t>: 256B/cycle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128 GB/s</a:t>
            </a:r>
          </a:p>
          <a:p>
            <a:endParaRPr lang="en-GB" dirty="0"/>
          </a:p>
          <a:p>
            <a:r>
              <a:rPr lang="en-GB" dirty="0"/>
              <a:t>Estimated memory </a:t>
            </a:r>
            <a:r>
              <a:rPr lang="en-GB" b="1" dirty="0"/>
              <a:t>area</a:t>
            </a:r>
            <a:r>
              <a:rPr lang="en-GB" dirty="0"/>
              <a:t>: 8.91 mm</a:t>
            </a:r>
            <a:r>
              <a:rPr lang="en-GB" baseline="30000" dirty="0"/>
              <a:t>2  </a:t>
            </a:r>
            <a:r>
              <a:rPr lang="en-GB" dirty="0"/>
              <a:t>(25%)</a:t>
            </a:r>
          </a:p>
          <a:p>
            <a:endParaRPr lang="en-GB" sz="1800" baseline="300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37B61D-B006-44B2-8866-187BA8CA3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79" y="1557589"/>
            <a:ext cx="6405126" cy="467969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Convolution Pipeline: Convolution Buffer (CBUF)</a:t>
            </a:r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333DB50-6172-4CFB-A695-B6AE88D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Convolution Pipeline: Convolution Sequence Controller (CSC)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D89D1A-E4FD-4628-88C7-6CAC02C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06.06.2019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45330F-161F-42F6-BE8B-48895CC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EFC93-FE80-4177-8E62-A9DA594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BA03E67-23B2-419D-A672-978B5A8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Where</a:t>
            </a:r>
            <a:r>
              <a:rPr lang="it-IT" dirty="0"/>
              <a:t> are </a:t>
            </a:r>
            <a:r>
              <a:rPr lang="it-IT" dirty="0" err="1"/>
              <a:t>we</a:t>
            </a:r>
            <a:r>
              <a:rPr lang="it-IT" dirty="0"/>
              <a:t>?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6C426BDB-72E7-4929-AC6D-BEF8A5502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9" y="2184082"/>
            <a:ext cx="8357891" cy="3483360"/>
          </a:xfrm>
          <a:prstGeom prst="rect">
            <a:avLst/>
          </a:prstGeom>
        </p:spPr>
      </p:pic>
      <p:sp>
        <p:nvSpPr>
          <p:cNvPr id="8" name="Somma 7">
            <a:extLst>
              <a:ext uri="{FF2B5EF4-FFF2-40B4-BE49-F238E27FC236}">
                <a16:creationId xmlns:a16="http://schemas.microsoft.com/office/drawing/2014/main" id="{1B4B7FA2-B379-4A12-B93E-31E60CEE4ED5}"/>
              </a:ext>
            </a:extLst>
          </p:cNvPr>
          <p:cNvSpPr/>
          <p:nvPr/>
        </p:nvSpPr>
        <p:spPr>
          <a:xfrm>
            <a:off x="4797475" y="4653136"/>
            <a:ext cx="504056" cy="504056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30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559E-6 2.22222E-6 L 0.10343 -0.0053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8659</TotalTime>
  <Words>1425</Words>
  <Application>Microsoft Office PowerPoint</Application>
  <PresentationFormat>Personalizzato</PresentationFormat>
  <Paragraphs>344</Paragraphs>
  <Slides>27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27</vt:i4>
      </vt:variant>
    </vt:vector>
  </HeadingPairs>
  <TitlesOfParts>
    <vt:vector size="38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NVDLA Meets PULP</vt:lpstr>
      <vt:lpstr>NVDLA Meets PULP: Goals</vt:lpstr>
      <vt:lpstr>Presentazione standard di PowerPoint</vt:lpstr>
      <vt:lpstr>External Interface</vt:lpstr>
      <vt:lpstr>Where are we?</vt:lpstr>
      <vt:lpstr>Convolution Pipeline: Convolution DMA (CDMA)</vt:lpstr>
      <vt:lpstr>Where are we?</vt:lpstr>
      <vt:lpstr>Convolution Pipeline: Convolution Buffer (CBUF)</vt:lpstr>
      <vt:lpstr>Where are we?</vt:lpstr>
      <vt:lpstr>Convolution Pipeline: Convolution Sequence Controller (CSC)</vt:lpstr>
      <vt:lpstr>Estimation: CDMA + CBUF + CSC (Pre-processing)</vt:lpstr>
      <vt:lpstr>Where are we?</vt:lpstr>
      <vt:lpstr>Convolution Pipeline: Convolution MAC (CMAC)</vt:lpstr>
      <vt:lpstr>Convolution Pipeline: Convolution MAC (CMAC)</vt:lpstr>
      <vt:lpstr>Convolution Pipeline: Convolution MAC (CMAC)</vt:lpstr>
      <vt:lpstr>Estimation: CMAC</vt:lpstr>
      <vt:lpstr>Where are we?</vt:lpstr>
      <vt:lpstr>Convolution Pipeline: Convolution Accumulator (CACC) </vt:lpstr>
      <vt:lpstr>Estimation: CACC</vt:lpstr>
      <vt:lpstr>Where are we?</vt:lpstr>
      <vt:lpstr>Single Point Data Processor (SDP): Activation</vt:lpstr>
      <vt:lpstr>Estimation: SDP</vt:lpstr>
      <vt:lpstr>Post Processing Operations</vt:lpstr>
      <vt:lpstr>Post Processing Operations</vt:lpstr>
      <vt:lpstr>NVDLA vs NTX</vt:lpstr>
      <vt:lpstr>Conclusion: My Contribution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NVDLA meets PULP</dc:title>
  <dc:creator>Davide Menini</dc:creator>
  <cp:lastModifiedBy>Davide Menini</cp:lastModifiedBy>
  <cp:revision>202</cp:revision>
  <cp:lastPrinted>2013-06-08T11:22:51Z</cp:lastPrinted>
  <dcterms:created xsi:type="dcterms:W3CDTF">2019-05-31T13:36:01Z</dcterms:created>
  <dcterms:modified xsi:type="dcterms:W3CDTF">2021-05-05T07:49:27Z</dcterms:modified>
</cp:coreProperties>
</file>