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9" r:id="rId3"/>
    <p:sldId id="280" r:id="rId4"/>
    <p:sldId id="257" r:id="rId5"/>
    <p:sldId id="258" r:id="rId6"/>
    <p:sldId id="259" r:id="rId7"/>
    <p:sldId id="281"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4" r:id="rId22"/>
    <p:sldId id="276" r:id="rId23"/>
    <p:sldId id="27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5/13/2018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5/13/2018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5/13/2018</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5/13/2018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Basic Scholarship Awarding Graphs</a:t>
            </a:r>
            <a:endParaRPr lang="en-US" dirty="0"/>
          </a:p>
        </p:txBody>
      </p:sp>
      <p:sp>
        <p:nvSpPr>
          <p:cNvPr id="3" name="Subtitle 2"/>
          <p:cNvSpPr>
            <a:spLocks noGrp="1"/>
          </p:cNvSpPr>
          <p:nvPr>
            <p:ph type="subTitle" idx="1"/>
          </p:nvPr>
        </p:nvSpPr>
        <p:spPr/>
        <p:txBody>
          <a:bodyPr/>
          <a:lstStyle/>
          <a:p>
            <a:r>
              <a:rPr lang="en-US" dirty="0" smtClean="0"/>
              <a:t>Creating a way to allow scholarship awarding committee give scholarships in a fairer way</a:t>
            </a:r>
            <a:endParaRPr lang="en-US" dirty="0"/>
          </a:p>
        </p:txBody>
      </p:sp>
    </p:spTree>
    <p:extLst>
      <p:ext uri="{BB962C8B-B14F-4D97-AF65-F5344CB8AC3E}">
        <p14:creationId xmlns:p14="http://schemas.microsoft.com/office/powerpoint/2010/main" val="16442684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831273" y="6096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S1</a:t>
            </a:r>
            <a:endParaRPr lang="en-US" dirty="0"/>
          </a:p>
        </p:txBody>
      </p:sp>
      <p:sp>
        <p:nvSpPr>
          <p:cNvPr id="5" name="Oval 4"/>
          <p:cNvSpPr/>
          <p:nvPr/>
        </p:nvSpPr>
        <p:spPr>
          <a:xfrm>
            <a:off x="831273" y="215438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S2</a:t>
            </a:r>
            <a:endParaRPr lang="en-US" dirty="0"/>
          </a:p>
        </p:txBody>
      </p:sp>
      <p:sp>
        <p:nvSpPr>
          <p:cNvPr id="6" name="Oval 5"/>
          <p:cNvSpPr/>
          <p:nvPr/>
        </p:nvSpPr>
        <p:spPr>
          <a:xfrm>
            <a:off x="831273" y="369916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S3</a:t>
            </a:r>
            <a:endParaRPr lang="en-US" dirty="0"/>
          </a:p>
        </p:txBody>
      </p:sp>
      <p:sp>
        <p:nvSpPr>
          <p:cNvPr id="8" name="Oval 7"/>
          <p:cNvSpPr/>
          <p:nvPr/>
        </p:nvSpPr>
        <p:spPr>
          <a:xfrm>
            <a:off x="4405745" y="609600"/>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A1</a:t>
            </a:r>
            <a:endParaRPr lang="en-US" dirty="0"/>
          </a:p>
        </p:txBody>
      </p:sp>
      <p:sp>
        <p:nvSpPr>
          <p:cNvPr id="9" name="Oval 8"/>
          <p:cNvSpPr/>
          <p:nvPr/>
        </p:nvSpPr>
        <p:spPr>
          <a:xfrm>
            <a:off x="4461163" y="1849582"/>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A2</a:t>
            </a:r>
            <a:endParaRPr lang="en-US" dirty="0"/>
          </a:p>
        </p:txBody>
      </p:sp>
      <p:sp>
        <p:nvSpPr>
          <p:cNvPr id="10" name="Oval 9"/>
          <p:cNvSpPr/>
          <p:nvPr/>
        </p:nvSpPr>
        <p:spPr>
          <a:xfrm>
            <a:off x="4461163" y="3328555"/>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A3</a:t>
            </a:r>
            <a:endParaRPr lang="en-US" dirty="0"/>
          </a:p>
        </p:txBody>
      </p:sp>
      <p:sp>
        <p:nvSpPr>
          <p:cNvPr id="11" name="Oval 10"/>
          <p:cNvSpPr/>
          <p:nvPr/>
        </p:nvSpPr>
        <p:spPr>
          <a:xfrm>
            <a:off x="4461163" y="4807528"/>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A4</a:t>
            </a:r>
            <a:endParaRPr lang="en-US" dirty="0"/>
          </a:p>
        </p:txBody>
      </p:sp>
      <p:sp>
        <p:nvSpPr>
          <p:cNvPr id="12" name="TextBox 11"/>
          <p:cNvSpPr txBox="1"/>
          <p:nvPr/>
        </p:nvSpPr>
        <p:spPr>
          <a:xfrm>
            <a:off x="678873" y="240268"/>
            <a:ext cx="2493818" cy="369332"/>
          </a:xfrm>
          <a:prstGeom prst="rect">
            <a:avLst/>
          </a:prstGeom>
          <a:noFill/>
        </p:spPr>
        <p:txBody>
          <a:bodyPr wrap="square" rtlCol="0">
            <a:spAutoFit/>
          </a:bodyPr>
          <a:lstStyle/>
          <a:p>
            <a:r>
              <a:rPr lang="en-US" dirty="0" smtClean="0"/>
              <a:t>Scholarships</a:t>
            </a:r>
            <a:endParaRPr lang="en-US" dirty="0"/>
          </a:p>
        </p:txBody>
      </p:sp>
      <p:sp>
        <p:nvSpPr>
          <p:cNvPr id="13" name="TextBox 12"/>
          <p:cNvSpPr txBox="1"/>
          <p:nvPr/>
        </p:nvSpPr>
        <p:spPr>
          <a:xfrm>
            <a:off x="4239491" y="240268"/>
            <a:ext cx="1551709" cy="369332"/>
          </a:xfrm>
          <a:prstGeom prst="rect">
            <a:avLst/>
          </a:prstGeom>
          <a:noFill/>
        </p:spPr>
        <p:txBody>
          <a:bodyPr wrap="square" rtlCol="0">
            <a:spAutoFit/>
          </a:bodyPr>
          <a:lstStyle/>
          <a:p>
            <a:r>
              <a:rPr lang="en-US" dirty="0" smtClean="0"/>
              <a:t>Applicants</a:t>
            </a:r>
          </a:p>
        </p:txBody>
      </p:sp>
      <p:sp>
        <p:nvSpPr>
          <p:cNvPr id="14" name="TextBox 13"/>
          <p:cNvSpPr txBox="1"/>
          <p:nvPr/>
        </p:nvSpPr>
        <p:spPr>
          <a:xfrm>
            <a:off x="6525491" y="1066800"/>
            <a:ext cx="2535382" cy="1200329"/>
          </a:xfrm>
          <a:prstGeom prst="rect">
            <a:avLst/>
          </a:prstGeom>
          <a:noFill/>
        </p:spPr>
        <p:txBody>
          <a:bodyPr wrap="square" rtlCol="0">
            <a:spAutoFit/>
          </a:bodyPr>
          <a:lstStyle/>
          <a:p>
            <a:r>
              <a:rPr lang="en-US" dirty="0" smtClean="0"/>
              <a:t>Algorithm 3:</a:t>
            </a:r>
          </a:p>
          <a:p>
            <a:r>
              <a:rPr lang="en-US" dirty="0" smtClean="0"/>
              <a:t>Merit </a:t>
            </a:r>
            <a:r>
              <a:rPr lang="en-US" dirty="0" smtClean="0"/>
              <a:t>Only Awarding Can’t Exceed Maximum</a:t>
            </a:r>
            <a:endParaRPr lang="en-US" dirty="0"/>
          </a:p>
        </p:txBody>
      </p:sp>
      <p:cxnSp>
        <p:nvCxnSpPr>
          <p:cNvPr id="3" name="Straight Connector 2"/>
          <p:cNvCxnSpPr>
            <a:stCxn id="4" idx="6"/>
            <a:endCxn id="8" idx="2"/>
          </p:cNvCxnSpPr>
          <p:nvPr/>
        </p:nvCxnSpPr>
        <p:spPr>
          <a:xfrm>
            <a:off x="1745673" y="1066800"/>
            <a:ext cx="2660072" cy="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Connector 16"/>
          <p:cNvCxnSpPr>
            <a:stCxn id="4" idx="5"/>
            <a:endCxn id="9" idx="2"/>
          </p:cNvCxnSpPr>
          <p:nvPr/>
        </p:nvCxnSpPr>
        <p:spPr>
          <a:xfrm>
            <a:off x="1611762" y="1390089"/>
            <a:ext cx="2849401" cy="9166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11" idx="1"/>
          </p:cNvCxnSpPr>
          <p:nvPr/>
        </p:nvCxnSpPr>
        <p:spPr>
          <a:xfrm>
            <a:off x="1353137" y="1446654"/>
            <a:ext cx="3241937" cy="3494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10" idx="1"/>
          </p:cNvCxnSpPr>
          <p:nvPr/>
        </p:nvCxnSpPr>
        <p:spPr>
          <a:xfrm>
            <a:off x="1678718" y="2478817"/>
            <a:ext cx="2916356" cy="983649"/>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6" name="Straight Connector 25"/>
          <p:cNvCxnSpPr>
            <a:stCxn id="6" idx="6"/>
            <a:endCxn id="9" idx="2"/>
          </p:cNvCxnSpPr>
          <p:nvPr/>
        </p:nvCxnSpPr>
        <p:spPr>
          <a:xfrm flipV="1">
            <a:off x="1745673" y="2306782"/>
            <a:ext cx="2715490" cy="18495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0" idx="2"/>
            <a:endCxn id="6" idx="6"/>
          </p:cNvCxnSpPr>
          <p:nvPr/>
        </p:nvCxnSpPr>
        <p:spPr>
          <a:xfrm flipH="1">
            <a:off x="1745673" y="3785755"/>
            <a:ext cx="2715490" cy="3706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8" idx="3"/>
            <a:endCxn id="6" idx="7"/>
          </p:cNvCxnSpPr>
          <p:nvPr/>
        </p:nvCxnSpPr>
        <p:spPr>
          <a:xfrm flipH="1">
            <a:off x="1611762" y="1390089"/>
            <a:ext cx="2927894" cy="2442986"/>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4" name="Straight Connector 33"/>
          <p:cNvCxnSpPr>
            <a:stCxn id="11" idx="2"/>
            <a:endCxn id="6" idx="5"/>
          </p:cNvCxnSpPr>
          <p:nvPr/>
        </p:nvCxnSpPr>
        <p:spPr>
          <a:xfrm flipH="1" flipV="1">
            <a:off x="1611762" y="4479653"/>
            <a:ext cx="2849401" cy="785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1767613" y="1163782"/>
            <a:ext cx="2660072" cy="1544782"/>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7710" y="872838"/>
            <a:ext cx="831273" cy="369332"/>
          </a:xfrm>
          <a:prstGeom prst="rect">
            <a:avLst/>
          </a:prstGeom>
          <a:noFill/>
        </p:spPr>
        <p:txBody>
          <a:bodyPr wrap="square" rtlCol="0">
            <a:spAutoFit/>
          </a:bodyPr>
          <a:lstStyle/>
          <a:p>
            <a:r>
              <a:rPr lang="en-US" dirty="0" smtClean="0"/>
              <a:t>1000</a:t>
            </a:r>
            <a:endParaRPr lang="en-US" dirty="0"/>
          </a:p>
        </p:txBody>
      </p:sp>
      <p:sp>
        <p:nvSpPr>
          <p:cNvPr id="7" name="TextBox 6"/>
          <p:cNvSpPr txBox="1"/>
          <p:nvPr/>
        </p:nvSpPr>
        <p:spPr>
          <a:xfrm>
            <a:off x="166254" y="2478817"/>
            <a:ext cx="637309" cy="369332"/>
          </a:xfrm>
          <a:prstGeom prst="rect">
            <a:avLst/>
          </a:prstGeom>
          <a:noFill/>
        </p:spPr>
        <p:txBody>
          <a:bodyPr wrap="square" rtlCol="0">
            <a:spAutoFit/>
          </a:bodyPr>
          <a:lstStyle/>
          <a:p>
            <a:r>
              <a:rPr lang="en-US" dirty="0" smtClean="0"/>
              <a:t>750</a:t>
            </a:r>
            <a:endParaRPr lang="en-US" dirty="0"/>
          </a:p>
        </p:txBody>
      </p:sp>
      <p:sp>
        <p:nvSpPr>
          <p:cNvPr id="15" name="TextBox 14"/>
          <p:cNvSpPr txBox="1"/>
          <p:nvPr/>
        </p:nvSpPr>
        <p:spPr>
          <a:xfrm>
            <a:off x="207818" y="4059382"/>
            <a:ext cx="568037" cy="369332"/>
          </a:xfrm>
          <a:prstGeom prst="rect">
            <a:avLst/>
          </a:prstGeom>
          <a:noFill/>
        </p:spPr>
        <p:txBody>
          <a:bodyPr wrap="square" rtlCol="0">
            <a:spAutoFit/>
          </a:bodyPr>
          <a:lstStyle/>
          <a:p>
            <a:r>
              <a:rPr lang="en-US" dirty="0" smtClean="0"/>
              <a:t>500</a:t>
            </a:r>
            <a:endParaRPr lang="en-US" dirty="0"/>
          </a:p>
        </p:txBody>
      </p:sp>
      <p:sp>
        <p:nvSpPr>
          <p:cNvPr id="16" name="TextBox 15"/>
          <p:cNvSpPr txBox="1"/>
          <p:nvPr/>
        </p:nvSpPr>
        <p:spPr>
          <a:xfrm>
            <a:off x="6525490" y="2306782"/>
            <a:ext cx="2867891" cy="2585323"/>
          </a:xfrm>
          <a:prstGeom prst="rect">
            <a:avLst/>
          </a:prstGeom>
          <a:noFill/>
        </p:spPr>
        <p:txBody>
          <a:bodyPr wrap="square" rtlCol="0">
            <a:spAutoFit/>
          </a:bodyPr>
          <a:lstStyle/>
          <a:p>
            <a:r>
              <a:rPr lang="en-US" dirty="0" smtClean="0"/>
              <a:t>In this graph, A1 would can’t win S2 because it would bring them over the maximum award. However, they are not disqualified and then able to win S3.</a:t>
            </a:r>
          </a:p>
          <a:p>
            <a:r>
              <a:rPr lang="en-US" dirty="0" smtClean="0"/>
              <a:t>Note than A2 wins nothing while A3 wins 750.</a:t>
            </a:r>
            <a:endParaRPr lang="en-US" dirty="0"/>
          </a:p>
        </p:txBody>
      </p:sp>
      <p:sp>
        <p:nvSpPr>
          <p:cNvPr id="18" name="TextBox 17"/>
          <p:cNvSpPr txBox="1"/>
          <p:nvPr/>
        </p:nvSpPr>
        <p:spPr>
          <a:xfrm>
            <a:off x="2382982" y="124691"/>
            <a:ext cx="1496291" cy="646331"/>
          </a:xfrm>
          <a:prstGeom prst="rect">
            <a:avLst/>
          </a:prstGeom>
          <a:noFill/>
        </p:spPr>
        <p:txBody>
          <a:bodyPr wrap="square" rtlCol="0">
            <a:spAutoFit/>
          </a:bodyPr>
          <a:lstStyle/>
          <a:p>
            <a:r>
              <a:rPr lang="en-US" dirty="0" smtClean="0"/>
              <a:t>Maximum </a:t>
            </a:r>
          </a:p>
          <a:p>
            <a:r>
              <a:rPr lang="en-US" dirty="0" smtClean="0"/>
              <a:t>Award =1500</a:t>
            </a:r>
            <a:endParaRPr lang="en-US" dirty="0"/>
          </a:p>
        </p:txBody>
      </p:sp>
      <p:sp>
        <p:nvSpPr>
          <p:cNvPr id="19" name="TextBox 18"/>
          <p:cNvSpPr txBox="1"/>
          <p:nvPr/>
        </p:nvSpPr>
        <p:spPr>
          <a:xfrm>
            <a:off x="5375563" y="872838"/>
            <a:ext cx="1011382" cy="369332"/>
          </a:xfrm>
          <a:prstGeom prst="rect">
            <a:avLst/>
          </a:prstGeom>
          <a:noFill/>
        </p:spPr>
        <p:txBody>
          <a:bodyPr wrap="square" rtlCol="0">
            <a:spAutoFit/>
          </a:bodyPr>
          <a:lstStyle/>
          <a:p>
            <a:r>
              <a:rPr lang="en-US" dirty="0" smtClean="0"/>
              <a:t>1500</a:t>
            </a:r>
            <a:endParaRPr lang="en-US" dirty="0"/>
          </a:p>
        </p:txBody>
      </p:sp>
      <p:sp>
        <p:nvSpPr>
          <p:cNvPr id="22" name="TextBox 21"/>
          <p:cNvSpPr txBox="1"/>
          <p:nvPr/>
        </p:nvSpPr>
        <p:spPr>
          <a:xfrm>
            <a:off x="5479473" y="3539943"/>
            <a:ext cx="623454" cy="369332"/>
          </a:xfrm>
          <a:prstGeom prst="rect">
            <a:avLst/>
          </a:prstGeom>
          <a:noFill/>
        </p:spPr>
        <p:txBody>
          <a:bodyPr wrap="square" rtlCol="0">
            <a:spAutoFit/>
          </a:bodyPr>
          <a:lstStyle/>
          <a:p>
            <a:r>
              <a:rPr lang="en-US" dirty="0" smtClean="0"/>
              <a:t>750</a:t>
            </a:r>
            <a:endParaRPr lang="en-US" dirty="0"/>
          </a:p>
        </p:txBody>
      </p:sp>
    </p:spTree>
    <p:extLst>
      <p:ext uri="{BB962C8B-B14F-4D97-AF65-F5344CB8AC3E}">
        <p14:creationId xmlns:p14="http://schemas.microsoft.com/office/powerpoint/2010/main" val="42911334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rational assumptions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RA1-The higher ranked applicant will be awarded more than the next highest ranked </a:t>
            </a:r>
            <a:r>
              <a:rPr lang="en-US" dirty="0" smtClean="0"/>
              <a:t>applicant</a:t>
            </a:r>
          </a:p>
          <a:p>
            <a:r>
              <a:rPr lang="en-US" dirty="0" smtClean="0"/>
              <a:t>RA2-That a lower ranked applicant would not have more than the next highest ranked applicant. In other words, sequential ranked applicants can have the same amount, e.g. -1 has 1000 and 2 has 1000.</a:t>
            </a:r>
            <a:endParaRPr lang="en-US" dirty="0" smtClean="0"/>
          </a:p>
          <a:p>
            <a:r>
              <a:rPr lang="en-US" dirty="0" smtClean="0"/>
              <a:t>RA3-That </a:t>
            </a:r>
            <a:r>
              <a:rPr lang="en-US" dirty="0" smtClean="0"/>
              <a:t>if a lower ranked applicant would have a award that every higher ranked applicant would have an award</a:t>
            </a:r>
          </a:p>
          <a:p>
            <a:r>
              <a:rPr lang="en-US" dirty="0" smtClean="0"/>
              <a:t>Since not everyone is qualified for every scholarship, these assumptions do not always hold true</a:t>
            </a:r>
          </a:p>
          <a:p>
            <a:r>
              <a:rPr lang="en-US" dirty="0" smtClean="0"/>
              <a:t>However, if RA1 holds true, then </a:t>
            </a:r>
            <a:r>
              <a:rPr lang="en-US" dirty="0" smtClean="0"/>
              <a:t>RA2 </a:t>
            </a:r>
            <a:r>
              <a:rPr lang="en-US" smtClean="0"/>
              <a:t>and RA3 must </a:t>
            </a:r>
            <a:r>
              <a:rPr lang="en-US" dirty="0" smtClean="0"/>
              <a:t>be </a:t>
            </a:r>
            <a:r>
              <a:rPr lang="en-US" dirty="0" smtClean="0"/>
              <a:t>true</a:t>
            </a:r>
          </a:p>
          <a:p>
            <a:r>
              <a:rPr lang="en-US" dirty="0" smtClean="0"/>
              <a:t>Not all algorithms for a given graph will hold both true</a:t>
            </a:r>
          </a:p>
          <a:p>
            <a:r>
              <a:rPr lang="en-US" dirty="0" smtClean="0"/>
              <a:t>Committees will prefer the results that hold these true</a:t>
            </a:r>
          </a:p>
          <a:p>
            <a:r>
              <a:rPr lang="en-US" dirty="0" smtClean="0"/>
              <a:t>Some committees will prefer giving more applicants than fewer</a:t>
            </a:r>
            <a:endParaRPr lang="en-US" dirty="0"/>
          </a:p>
        </p:txBody>
      </p:sp>
    </p:spTree>
    <p:extLst>
      <p:ext uri="{BB962C8B-B14F-4D97-AF65-F5344CB8AC3E}">
        <p14:creationId xmlns:p14="http://schemas.microsoft.com/office/powerpoint/2010/main" val="32101395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831273" y="6096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S1</a:t>
            </a:r>
            <a:endParaRPr lang="en-US" dirty="0"/>
          </a:p>
        </p:txBody>
      </p:sp>
      <p:sp>
        <p:nvSpPr>
          <p:cNvPr id="5" name="Oval 4"/>
          <p:cNvSpPr/>
          <p:nvPr/>
        </p:nvSpPr>
        <p:spPr>
          <a:xfrm>
            <a:off x="831273" y="215438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S2</a:t>
            </a:r>
            <a:endParaRPr lang="en-US" dirty="0"/>
          </a:p>
        </p:txBody>
      </p:sp>
      <p:sp>
        <p:nvSpPr>
          <p:cNvPr id="6" name="Oval 5"/>
          <p:cNvSpPr/>
          <p:nvPr/>
        </p:nvSpPr>
        <p:spPr>
          <a:xfrm>
            <a:off x="831273" y="369916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S3</a:t>
            </a:r>
            <a:endParaRPr lang="en-US" dirty="0"/>
          </a:p>
        </p:txBody>
      </p:sp>
      <p:sp>
        <p:nvSpPr>
          <p:cNvPr id="8" name="Oval 7"/>
          <p:cNvSpPr/>
          <p:nvPr/>
        </p:nvSpPr>
        <p:spPr>
          <a:xfrm>
            <a:off x="4405745" y="609600"/>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A1</a:t>
            </a:r>
            <a:endParaRPr lang="en-US" dirty="0"/>
          </a:p>
        </p:txBody>
      </p:sp>
      <p:sp>
        <p:nvSpPr>
          <p:cNvPr id="9" name="Oval 8"/>
          <p:cNvSpPr/>
          <p:nvPr/>
        </p:nvSpPr>
        <p:spPr>
          <a:xfrm>
            <a:off x="4461163" y="1849582"/>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A2</a:t>
            </a:r>
            <a:endParaRPr lang="en-US" dirty="0"/>
          </a:p>
        </p:txBody>
      </p:sp>
      <p:sp>
        <p:nvSpPr>
          <p:cNvPr id="10" name="Oval 9"/>
          <p:cNvSpPr/>
          <p:nvPr/>
        </p:nvSpPr>
        <p:spPr>
          <a:xfrm>
            <a:off x="4461163" y="3328555"/>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A3</a:t>
            </a:r>
            <a:endParaRPr lang="en-US" dirty="0"/>
          </a:p>
        </p:txBody>
      </p:sp>
      <p:sp>
        <p:nvSpPr>
          <p:cNvPr id="11" name="Oval 10"/>
          <p:cNvSpPr/>
          <p:nvPr/>
        </p:nvSpPr>
        <p:spPr>
          <a:xfrm>
            <a:off x="4461163" y="4807528"/>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A4</a:t>
            </a:r>
            <a:endParaRPr lang="en-US" dirty="0"/>
          </a:p>
        </p:txBody>
      </p:sp>
      <p:sp>
        <p:nvSpPr>
          <p:cNvPr id="12" name="TextBox 11"/>
          <p:cNvSpPr txBox="1"/>
          <p:nvPr/>
        </p:nvSpPr>
        <p:spPr>
          <a:xfrm>
            <a:off x="678873" y="240268"/>
            <a:ext cx="2493818" cy="369332"/>
          </a:xfrm>
          <a:prstGeom prst="rect">
            <a:avLst/>
          </a:prstGeom>
          <a:noFill/>
        </p:spPr>
        <p:txBody>
          <a:bodyPr wrap="square" rtlCol="0">
            <a:spAutoFit/>
          </a:bodyPr>
          <a:lstStyle/>
          <a:p>
            <a:r>
              <a:rPr lang="en-US" dirty="0" smtClean="0"/>
              <a:t>Scholarships</a:t>
            </a:r>
            <a:endParaRPr lang="en-US" dirty="0"/>
          </a:p>
        </p:txBody>
      </p:sp>
      <p:sp>
        <p:nvSpPr>
          <p:cNvPr id="13" name="TextBox 12"/>
          <p:cNvSpPr txBox="1"/>
          <p:nvPr/>
        </p:nvSpPr>
        <p:spPr>
          <a:xfrm>
            <a:off x="4239491" y="240268"/>
            <a:ext cx="1551709" cy="369332"/>
          </a:xfrm>
          <a:prstGeom prst="rect">
            <a:avLst/>
          </a:prstGeom>
          <a:noFill/>
        </p:spPr>
        <p:txBody>
          <a:bodyPr wrap="square" rtlCol="0">
            <a:spAutoFit/>
          </a:bodyPr>
          <a:lstStyle/>
          <a:p>
            <a:r>
              <a:rPr lang="en-US" dirty="0" smtClean="0"/>
              <a:t>Applicants</a:t>
            </a:r>
          </a:p>
        </p:txBody>
      </p:sp>
      <p:sp>
        <p:nvSpPr>
          <p:cNvPr id="14" name="TextBox 13"/>
          <p:cNvSpPr txBox="1"/>
          <p:nvPr/>
        </p:nvSpPr>
        <p:spPr>
          <a:xfrm>
            <a:off x="6534710" y="925105"/>
            <a:ext cx="2535382" cy="923330"/>
          </a:xfrm>
          <a:prstGeom prst="rect">
            <a:avLst/>
          </a:prstGeom>
          <a:noFill/>
        </p:spPr>
        <p:txBody>
          <a:bodyPr wrap="square" rtlCol="0">
            <a:spAutoFit/>
          </a:bodyPr>
          <a:lstStyle/>
          <a:p>
            <a:r>
              <a:rPr lang="en-US" dirty="0" smtClean="0"/>
              <a:t>Algorithm 4</a:t>
            </a:r>
          </a:p>
          <a:p>
            <a:r>
              <a:rPr lang="en-US" dirty="0" smtClean="0"/>
              <a:t>Maximum </a:t>
            </a:r>
            <a:r>
              <a:rPr lang="en-US" dirty="0" smtClean="0"/>
              <a:t>One Award Per Applicant</a:t>
            </a:r>
            <a:endParaRPr lang="en-US" dirty="0"/>
          </a:p>
        </p:txBody>
      </p:sp>
      <p:cxnSp>
        <p:nvCxnSpPr>
          <p:cNvPr id="3" name="Straight Connector 2"/>
          <p:cNvCxnSpPr>
            <a:stCxn id="4" idx="6"/>
            <a:endCxn id="8" idx="2"/>
          </p:cNvCxnSpPr>
          <p:nvPr/>
        </p:nvCxnSpPr>
        <p:spPr>
          <a:xfrm>
            <a:off x="1745673" y="1066800"/>
            <a:ext cx="2660072" cy="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Connector 16"/>
          <p:cNvCxnSpPr>
            <a:stCxn id="4" idx="5"/>
            <a:endCxn id="9" idx="2"/>
          </p:cNvCxnSpPr>
          <p:nvPr/>
        </p:nvCxnSpPr>
        <p:spPr>
          <a:xfrm>
            <a:off x="1611762" y="1390089"/>
            <a:ext cx="2849401" cy="9166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11" idx="1"/>
          </p:cNvCxnSpPr>
          <p:nvPr/>
        </p:nvCxnSpPr>
        <p:spPr>
          <a:xfrm>
            <a:off x="1353137" y="1446654"/>
            <a:ext cx="3241937" cy="3494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10" idx="1"/>
          </p:cNvCxnSpPr>
          <p:nvPr/>
        </p:nvCxnSpPr>
        <p:spPr>
          <a:xfrm>
            <a:off x="1678718" y="2478817"/>
            <a:ext cx="2916356" cy="983649"/>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6" name="Straight Connector 25"/>
          <p:cNvCxnSpPr>
            <a:stCxn id="6" idx="6"/>
            <a:endCxn id="9" idx="2"/>
          </p:cNvCxnSpPr>
          <p:nvPr/>
        </p:nvCxnSpPr>
        <p:spPr>
          <a:xfrm flipV="1">
            <a:off x="1745673" y="2306782"/>
            <a:ext cx="2715490" cy="1849582"/>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0" name="Straight Connector 29"/>
          <p:cNvCxnSpPr>
            <a:stCxn id="10" idx="2"/>
            <a:endCxn id="6" idx="6"/>
          </p:cNvCxnSpPr>
          <p:nvPr/>
        </p:nvCxnSpPr>
        <p:spPr>
          <a:xfrm flipH="1">
            <a:off x="1745673" y="3785755"/>
            <a:ext cx="2715490" cy="3706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8" idx="3"/>
            <a:endCxn id="6" idx="7"/>
          </p:cNvCxnSpPr>
          <p:nvPr/>
        </p:nvCxnSpPr>
        <p:spPr>
          <a:xfrm flipH="1">
            <a:off x="1611762" y="1390089"/>
            <a:ext cx="2927894" cy="2442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1" idx="2"/>
            <a:endCxn id="6" idx="5"/>
          </p:cNvCxnSpPr>
          <p:nvPr/>
        </p:nvCxnSpPr>
        <p:spPr>
          <a:xfrm flipH="1" flipV="1">
            <a:off x="1611762" y="4479653"/>
            <a:ext cx="2849401" cy="785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1767613" y="1163782"/>
            <a:ext cx="2660072" cy="1544782"/>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7710" y="872838"/>
            <a:ext cx="831273" cy="369332"/>
          </a:xfrm>
          <a:prstGeom prst="rect">
            <a:avLst/>
          </a:prstGeom>
          <a:noFill/>
        </p:spPr>
        <p:txBody>
          <a:bodyPr wrap="square" rtlCol="0">
            <a:spAutoFit/>
          </a:bodyPr>
          <a:lstStyle/>
          <a:p>
            <a:r>
              <a:rPr lang="en-US" dirty="0" smtClean="0"/>
              <a:t>1000</a:t>
            </a:r>
            <a:endParaRPr lang="en-US" dirty="0"/>
          </a:p>
        </p:txBody>
      </p:sp>
      <p:sp>
        <p:nvSpPr>
          <p:cNvPr id="7" name="TextBox 6"/>
          <p:cNvSpPr txBox="1"/>
          <p:nvPr/>
        </p:nvSpPr>
        <p:spPr>
          <a:xfrm>
            <a:off x="166254" y="2478817"/>
            <a:ext cx="637309" cy="369332"/>
          </a:xfrm>
          <a:prstGeom prst="rect">
            <a:avLst/>
          </a:prstGeom>
          <a:noFill/>
        </p:spPr>
        <p:txBody>
          <a:bodyPr wrap="square" rtlCol="0">
            <a:spAutoFit/>
          </a:bodyPr>
          <a:lstStyle/>
          <a:p>
            <a:r>
              <a:rPr lang="en-US" dirty="0" smtClean="0"/>
              <a:t>750</a:t>
            </a:r>
            <a:endParaRPr lang="en-US" dirty="0"/>
          </a:p>
        </p:txBody>
      </p:sp>
      <p:sp>
        <p:nvSpPr>
          <p:cNvPr id="15" name="TextBox 14"/>
          <p:cNvSpPr txBox="1"/>
          <p:nvPr/>
        </p:nvSpPr>
        <p:spPr>
          <a:xfrm>
            <a:off x="207818" y="4059382"/>
            <a:ext cx="568037" cy="369332"/>
          </a:xfrm>
          <a:prstGeom prst="rect">
            <a:avLst/>
          </a:prstGeom>
          <a:noFill/>
        </p:spPr>
        <p:txBody>
          <a:bodyPr wrap="square" rtlCol="0">
            <a:spAutoFit/>
          </a:bodyPr>
          <a:lstStyle/>
          <a:p>
            <a:r>
              <a:rPr lang="en-US" dirty="0" smtClean="0"/>
              <a:t>500</a:t>
            </a:r>
            <a:endParaRPr lang="en-US" dirty="0"/>
          </a:p>
        </p:txBody>
      </p:sp>
      <p:sp>
        <p:nvSpPr>
          <p:cNvPr id="16" name="TextBox 15"/>
          <p:cNvSpPr txBox="1"/>
          <p:nvPr/>
        </p:nvSpPr>
        <p:spPr>
          <a:xfrm>
            <a:off x="6534710" y="1848435"/>
            <a:ext cx="2867891" cy="3970318"/>
          </a:xfrm>
          <a:prstGeom prst="rect">
            <a:avLst/>
          </a:prstGeom>
          <a:noFill/>
        </p:spPr>
        <p:txBody>
          <a:bodyPr wrap="square" rtlCol="0">
            <a:spAutoFit/>
          </a:bodyPr>
          <a:lstStyle/>
          <a:p>
            <a:r>
              <a:rPr lang="en-US" dirty="0" smtClean="0"/>
              <a:t>In this graph, an applicant is removed from qualification after winning this award.</a:t>
            </a:r>
          </a:p>
          <a:p>
            <a:r>
              <a:rPr lang="en-US" dirty="0" smtClean="0"/>
              <a:t>Note that the higher ranked A2 only is awarded 500 while A3 is awarded 750. This means the first rational assumptions doesn’t hold but the second assumption, all higher ranked applicants will have scholarship, does hold. </a:t>
            </a:r>
            <a:endParaRPr lang="en-US" dirty="0"/>
          </a:p>
        </p:txBody>
      </p:sp>
      <p:sp>
        <p:nvSpPr>
          <p:cNvPr id="18" name="TextBox 17"/>
          <p:cNvSpPr txBox="1"/>
          <p:nvPr/>
        </p:nvSpPr>
        <p:spPr>
          <a:xfrm>
            <a:off x="2382982" y="124691"/>
            <a:ext cx="1496291" cy="646331"/>
          </a:xfrm>
          <a:prstGeom prst="rect">
            <a:avLst/>
          </a:prstGeom>
          <a:noFill/>
        </p:spPr>
        <p:txBody>
          <a:bodyPr wrap="square" rtlCol="0">
            <a:spAutoFit/>
          </a:bodyPr>
          <a:lstStyle/>
          <a:p>
            <a:r>
              <a:rPr lang="en-US" dirty="0" smtClean="0"/>
              <a:t>Only Allow 1 Award</a:t>
            </a:r>
            <a:endParaRPr lang="en-US" dirty="0"/>
          </a:p>
        </p:txBody>
      </p:sp>
      <p:sp>
        <p:nvSpPr>
          <p:cNvPr id="19" name="TextBox 18"/>
          <p:cNvSpPr txBox="1"/>
          <p:nvPr/>
        </p:nvSpPr>
        <p:spPr>
          <a:xfrm>
            <a:off x="5375563" y="872838"/>
            <a:ext cx="1011382" cy="369332"/>
          </a:xfrm>
          <a:prstGeom prst="rect">
            <a:avLst/>
          </a:prstGeom>
          <a:noFill/>
        </p:spPr>
        <p:txBody>
          <a:bodyPr wrap="square" rtlCol="0">
            <a:spAutoFit/>
          </a:bodyPr>
          <a:lstStyle/>
          <a:p>
            <a:r>
              <a:rPr lang="en-US" dirty="0" smtClean="0"/>
              <a:t>1500</a:t>
            </a:r>
            <a:endParaRPr lang="en-US" dirty="0"/>
          </a:p>
        </p:txBody>
      </p:sp>
      <p:sp>
        <p:nvSpPr>
          <p:cNvPr id="22" name="TextBox 21"/>
          <p:cNvSpPr txBox="1"/>
          <p:nvPr/>
        </p:nvSpPr>
        <p:spPr>
          <a:xfrm>
            <a:off x="5479473" y="3539943"/>
            <a:ext cx="623454" cy="369332"/>
          </a:xfrm>
          <a:prstGeom prst="rect">
            <a:avLst/>
          </a:prstGeom>
          <a:noFill/>
        </p:spPr>
        <p:txBody>
          <a:bodyPr wrap="square" rtlCol="0">
            <a:spAutoFit/>
          </a:bodyPr>
          <a:lstStyle/>
          <a:p>
            <a:r>
              <a:rPr lang="en-US" dirty="0" smtClean="0"/>
              <a:t>750</a:t>
            </a:r>
            <a:endParaRPr lang="en-US" dirty="0"/>
          </a:p>
        </p:txBody>
      </p:sp>
      <p:sp>
        <p:nvSpPr>
          <p:cNvPr id="23" name="TextBox 22"/>
          <p:cNvSpPr txBox="1"/>
          <p:nvPr/>
        </p:nvSpPr>
        <p:spPr>
          <a:xfrm>
            <a:off x="5479473" y="2130149"/>
            <a:ext cx="623454" cy="369332"/>
          </a:xfrm>
          <a:prstGeom prst="rect">
            <a:avLst/>
          </a:prstGeom>
          <a:noFill/>
        </p:spPr>
        <p:txBody>
          <a:bodyPr wrap="square" rtlCol="0">
            <a:spAutoFit/>
          </a:bodyPr>
          <a:lstStyle/>
          <a:p>
            <a:r>
              <a:rPr lang="en-US" dirty="0" smtClean="0"/>
              <a:t>500</a:t>
            </a:r>
            <a:endParaRPr lang="en-US" dirty="0"/>
          </a:p>
        </p:txBody>
      </p:sp>
      <p:sp>
        <p:nvSpPr>
          <p:cNvPr id="24" name="TextBox 23"/>
          <p:cNvSpPr txBox="1"/>
          <p:nvPr/>
        </p:nvSpPr>
        <p:spPr>
          <a:xfrm>
            <a:off x="2286000" y="5721928"/>
            <a:ext cx="1399309" cy="646331"/>
          </a:xfrm>
          <a:prstGeom prst="rect">
            <a:avLst/>
          </a:prstGeom>
          <a:noFill/>
        </p:spPr>
        <p:txBody>
          <a:bodyPr wrap="square" rtlCol="0">
            <a:spAutoFit/>
          </a:bodyPr>
          <a:lstStyle/>
          <a:p>
            <a:r>
              <a:rPr lang="en-US" dirty="0" smtClean="0"/>
              <a:t>RA1- False</a:t>
            </a:r>
          </a:p>
          <a:p>
            <a:r>
              <a:rPr lang="en-US" dirty="0" smtClean="0"/>
              <a:t>RA2- True</a:t>
            </a:r>
            <a:endParaRPr lang="en-US" dirty="0"/>
          </a:p>
        </p:txBody>
      </p:sp>
    </p:spTree>
    <p:extLst>
      <p:ext uri="{BB962C8B-B14F-4D97-AF65-F5344CB8AC3E}">
        <p14:creationId xmlns:p14="http://schemas.microsoft.com/office/powerpoint/2010/main" val="4889980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831273" y="6096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S1</a:t>
            </a:r>
            <a:endParaRPr lang="en-US" dirty="0"/>
          </a:p>
        </p:txBody>
      </p:sp>
      <p:sp>
        <p:nvSpPr>
          <p:cNvPr id="5" name="Oval 4"/>
          <p:cNvSpPr/>
          <p:nvPr/>
        </p:nvSpPr>
        <p:spPr>
          <a:xfrm>
            <a:off x="831273" y="215438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S2</a:t>
            </a:r>
            <a:endParaRPr lang="en-US" dirty="0"/>
          </a:p>
        </p:txBody>
      </p:sp>
      <p:sp>
        <p:nvSpPr>
          <p:cNvPr id="6" name="Oval 5"/>
          <p:cNvSpPr/>
          <p:nvPr/>
        </p:nvSpPr>
        <p:spPr>
          <a:xfrm>
            <a:off x="831273" y="369916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S3</a:t>
            </a:r>
            <a:endParaRPr lang="en-US" dirty="0"/>
          </a:p>
        </p:txBody>
      </p:sp>
      <p:sp>
        <p:nvSpPr>
          <p:cNvPr id="8" name="Oval 7"/>
          <p:cNvSpPr/>
          <p:nvPr/>
        </p:nvSpPr>
        <p:spPr>
          <a:xfrm>
            <a:off x="4405745" y="609600"/>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A1</a:t>
            </a:r>
            <a:endParaRPr lang="en-US" dirty="0"/>
          </a:p>
        </p:txBody>
      </p:sp>
      <p:sp>
        <p:nvSpPr>
          <p:cNvPr id="9" name="Oval 8"/>
          <p:cNvSpPr/>
          <p:nvPr/>
        </p:nvSpPr>
        <p:spPr>
          <a:xfrm>
            <a:off x="4461163" y="1849582"/>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A2</a:t>
            </a:r>
            <a:endParaRPr lang="en-US" dirty="0"/>
          </a:p>
        </p:txBody>
      </p:sp>
      <p:sp>
        <p:nvSpPr>
          <p:cNvPr id="10" name="Oval 9"/>
          <p:cNvSpPr/>
          <p:nvPr/>
        </p:nvSpPr>
        <p:spPr>
          <a:xfrm>
            <a:off x="4461163" y="3328555"/>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A3</a:t>
            </a:r>
            <a:endParaRPr lang="en-US" dirty="0"/>
          </a:p>
        </p:txBody>
      </p:sp>
      <p:sp>
        <p:nvSpPr>
          <p:cNvPr id="11" name="Oval 10"/>
          <p:cNvSpPr/>
          <p:nvPr/>
        </p:nvSpPr>
        <p:spPr>
          <a:xfrm>
            <a:off x="4461163" y="4807528"/>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A4</a:t>
            </a:r>
            <a:endParaRPr lang="en-US" dirty="0"/>
          </a:p>
        </p:txBody>
      </p:sp>
      <p:sp>
        <p:nvSpPr>
          <p:cNvPr id="12" name="TextBox 11"/>
          <p:cNvSpPr txBox="1"/>
          <p:nvPr/>
        </p:nvSpPr>
        <p:spPr>
          <a:xfrm>
            <a:off x="678873" y="240268"/>
            <a:ext cx="2493818" cy="369332"/>
          </a:xfrm>
          <a:prstGeom prst="rect">
            <a:avLst/>
          </a:prstGeom>
          <a:noFill/>
        </p:spPr>
        <p:txBody>
          <a:bodyPr wrap="square" rtlCol="0">
            <a:spAutoFit/>
          </a:bodyPr>
          <a:lstStyle/>
          <a:p>
            <a:r>
              <a:rPr lang="en-US" dirty="0" smtClean="0"/>
              <a:t>Scholarships</a:t>
            </a:r>
            <a:endParaRPr lang="en-US" dirty="0"/>
          </a:p>
        </p:txBody>
      </p:sp>
      <p:sp>
        <p:nvSpPr>
          <p:cNvPr id="13" name="TextBox 12"/>
          <p:cNvSpPr txBox="1"/>
          <p:nvPr/>
        </p:nvSpPr>
        <p:spPr>
          <a:xfrm>
            <a:off x="4239491" y="240268"/>
            <a:ext cx="1551709" cy="369332"/>
          </a:xfrm>
          <a:prstGeom prst="rect">
            <a:avLst/>
          </a:prstGeom>
          <a:noFill/>
        </p:spPr>
        <p:txBody>
          <a:bodyPr wrap="square" rtlCol="0">
            <a:spAutoFit/>
          </a:bodyPr>
          <a:lstStyle/>
          <a:p>
            <a:r>
              <a:rPr lang="en-US" dirty="0" smtClean="0"/>
              <a:t>Applicants</a:t>
            </a:r>
          </a:p>
        </p:txBody>
      </p:sp>
      <p:sp>
        <p:nvSpPr>
          <p:cNvPr id="14" name="TextBox 13"/>
          <p:cNvSpPr txBox="1"/>
          <p:nvPr/>
        </p:nvSpPr>
        <p:spPr>
          <a:xfrm>
            <a:off x="6525491" y="1066800"/>
            <a:ext cx="2535382" cy="923330"/>
          </a:xfrm>
          <a:prstGeom prst="rect">
            <a:avLst/>
          </a:prstGeom>
          <a:noFill/>
        </p:spPr>
        <p:txBody>
          <a:bodyPr wrap="square" rtlCol="0">
            <a:spAutoFit/>
          </a:bodyPr>
          <a:lstStyle/>
          <a:p>
            <a:r>
              <a:rPr lang="en-US" dirty="0" smtClean="0"/>
              <a:t>Algorithm 5:</a:t>
            </a:r>
          </a:p>
          <a:p>
            <a:r>
              <a:rPr lang="en-US" dirty="0" smtClean="0"/>
              <a:t>Split </a:t>
            </a:r>
            <a:r>
              <a:rPr lang="en-US" dirty="0" smtClean="0"/>
              <a:t>with all qualified applicants</a:t>
            </a:r>
            <a:endParaRPr lang="en-US" dirty="0"/>
          </a:p>
        </p:txBody>
      </p:sp>
      <p:cxnSp>
        <p:nvCxnSpPr>
          <p:cNvPr id="3" name="Straight Connector 2"/>
          <p:cNvCxnSpPr>
            <a:stCxn id="4" idx="6"/>
            <a:endCxn id="8" idx="2"/>
          </p:cNvCxnSpPr>
          <p:nvPr/>
        </p:nvCxnSpPr>
        <p:spPr>
          <a:xfrm>
            <a:off x="1745673" y="1066800"/>
            <a:ext cx="26600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4" idx="5"/>
            <a:endCxn id="9" idx="2"/>
          </p:cNvCxnSpPr>
          <p:nvPr/>
        </p:nvCxnSpPr>
        <p:spPr>
          <a:xfrm>
            <a:off x="1611762" y="1390089"/>
            <a:ext cx="2849401" cy="9166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11" idx="1"/>
          </p:cNvCxnSpPr>
          <p:nvPr/>
        </p:nvCxnSpPr>
        <p:spPr>
          <a:xfrm>
            <a:off x="1353137" y="1446654"/>
            <a:ext cx="3241937" cy="3494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10" idx="1"/>
          </p:cNvCxnSpPr>
          <p:nvPr/>
        </p:nvCxnSpPr>
        <p:spPr>
          <a:xfrm>
            <a:off x="1678718" y="2478817"/>
            <a:ext cx="2916356" cy="9836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6" idx="6"/>
            <a:endCxn id="9" idx="2"/>
          </p:cNvCxnSpPr>
          <p:nvPr/>
        </p:nvCxnSpPr>
        <p:spPr>
          <a:xfrm flipV="1">
            <a:off x="1745673" y="2306782"/>
            <a:ext cx="2715490" cy="18495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0" idx="2"/>
            <a:endCxn id="6" idx="6"/>
          </p:cNvCxnSpPr>
          <p:nvPr/>
        </p:nvCxnSpPr>
        <p:spPr>
          <a:xfrm flipH="1">
            <a:off x="1745673" y="3785755"/>
            <a:ext cx="2715490" cy="3706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8" idx="3"/>
            <a:endCxn id="6" idx="7"/>
          </p:cNvCxnSpPr>
          <p:nvPr/>
        </p:nvCxnSpPr>
        <p:spPr>
          <a:xfrm flipH="1">
            <a:off x="1611762" y="1390089"/>
            <a:ext cx="2927894" cy="2442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1" idx="2"/>
            <a:endCxn id="6" idx="5"/>
          </p:cNvCxnSpPr>
          <p:nvPr/>
        </p:nvCxnSpPr>
        <p:spPr>
          <a:xfrm flipH="1" flipV="1">
            <a:off x="1611762" y="4479653"/>
            <a:ext cx="2849401" cy="785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5" idx="6"/>
            <a:endCxn id="8" idx="2"/>
          </p:cNvCxnSpPr>
          <p:nvPr/>
        </p:nvCxnSpPr>
        <p:spPr>
          <a:xfrm flipV="1">
            <a:off x="1745673" y="1066800"/>
            <a:ext cx="2660072" cy="1544782"/>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7710" y="872838"/>
            <a:ext cx="831273" cy="369332"/>
          </a:xfrm>
          <a:prstGeom prst="rect">
            <a:avLst/>
          </a:prstGeom>
          <a:noFill/>
        </p:spPr>
        <p:txBody>
          <a:bodyPr wrap="square" rtlCol="0">
            <a:spAutoFit/>
          </a:bodyPr>
          <a:lstStyle/>
          <a:p>
            <a:r>
              <a:rPr lang="en-US" dirty="0" smtClean="0"/>
              <a:t>1000</a:t>
            </a:r>
            <a:endParaRPr lang="en-US" dirty="0"/>
          </a:p>
        </p:txBody>
      </p:sp>
      <p:sp>
        <p:nvSpPr>
          <p:cNvPr id="7" name="TextBox 6"/>
          <p:cNvSpPr txBox="1"/>
          <p:nvPr/>
        </p:nvSpPr>
        <p:spPr>
          <a:xfrm>
            <a:off x="166254" y="2478817"/>
            <a:ext cx="637309" cy="369332"/>
          </a:xfrm>
          <a:prstGeom prst="rect">
            <a:avLst/>
          </a:prstGeom>
          <a:noFill/>
        </p:spPr>
        <p:txBody>
          <a:bodyPr wrap="square" rtlCol="0">
            <a:spAutoFit/>
          </a:bodyPr>
          <a:lstStyle/>
          <a:p>
            <a:r>
              <a:rPr lang="en-US" dirty="0" smtClean="0"/>
              <a:t>750</a:t>
            </a:r>
            <a:endParaRPr lang="en-US" dirty="0"/>
          </a:p>
        </p:txBody>
      </p:sp>
      <p:sp>
        <p:nvSpPr>
          <p:cNvPr id="15" name="TextBox 14"/>
          <p:cNvSpPr txBox="1"/>
          <p:nvPr/>
        </p:nvSpPr>
        <p:spPr>
          <a:xfrm>
            <a:off x="207818" y="4059382"/>
            <a:ext cx="568037" cy="369332"/>
          </a:xfrm>
          <a:prstGeom prst="rect">
            <a:avLst/>
          </a:prstGeom>
          <a:noFill/>
        </p:spPr>
        <p:txBody>
          <a:bodyPr wrap="square" rtlCol="0">
            <a:spAutoFit/>
          </a:bodyPr>
          <a:lstStyle/>
          <a:p>
            <a:r>
              <a:rPr lang="en-US" dirty="0" smtClean="0"/>
              <a:t>500</a:t>
            </a:r>
            <a:endParaRPr lang="en-US" dirty="0"/>
          </a:p>
        </p:txBody>
      </p:sp>
      <p:sp>
        <p:nvSpPr>
          <p:cNvPr id="16" name="TextBox 15"/>
          <p:cNvSpPr txBox="1"/>
          <p:nvPr/>
        </p:nvSpPr>
        <p:spPr>
          <a:xfrm>
            <a:off x="6525491" y="2306782"/>
            <a:ext cx="2909454" cy="1477328"/>
          </a:xfrm>
          <a:prstGeom prst="rect">
            <a:avLst/>
          </a:prstGeom>
          <a:noFill/>
        </p:spPr>
        <p:txBody>
          <a:bodyPr wrap="square" rtlCol="0">
            <a:spAutoFit/>
          </a:bodyPr>
          <a:lstStyle/>
          <a:p>
            <a:r>
              <a:rPr lang="en-US" dirty="0" smtClean="0"/>
              <a:t>If we split the award amount among all the applicants, the amount given for each scholarship can be distorted.</a:t>
            </a:r>
            <a:endParaRPr lang="en-US" dirty="0"/>
          </a:p>
        </p:txBody>
      </p:sp>
      <p:sp>
        <p:nvSpPr>
          <p:cNvPr id="18" name="TextBox 17"/>
          <p:cNvSpPr txBox="1"/>
          <p:nvPr/>
        </p:nvSpPr>
        <p:spPr>
          <a:xfrm>
            <a:off x="1011383" y="586579"/>
            <a:ext cx="1717964" cy="369332"/>
          </a:xfrm>
          <a:prstGeom prst="rect">
            <a:avLst/>
          </a:prstGeom>
          <a:noFill/>
        </p:spPr>
        <p:txBody>
          <a:bodyPr wrap="square" rtlCol="0">
            <a:spAutoFit/>
          </a:bodyPr>
          <a:lstStyle/>
          <a:p>
            <a:r>
              <a:rPr lang="en-US" dirty="0" smtClean="0"/>
              <a:t>333.33 Each</a:t>
            </a:r>
            <a:endParaRPr lang="en-US" dirty="0"/>
          </a:p>
        </p:txBody>
      </p:sp>
      <p:sp>
        <p:nvSpPr>
          <p:cNvPr id="27" name="TextBox 26"/>
          <p:cNvSpPr txBox="1"/>
          <p:nvPr/>
        </p:nvSpPr>
        <p:spPr>
          <a:xfrm>
            <a:off x="1066800" y="2001474"/>
            <a:ext cx="1717964" cy="369332"/>
          </a:xfrm>
          <a:prstGeom prst="rect">
            <a:avLst/>
          </a:prstGeom>
          <a:noFill/>
        </p:spPr>
        <p:txBody>
          <a:bodyPr wrap="square" rtlCol="0">
            <a:spAutoFit/>
          </a:bodyPr>
          <a:lstStyle/>
          <a:p>
            <a:r>
              <a:rPr lang="en-US" dirty="0" smtClean="0"/>
              <a:t>375 Each</a:t>
            </a:r>
            <a:endParaRPr lang="en-US" dirty="0"/>
          </a:p>
        </p:txBody>
      </p:sp>
      <p:sp>
        <p:nvSpPr>
          <p:cNvPr id="28" name="TextBox 27"/>
          <p:cNvSpPr txBox="1"/>
          <p:nvPr/>
        </p:nvSpPr>
        <p:spPr>
          <a:xfrm>
            <a:off x="1173028" y="3541167"/>
            <a:ext cx="1717964" cy="369332"/>
          </a:xfrm>
          <a:prstGeom prst="rect">
            <a:avLst/>
          </a:prstGeom>
          <a:noFill/>
        </p:spPr>
        <p:txBody>
          <a:bodyPr wrap="square" rtlCol="0">
            <a:spAutoFit/>
          </a:bodyPr>
          <a:lstStyle/>
          <a:p>
            <a:r>
              <a:rPr lang="en-US" dirty="0" smtClean="0"/>
              <a:t>125 Each</a:t>
            </a:r>
            <a:endParaRPr lang="en-US" dirty="0"/>
          </a:p>
        </p:txBody>
      </p:sp>
      <p:sp>
        <p:nvSpPr>
          <p:cNvPr id="19" name="TextBox 18"/>
          <p:cNvSpPr txBox="1"/>
          <p:nvPr/>
        </p:nvSpPr>
        <p:spPr>
          <a:xfrm>
            <a:off x="5375562" y="872838"/>
            <a:ext cx="960599" cy="369332"/>
          </a:xfrm>
          <a:prstGeom prst="rect">
            <a:avLst/>
          </a:prstGeom>
          <a:noFill/>
        </p:spPr>
        <p:txBody>
          <a:bodyPr wrap="square" rtlCol="0">
            <a:spAutoFit/>
          </a:bodyPr>
          <a:lstStyle/>
          <a:p>
            <a:r>
              <a:rPr lang="en-US" dirty="0" smtClean="0"/>
              <a:t>833.33</a:t>
            </a:r>
            <a:endParaRPr lang="en-US" dirty="0"/>
          </a:p>
        </p:txBody>
      </p:sp>
      <p:sp>
        <p:nvSpPr>
          <p:cNvPr id="22" name="TextBox 21"/>
          <p:cNvSpPr txBox="1"/>
          <p:nvPr/>
        </p:nvSpPr>
        <p:spPr>
          <a:xfrm>
            <a:off x="5426346" y="2001474"/>
            <a:ext cx="891325" cy="369332"/>
          </a:xfrm>
          <a:prstGeom prst="rect">
            <a:avLst/>
          </a:prstGeom>
          <a:noFill/>
        </p:spPr>
        <p:txBody>
          <a:bodyPr wrap="square" rtlCol="0">
            <a:spAutoFit/>
          </a:bodyPr>
          <a:lstStyle/>
          <a:p>
            <a:r>
              <a:rPr lang="en-US" dirty="0" smtClean="0"/>
              <a:t>458.33</a:t>
            </a:r>
            <a:endParaRPr lang="en-US" dirty="0"/>
          </a:p>
        </p:txBody>
      </p:sp>
      <p:sp>
        <p:nvSpPr>
          <p:cNvPr id="23" name="TextBox 22"/>
          <p:cNvSpPr txBox="1"/>
          <p:nvPr/>
        </p:nvSpPr>
        <p:spPr>
          <a:xfrm>
            <a:off x="5426346" y="3462466"/>
            <a:ext cx="891325" cy="370609"/>
          </a:xfrm>
          <a:prstGeom prst="rect">
            <a:avLst/>
          </a:prstGeom>
          <a:noFill/>
        </p:spPr>
        <p:txBody>
          <a:bodyPr wrap="square" rtlCol="0">
            <a:spAutoFit/>
          </a:bodyPr>
          <a:lstStyle/>
          <a:p>
            <a:r>
              <a:rPr lang="en-US" dirty="0" smtClean="0"/>
              <a:t>500</a:t>
            </a:r>
            <a:endParaRPr lang="en-US" dirty="0"/>
          </a:p>
        </p:txBody>
      </p:sp>
      <p:sp>
        <p:nvSpPr>
          <p:cNvPr id="31" name="TextBox 30"/>
          <p:cNvSpPr txBox="1"/>
          <p:nvPr/>
        </p:nvSpPr>
        <p:spPr>
          <a:xfrm>
            <a:off x="5444836" y="4941439"/>
            <a:ext cx="891325" cy="369332"/>
          </a:xfrm>
          <a:prstGeom prst="rect">
            <a:avLst/>
          </a:prstGeom>
          <a:noFill/>
        </p:spPr>
        <p:txBody>
          <a:bodyPr wrap="square" rtlCol="0">
            <a:spAutoFit/>
          </a:bodyPr>
          <a:lstStyle/>
          <a:p>
            <a:r>
              <a:rPr lang="en-US" dirty="0" smtClean="0"/>
              <a:t>458.33</a:t>
            </a:r>
            <a:endParaRPr lang="en-US" dirty="0"/>
          </a:p>
        </p:txBody>
      </p:sp>
      <p:sp>
        <p:nvSpPr>
          <p:cNvPr id="33" name="TextBox 32"/>
          <p:cNvSpPr txBox="1"/>
          <p:nvPr/>
        </p:nvSpPr>
        <p:spPr>
          <a:xfrm>
            <a:off x="2286000" y="5721928"/>
            <a:ext cx="1399309" cy="646331"/>
          </a:xfrm>
          <a:prstGeom prst="rect">
            <a:avLst/>
          </a:prstGeom>
          <a:noFill/>
        </p:spPr>
        <p:txBody>
          <a:bodyPr wrap="square" rtlCol="0">
            <a:spAutoFit/>
          </a:bodyPr>
          <a:lstStyle/>
          <a:p>
            <a:r>
              <a:rPr lang="en-US" dirty="0" smtClean="0"/>
              <a:t>RA1- False</a:t>
            </a:r>
          </a:p>
          <a:p>
            <a:r>
              <a:rPr lang="en-US" dirty="0" smtClean="0"/>
              <a:t>RA2- True</a:t>
            </a:r>
            <a:endParaRPr lang="en-US" dirty="0"/>
          </a:p>
        </p:txBody>
      </p:sp>
    </p:spTree>
    <p:extLst>
      <p:ext uri="{BB962C8B-B14F-4D97-AF65-F5344CB8AC3E}">
        <p14:creationId xmlns:p14="http://schemas.microsoft.com/office/powerpoint/2010/main" val="3902986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831273" y="6096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S1</a:t>
            </a:r>
            <a:endParaRPr lang="en-US" dirty="0"/>
          </a:p>
        </p:txBody>
      </p:sp>
      <p:sp>
        <p:nvSpPr>
          <p:cNvPr id="5" name="Oval 4"/>
          <p:cNvSpPr/>
          <p:nvPr/>
        </p:nvSpPr>
        <p:spPr>
          <a:xfrm>
            <a:off x="831273" y="215438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S2</a:t>
            </a:r>
            <a:endParaRPr lang="en-US" dirty="0"/>
          </a:p>
        </p:txBody>
      </p:sp>
      <p:sp>
        <p:nvSpPr>
          <p:cNvPr id="6" name="Oval 5"/>
          <p:cNvSpPr/>
          <p:nvPr/>
        </p:nvSpPr>
        <p:spPr>
          <a:xfrm>
            <a:off x="831273" y="369916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S3</a:t>
            </a:r>
            <a:endParaRPr lang="en-US" dirty="0"/>
          </a:p>
        </p:txBody>
      </p:sp>
      <p:sp>
        <p:nvSpPr>
          <p:cNvPr id="8" name="Oval 7"/>
          <p:cNvSpPr/>
          <p:nvPr/>
        </p:nvSpPr>
        <p:spPr>
          <a:xfrm>
            <a:off x="4405745" y="609600"/>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A1</a:t>
            </a:r>
            <a:endParaRPr lang="en-US" dirty="0"/>
          </a:p>
        </p:txBody>
      </p:sp>
      <p:sp>
        <p:nvSpPr>
          <p:cNvPr id="9" name="Oval 8"/>
          <p:cNvSpPr/>
          <p:nvPr/>
        </p:nvSpPr>
        <p:spPr>
          <a:xfrm>
            <a:off x="4461163" y="1849582"/>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A2</a:t>
            </a:r>
            <a:endParaRPr lang="en-US" dirty="0"/>
          </a:p>
        </p:txBody>
      </p:sp>
      <p:sp>
        <p:nvSpPr>
          <p:cNvPr id="10" name="Oval 9"/>
          <p:cNvSpPr/>
          <p:nvPr/>
        </p:nvSpPr>
        <p:spPr>
          <a:xfrm>
            <a:off x="4461163" y="3328555"/>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A3</a:t>
            </a:r>
            <a:endParaRPr lang="en-US" dirty="0"/>
          </a:p>
        </p:txBody>
      </p:sp>
      <p:sp>
        <p:nvSpPr>
          <p:cNvPr id="11" name="Oval 10"/>
          <p:cNvSpPr/>
          <p:nvPr/>
        </p:nvSpPr>
        <p:spPr>
          <a:xfrm>
            <a:off x="4461163" y="4807528"/>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A4</a:t>
            </a:r>
            <a:endParaRPr lang="en-US" dirty="0"/>
          </a:p>
        </p:txBody>
      </p:sp>
      <p:sp>
        <p:nvSpPr>
          <p:cNvPr id="12" name="TextBox 11"/>
          <p:cNvSpPr txBox="1"/>
          <p:nvPr/>
        </p:nvSpPr>
        <p:spPr>
          <a:xfrm>
            <a:off x="678873" y="240268"/>
            <a:ext cx="2493818" cy="369332"/>
          </a:xfrm>
          <a:prstGeom prst="rect">
            <a:avLst/>
          </a:prstGeom>
          <a:noFill/>
        </p:spPr>
        <p:txBody>
          <a:bodyPr wrap="square" rtlCol="0">
            <a:spAutoFit/>
          </a:bodyPr>
          <a:lstStyle/>
          <a:p>
            <a:r>
              <a:rPr lang="en-US" dirty="0" smtClean="0"/>
              <a:t>Scholarships</a:t>
            </a:r>
            <a:endParaRPr lang="en-US" dirty="0"/>
          </a:p>
        </p:txBody>
      </p:sp>
      <p:sp>
        <p:nvSpPr>
          <p:cNvPr id="13" name="TextBox 12"/>
          <p:cNvSpPr txBox="1"/>
          <p:nvPr/>
        </p:nvSpPr>
        <p:spPr>
          <a:xfrm>
            <a:off x="4239491" y="240268"/>
            <a:ext cx="1551709" cy="369332"/>
          </a:xfrm>
          <a:prstGeom prst="rect">
            <a:avLst/>
          </a:prstGeom>
          <a:noFill/>
        </p:spPr>
        <p:txBody>
          <a:bodyPr wrap="square" rtlCol="0">
            <a:spAutoFit/>
          </a:bodyPr>
          <a:lstStyle/>
          <a:p>
            <a:r>
              <a:rPr lang="en-US" dirty="0" smtClean="0"/>
              <a:t>Applicants</a:t>
            </a:r>
          </a:p>
        </p:txBody>
      </p:sp>
      <p:sp>
        <p:nvSpPr>
          <p:cNvPr id="14" name="TextBox 13"/>
          <p:cNvSpPr txBox="1"/>
          <p:nvPr/>
        </p:nvSpPr>
        <p:spPr>
          <a:xfrm>
            <a:off x="6525491" y="1066800"/>
            <a:ext cx="2535382" cy="923330"/>
          </a:xfrm>
          <a:prstGeom prst="rect">
            <a:avLst/>
          </a:prstGeom>
          <a:noFill/>
        </p:spPr>
        <p:txBody>
          <a:bodyPr wrap="square" rtlCol="0">
            <a:spAutoFit/>
          </a:bodyPr>
          <a:lstStyle/>
          <a:p>
            <a:r>
              <a:rPr lang="en-US" dirty="0" smtClean="0"/>
              <a:t>Algorithm 6:</a:t>
            </a:r>
          </a:p>
          <a:p>
            <a:r>
              <a:rPr lang="en-US" dirty="0" smtClean="0"/>
              <a:t>Split </a:t>
            </a:r>
            <a:r>
              <a:rPr lang="en-US" dirty="0" smtClean="0"/>
              <a:t>with minimum qualified applicants</a:t>
            </a:r>
            <a:endParaRPr lang="en-US" dirty="0"/>
          </a:p>
        </p:txBody>
      </p:sp>
      <p:cxnSp>
        <p:nvCxnSpPr>
          <p:cNvPr id="3" name="Straight Connector 2"/>
          <p:cNvCxnSpPr>
            <a:stCxn id="4" idx="6"/>
            <a:endCxn id="8" idx="2"/>
          </p:cNvCxnSpPr>
          <p:nvPr/>
        </p:nvCxnSpPr>
        <p:spPr>
          <a:xfrm>
            <a:off x="1745673" y="1066800"/>
            <a:ext cx="2660072" cy="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Connector 16"/>
          <p:cNvCxnSpPr>
            <a:stCxn id="4" idx="5"/>
            <a:endCxn id="9" idx="2"/>
          </p:cNvCxnSpPr>
          <p:nvPr/>
        </p:nvCxnSpPr>
        <p:spPr>
          <a:xfrm>
            <a:off x="1611762" y="1390089"/>
            <a:ext cx="2849401" cy="916693"/>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Straight Connector 19"/>
          <p:cNvCxnSpPr>
            <a:endCxn id="11" idx="1"/>
          </p:cNvCxnSpPr>
          <p:nvPr/>
        </p:nvCxnSpPr>
        <p:spPr>
          <a:xfrm>
            <a:off x="1353137" y="1446654"/>
            <a:ext cx="3241937" cy="3494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10" idx="1"/>
          </p:cNvCxnSpPr>
          <p:nvPr/>
        </p:nvCxnSpPr>
        <p:spPr>
          <a:xfrm>
            <a:off x="1678718" y="2478817"/>
            <a:ext cx="2916356" cy="983649"/>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6" name="Straight Connector 25"/>
          <p:cNvCxnSpPr>
            <a:stCxn id="6" idx="6"/>
            <a:endCxn id="9" idx="2"/>
          </p:cNvCxnSpPr>
          <p:nvPr/>
        </p:nvCxnSpPr>
        <p:spPr>
          <a:xfrm flipV="1">
            <a:off x="1745673" y="2306782"/>
            <a:ext cx="2715490" cy="1849582"/>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0" name="Straight Connector 29"/>
          <p:cNvCxnSpPr>
            <a:stCxn id="10" idx="2"/>
            <a:endCxn id="6" idx="6"/>
          </p:cNvCxnSpPr>
          <p:nvPr/>
        </p:nvCxnSpPr>
        <p:spPr>
          <a:xfrm flipH="1">
            <a:off x="1745673" y="3785755"/>
            <a:ext cx="2715490" cy="3706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8" idx="3"/>
            <a:endCxn id="6" idx="7"/>
          </p:cNvCxnSpPr>
          <p:nvPr/>
        </p:nvCxnSpPr>
        <p:spPr>
          <a:xfrm flipH="1">
            <a:off x="1611762" y="1390089"/>
            <a:ext cx="2927894" cy="2442986"/>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4" name="Straight Connector 33"/>
          <p:cNvCxnSpPr>
            <a:stCxn id="11" idx="2"/>
            <a:endCxn id="6" idx="5"/>
          </p:cNvCxnSpPr>
          <p:nvPr/>
        </p:nvCxnSpPr>
        <p:spPr>
          <a:xfrm flipH="1" flipV="1">
            <a:off x="1611762" y="4479653"/>
            <a:ext cx="2849401" cy="785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5" idx="6"/>
            <a:endCxn id="8" idx="2"/>
          </p:cNvCxnSpPr>
          <p:nvPr/>
        </p:nvCxnSpPr>
        <p:spPr>
          <a:xfrm flipV="1">
            <a:off x="1745673" y="1066800"/>
            <a:ext cx="2660072" cy="1544782"/>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2" name="TextBox 1"/>
          <p:cNvSpPr txBox="1"/>
          <p:nvPr/>
        </p:nvSpPr>
        <p:spPr>
          <a:xfrm>
            <a:off x="27710" y="872838"/>
            <a:ext cx="831273" cy="369332"/>
          </a:xfrm>
          <a:prstGeom prst="rect">
            <a:avLst/>
          </a:prstGeom>
          <a:noFill/>
        </p:spPr>
        <p:txBody>
          <a:bodyPr wrap="square" rtlCol="0">
            <a:spAutoFit/>
          </a:bodyPr>
          <a:lstStyle/>
          <a:p>
            <a:r>
              <a:rPr lang="en-US" dirty="0" smtClean="0"/>
              <a:t>1000</a:t>
            </a:r>
            <a:endParaRPr lang="en-US" dirty="0"/>
          </a:p>
        </p:txBody>
      </p:sp>
      <p:sp>
        <p:nvSpPr>
          <p:cNvPr id="7" name="TextBox 6"/>
          <p:cNvSpPr txBox="1"/>
          <p:nvPr/>
        </p:nvSpPr>
        <p:spPr>
          <a:xfrm>
            <a:off x="166254" y="2478817"/>
            <a:ext cx="637309" cy="369332"/>
          </a:xfrm>
          <a:prstGeom prst="rect">
            <a:avLst/>
          </a:prstGeom>
          <a:noFill/>
        </p:spPr>
        <p:txBody>
          <a:bodyPr wrap="square" rtlCol="0">
            <a:spAutoFit/>
          </a:bodyPr>
          <a:lstStyle/>
          <a:p>
            <a:r>
              <a:rPr lang="en-US" dirty="0" smtClean="0"/>
              <a:t>750</a:t>
            </a:r>
            <a:endParaRPr lang="en-US" dirty="0"/>
          </a:p>
        </p:txBody>
      </p:sp>
      <p:sp>
        <p:nvSpPr>
          <p:cNvPr id="15" name="TextBox 14"/>
          <p:cNvSpPr txBox="1"/>
          <p:nvPr/>
        </p:nvSpPr>
        <p:spPr>
          <a:xfrm>
            <a:off x="207818" y="4059382"/>
            <a:ext cx="568037" cy="369332"/>
          </a:xfrm>
          <a:prstGeom prst="rect">
            <a:avLst/>
          </a:prstGeom>
          <a:noFill/>
        </p:spPr>
        <p:txBody>
          <a:bodyPr wrap="square" rtlCol="0">
            <a:spAutoFit/>
          </a:bodyPr>
          <a:lstStyle/>
          <a:p>
            <a:r>
              <a:rPr lang="en-US" dirty="0" smtClean="0"/>
              <a:t>500</a:t>
            </a:r>
            <a:endParaRPr lang="en-US" dirty="0"/>
          </a:p>
        </p:txBody>
      </p:sp>
      <p:sp>
        <p:nvSpPr>
          <p:cNvPr id="16" name="TextBox 15"/>
          <p:cNvSpPr txBox="1"/>
          <p:nvPr/>
        </p:nvSpPr>
        <p:spPr>
          <a:xfrm>
            <a:off x="6525491" y="2306782"/>
            <a:ext cx="2909454" cy="1477328"/>
          </a:xfrm>
          <a:prstGeom prst="rect">
            <a:avLst/>
          </a:prstGeom>
          <a:noFill/>
        </p:spPr>
        <p:txBody>
          <a:bodyPr wrap="square" rtlCol="0">
            <a:spAutoFit/>
          </a:bodyPr>
          <a:lstStyle/>
          <a:p>
            <a:r>
              <a:rPr lang="en-US" dirty="0" smtClean="0"/>
              <a:t>If we split the award amount among all the two applicants, the amount given for </a:t>
            </a:r>
            <a:r>
              <a:rPr lang="en-US" smtClean="0"/>
              <a:t>each applicant </a:t>
            </a:r>
            <a:r>
              <a:rPr lang="en-US" dirty="0" smtClean="0"/>
              <a:t>can still be distorted.</a:t>
            </a:r>
            <a:endParaRPr lang="en-US" dirty="0"/>
          </a:p>
        </p:txBody>
      </p:sp>
      <p:sp>
        <p:nvSpPr>
          <p:cNvPr id="18" name="TextBox 17"/>
          <p:cNvSpPr txBox="1"/>
          <p:nvPr/>
        </p:nvSpPr>
        <p:spPr>
          <a:xfrm>
            <a:off x="1011383" y="586579"/>
            <a:ext cx="1717964" cy="369332"/>
          </a:xfrm>
          <a:prstGeom prst="rect">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wrap="square" rtlCol="0">
            <a:spAutoFit/>
          </a:bodyPr>
          <a:lstStyle/>
          <a:p>
            <a:r>
              <a:rPr lang="en-US" dirty="0" smtClean="0"/>
              <a:t>500 Each</a:t>
            </a:r>
            <a:endParaRPr lang="en-US" dirty="0"/>
          </a:p>
        </p:txBody>
      </p:sp>
      <p:sp>
        <p:nvSpPr>
          <p:cNvPr id="27" name="TextBox 26"/>
          <p:cNvSpPr txBox="1"/>
          <p:nvPr/>
        </p:nvSpPr>
        <p:spPr>
          <a:xfrm>
            <a:off x="1066800" y="2001474"/>
            <a:ext cx="1717964" cy="369332"/>
          </a:xfrm>
          <a:prstGeom prst="rect">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wrap="square" rtlCol="0">
            <a:spAutoFit/>
          </a:bodyPr>
          <a:lstStyle/>
          <a:p>
            <a:r>
              <a:rPr lang="en-US" dirty="0" smtClean="0"/>
              <a:t>375 Each</a:t>
            </a:r>
            <a:endParaRPr lang="en-US" dirty="0"/>
          </a:p>
        </p:txBody>
      </p:sp>
      <p:sp>
        <p:nvSpPr>
          <p:cNvPr id="28" name="TextBox 27"/>
          <p:cNvSpPr txBox="1"/>
          <p:nvPr/>
        </p:nvSpPr>
        <p:spPr>
          <a:xfrm>
            <a:off x="1173028" y="3541167"/>
            <a:ext cx="1717964" cy="369332"/>
          </a:xfrm>
          <a:prstGeom prst="rect">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wrap="square" rtlCol="0">
            <a:spAutoFit/>
          </a:bodyPr>
          <a:lstStyle/>
          <a:p>
            <a:r>
              <a:rPr lang="en-US" dirty="0" smtClean="0"/>
              <a:t>250 Each</a:t>
            </a:r>
            <a:endParaRPr lang="en-US" dirty="0"/>
          </a:p>
        </p:txBody>
      </p:sp>
      <p:sp>
        <p:nvSpPr>
          <p:cNvPr id="19" name="TextBox 18"/>
          <p:cNvSpPr txBox="1"/>
          <p:nvPr/>
        </p:nvSpPr>
        <p:spPr>
          <a:xfrm>
            <a:off x="5375562" y="872838"/>
            <a:ext cx="960599" cy="369332"/>
          </a:xfrm>
          <a:prstGeom prst="rect">
            <a:avLst/>
          </a:prstGeom>
          <a:noFill/>
        </p:spPr>
        <p:txBody>
          <a:bodyPr wrap="square" rtlCol="0">
            <a:spAutoFit/>
          </a:bodyPr>
          <a:lstStyle/>
          <a:p>
            <a:r>
              <a:rPr lang="en-US" dirty="0" smtClean="0"/>
              <a:t>1125</a:t>
            </a:r>
            <a:endParaRPr lang="en-US" dirty="0"/>
          </a:p>
        </p:txBody>
      </p:sp>
      <p:sp>
        <p:nvSpPr>
          <p:cNvPr id="22" name="TextBox 21"/>
          <p:cNvSpPr txBox="1"/>
          <p:nvPr/>
        </p:nvSpPr>
        <p:spPr>
          <a:xfrm>
            <a:off x="5426346" y="2001474"/>
            <a:ext cx="891325" cy="369332"/>
          </a:xfrm>
          <a:prstGeom prst="rect">
            <a:avLst/>
          </a:prstGeom>
          <a:noFill/>
        </p:spPr>
        <p:txBody>
          <a:bodyPr wrap="square" rtlCol="0">
            <a:spAutoFit/>
          </a:bodyPr>
          <a:lstStyle/>
          <a:p>
            <a:r>
              <a:rPr lang="en-US" dirty="0" smtClean="0"/>
              <a:t>750</a:t>
            </a:r>
            <a:endParaRPr lang="en-US" dirty="0"/>
          </a:p>
        </p:txBody>
      </p:sp>
      <p:sp>
        <p:nvSpPr>
          <p:cNvPr id="23" name="TextBox 22"/>
          <p:cNvSpPr txBox="1"/>
          <p:nvPr/>
        </p:nvSpPr>
        <p:spPr>
          <a:xfrm>
            <a:off x="5426346" y="3462466"/>
            <a:ext cx="891325" cy="370609"/>
          </a:xfrm>
          <a:prstGeom prst="rect">
            <a:avLst/>
          </a:prstGeom>
          <a:noFill/>
        </p:spPr>
        <p:txBody>
          <a:bodyPr wrap="square" rtlCol="0">
            <a:spAutoFit/>
          </a:bodyPr>
          <a:lstStyle/>
          <a:p>
            <a:r>
              <a:rPr lang="en-US" dirty="0" smtClean="0"/>
              <a:t>375</a:t>
            </a:r>
            <a:endParaRPr lang="en-US" dirty="0"/>
          </a:p>
        </p:txBody>
      </p:sp>
      <p:sp>
        <p:nvSpPr>
          <p:cNvPr id="33" name="TextBox 32"/>
          <p:cNvSpPr txBox="1"/>
          <p:nvPr/>
        </p:nvSpPr>
        <p:spPr>
          <a:xfrm>
            <a:off x="2286000" y="5721928"/>
            <a:ext cx="1399309" cy="646331"/>
          </a:xfrm>
          <a:prstGeom prst="rect">
            <a:avLst/>
          </a:prstGeom>
          <a:noFill/>
        </p:spPr>
        <p:txBody>
          <a:bodyPr wrap="square" rtlCol="0">
            <a:spAutoFit/>
          </a:bodyPr>
          <a:lstStyle/>
          <a:p>
            <a:r>
              <a:rPr lang="en-US" dirty="0" smtClean="0"/>
              <a:t>RA1- True</a:t>
            </a:r>
          </a:p>
          <a:p>
            <a:r>
              <a:rPr lang="en-US" dirty="0" smtClean="0"/>
              <a:t>RA2- True</a:t>
            </a:r>
            <a:endParaRPr lang="en-US" dirty="0"/>
          </a:p>
        </p:txBody>
      </p:sp>
      <p:sp>
        <p:nvSpPr>
          <p:cNvPr id="24" name="TextBox 23"/>
          <p:cNvSpPr txBox="1"/>
          <p:nvPr/>
        </p:nvSpPr>
        <p:spPr>
          <a:xfrm>
            <a:off x="1847266" y="-22970"/>
            <a:ext cx="3856198" cy="369332"/>
          </a:xfrm>
          <a:prstGeom prst="rect">
            <a:avLst/>
          </a:prstGeom>
          <a:noFill/>
        </p:spPr>
        <p:txBody>
          <a:bodyPr wrap="square" rtlCol="0">
            <a:spAutoFit/>
          </a:bodyPr>
          <a:lstStyle/>
          <a:p>
            <a:r>
              <a:rPr lang="en-US" dirty="0" smtClean="0"/>
              <a:t>Split with top 2 Applicants</a:t>
            </a:r>
            <a:endParaRPr lang="en-US" dirty="0"/>
          </a:p>
        </p:txBody>
      </p:sp>
    </p:spTree>
    <p:extLst>
      <p:ext uri="{BB962C8B-B14F-4D97-AF65-F5344CB8AC3E}">
        <p14:creationId xmlns:p14="http://schemas.microsoft.com/office/powerpoint/2010/main" val="34239545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831273" y="6096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S1</a:t>
            </a:r>
            <a:endParaRPr lang="en-US" dirty="0"/>
          </a:p>
        </p:txBody>
      </p:sp>
      <p:sp>
        <p:nvSpPr>
          <p:cNvPr id="5" name="Oval 4"/>
          <p:cNvSpPr/>
          <p:nvPr/>
        </p:nvSpPr>
        <p:spPr>
          <a:xfrm>
            <a:off x="831273" y="215438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S2</a:t>
            </a:r>
            <a:endParaRPr lang="en-US" dirty="0"/>
          </a:p>
        </p:txBody>
      </p:sp>
      <p:sp>
        <p:nvSpPr>
          <p:cNvPr id="6" name="Oval 5"/>
          <p:cNvSpPr/>
          <p:nvPr/>
        </p:nvSpPr>
        <p:spPr>
          <a:xfrm>
            <a:off x="831273" y="369916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S3</a:t>
            </a:r>
            <a:endParaRPr lang="en-US" dirty="0"/>
          </a:p>
        </p:txBody>
      </p:sp>
      <p:sp>
        <p:nvSpPr>
          <p:cNvPr id="8" name="Oval 7"/>
          <p:cNvSpPr/>
          <p:nvPr/>
        </p:nvSpPr>
        <p:spPr>
          <a:xfrm>
            <a:off x="4405745" y="609600"/>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A1</a:t>
            </a:r>
            <a:endParaRPr lang="en-US" dirty="0"/>
          </a:p>
        </p:txBody>
      </p:sp>
      <p:sp>
        <p:nvSpPr>
          <p:cNvPr id="9" name="Oval 8"/>
          <p:cNvSpPr/>
          <p:nvPr/>
        </p:nvSpPr>
        <p:spPr>
          <a:xfrm>
            <a:off x="4461163" y="1849582"/>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A2</a:t>
            </a:r>
            <a:endParaRPr lang="en-US" dirty="0"/>
          </a:p>
        </p:txBody>
      </p:sp>
      <p:sp>
        <p:nvSpPr>
          <p:cNvPr id="10" name="Oval 9"/>
          <p:cNvSpPr/>
          <p:nvPr/>
        </p:nvSpPr>
        <p:spPr>
          <a:xfrm>
            <a:off x="4461163" y="3328555"/>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A3</a:t>
            </a:r>
            <a:endParaRPr lang="en-US" dirty="0"/>
          </a:p>
        </p:txBody>
      </p:sp>
      <p:sp>
        <p:nvSpPr>
          <p:cNvPr id="11" name="Oval 10"/>
          <p:cNvSpPr/>
          <p:nvPr/>
        </p:nvSpPr>
        <p:spPr>
          <a:xfrm>
            <a:off x="4461163" y="4807528"/>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A4</a:t>
            </a:r>
            <a:endParaRPr lang="en-US" dirty="0"/>
          </a:p>
        </p:txBody>
      </p:sp>
      <p:sp>
        <p:nvSpPr>
          <p:cNvPr id="12" name="TextBox 11"/>
          <p:cNvSpPr txBox="1"/>
          <p:nvPr/>
        </p:nvSpPr>
        <p:spPr>
          <a:xfrm>
            <a:off x="678873" y="240268"/>
            <a:ext cx="2493818" cy="369332"/>
          </a:xfrm>
          <a:prstGeom prst="rect">
            <a:avLst/>
          </a:prstGeom>
          <a:noFill/>
        </p:spPr>
        <p:txBody>
          <a:bodyPr wrap="square" rtlCol="0">
            <a:spAutoFit/>
          </a:bodyPr>
          <a:lstStyle/>
          <a:p>
            <a:r>
              <a:rPr lang="en-US" dirty="0" smtClean="0"/>
              <a:t>Scholarships</a:t>
            </a:r>
            <a:endParaRPr lang="en-US" dirty="0"/>
          </a:p>
        </p:txBody>
      </p:sp>
      <p:sp>
        <p:nvSpPr>
          <p:cNvPr id="13" name="TextBox 12"/>
          <p:cNvSpPr txBox="1"/>
          <p:nvPr/>
        </p:nvSpPr>
        <p:spPr>
          <a:xfrm>
            <a:off x="4239491" y="240268"/>
            <a:ext cx="1551709" cy="369332"/>
          </a:xfrm>
          <a:prstGeom prst="rect">
            <a:avLst/>
          </a:prstGeom>
          <a:noFill/>
        </p:spPr>
        <p:txBody>
          <a:bodyPr wrap="square" rtlCol="0">
            <a:spAutoFit/>
          </a:bodyPr>
          <a:lstStyle/>
          <a:p>
            <a:r>
              <a:rPr lang="en-US" dirty="0" smtClean="0"/>
              <a:t>Applicants</a:t>
            </a:r>
          </a:p>
        </p:txBody>
      </p:sp>
      <p:sp>
        <p:nvSpPr>
          <p:cNvPr id="14" name="TextBox 13"/>
          <p:cNvSpPr txBox="1"/>
          <p:nvPr/>
        </p:nvSpPr>
        <p:spPr>
          <a:xfrm>
            <a:off x="6525491" y="1066800"/>
            <a:ext cx="2909454" cy="1200329"/>
          </a:xfrm>
          <a:prstGeom prst="rect">
            <a:avLst/>
          </a:prstGeom>
          <a:noFill/>
        </p:spPr>
        <p:txBody>
          <a:bodyPr wrap="square" rtlCol="0">
            <a:spAutoFit/>
          </a:bodyPr>
          <a:lstStyle/>
          <a:p>
            <a:r>
              <a:rPr lang="en-US" dirty="0" smtClean="0"/>
              <a:t>Algorithm 7:</a:t>
            </a:r>
          </a:p>
          <a:p>
            <a:r>
              <a:rPr lang="en-US" dirty="0" smtClean="0"/>
              <a:t>Split </a:t>
            </a:r>
            <a:r>
              <a:rPr lang="en-US" dirty="0" smtClean="0"/>
              <a:t>with all qualified applicants with minimum amount given</a:t>
            </a:r>
            <a:endParaRPr lang="en-US" dirty="0"/>
          </a:p>
        </p:txBody>
      </p:sp>
      <p:cxnSp>
        <p:nvCxnSpPr>
          <p:cNvPr id="3" name="Straight Connector 2"/>
          <p:cNvCxnSpPr>
            <a:stCxn id="4" idx="6"/>
            <a:endCxn id="8" idx="2"/>
          </p:cNvCxnSpPr>
          <p:nvPr/>
        </p:nvCxnSpPr>
        <p:spPr>
          <a:xfrm>
            <a:off x="1745673" y="1066800"/>
            <a:ext cx="2660072" cy="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Connector 16"/>
          <p:cNvCxnSpPr>
            <a:stCxn id="4" idx="5"/>
            <a:endCxn id="9" idx="2"/>
          </p:cNvCxnSpPr>
          <p:nvPr/>
        </p:nvCxnSpPr>
        <p:spPr>
          <a:xfrm>
            <a:off x="1611762" y="1390089"/>
            <a:ext cx="2849401" cy="916693"/>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Straight Connector 19"/>
          <p:cNvCxnSpPr>
            <a:endCxn id="11" idx="1"/>
          </p:cNvCxnSpPr>
          <p:nvPr/>
        </p:nvCxnSpPr>
        <p:spPr>
          <a:xfrm>
            <a:off x="1353137" y="1446654"/>
            <a:ext cx="3241937" cy="3494785"/>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1" name="Straight Connector 20"/>
          <p:cNvCxnSpPr>
            <a:endCxn id="10" idx="1"/>
          </p:cNvCxnSpPr>
          <p:nvPr/>
        </p:nvCxnSpPr>
        <p:spPr>
          <a:xfrm>
            <a:off x="1678718" y="2478817"/>
            <a:ext cx="2916356" cy="983649"/>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6" name="Straight Connector 25"/>
          <p:cNvCxnSpPr>
            <a:stCxn id="6" idx="6"/>
            <a:endCxn id="9" idx="2"/>
          </p:cNvCxnSpPr>
          <p:nvPr/>
        </p:nvCxnSpPr>
        <p:spPr>
          <a:xfrm flipV="1">
            <a:off x="1745673" y="2306782"/>
            <a:ext cx="2715490" cy="1849582"/>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0" name="Straight Connector 29"/>
          <p:cNvCxnSpPr>
            <a:stCxn id="10" idx="2"/>
            <a:endCxn id="6" idx="6"/>
          </p:cNvCxnSpPr>
          <p:nvPr/>
        </p:nvCxnSpPr>
        <p:spPr>
          <a:xfrm flipH="1">
            <a:off x="1745673" y="3785755"/>
            <a:ext cx="2715490" cy="3706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8" idx="3"/>
            <a:endCxn id="6" idx="7"/>
          </p:cNvCxnSpPr>
          <p:nvPr/>
        </p:nvCxnSpPr>
        <p:spPr>
          <a:xfrm flipH="1">
            <a:off x="1611762" y="1390089"/>
            <a:ext cx="2927894" cy="2442986"/>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4" name="Straight Connector 33"/>
          <p:cNvCxnSpPr>
            <a:stCxn id="11" idx="2"/>
            <a:endCxn id="6" idx="5"/>
          </p:cNvCxnSpPr>
          <p:nvPr/>
        </p:nvCxnSpPr>
        <p:spPr>
          <a:xfrm flipH="1" flipV="1">
            <a:off x="1611762" y="4479653"/>
            <a:ext cx="2849401" cy="785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5" idx="6"/>
            <a:endCxn id="8" idx="2"/>
          </p:cNvCxnSpPr>
          <p:nvPr/>
        </p:nvCxnSpPr>
        <p:spPr>
          <a:xfrm flipV="1">
            <a:off x="1745673" y="1066800"/>
            <a:ext cx="2660072" cy="1544782"/>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2" name="TextBox 1"/>
          <p:cNvSpPr txBox="1"/>
          <p:nvPr/>
        </p:nvSpPr>
        <p:spPr>
          <a:xfrm>
            <a:off x="27710" y="872838"/>
            <a:ext cx="831273" cy="369332"/>
          </a:xfrm>
          <a:prstGeom prst="rect">
            <a:avLst/>
          </a:prstGeom>
          <a:noFill/>
        </p:spPr>
        <p:txBody>
          <a:bodyPr wrap="square" rtlCol="0">
            <a:spAutoFit/>
          </a:bodyPr>
          <a:lstStyle/>
          <a:p>
            <a:r>
              <a:rPr lang="en-US" dirty="0" smtClean="0"/>
              <a:t>1000</a:t>
            </a:r>
            <a:endParaRPr lang="en-US" dirty="0"/>
          </a:p>
        </p:txBody>
      </p:sp>
      <p:sp>
        <p:nvSpPr>
          <p:cNvPr id="7" name="TextBox 6"/>
          <p:cNvSpPr txBox="1"/>
          <p:nvPr/>
        </p:nvSpPr>
        <p:spPr>
          <a:xfrm>
            <a:off x="166254" y="2478817"/>
            <a:ext cx="637309" cy="369332"/>
          </a:xfrm>
          <a:prstGeom prst="rect">
            <a:avLst/>
          </a:prstGeom>
          <a:noFill/>
        </p:spPr>
        <p:txBody>
          <a:bodyPr wrap="square" rtlCol="0">
            <a:spAutoFit/>
          </a:bodyPr>
          <a:lstStyle/>
          <a:p>
            <a:r>
              <a:rPr lang="en-US" dirty="0" smtClean="0"/>
              <a:t>750</a:t>
            </a:r>
            <a:endParaRPr lang="en-US" dirty="0"/>
          </a:p>
        </p:txBody>
      </p:sp>
      <p:sp>
        <p:nvSpPr>
          <p:cNvPr id="15" name="TextBox 14"/>
          <p:cNvSpPr txBox="1"/>
          <p:nvPr/>
        </p:nvSpPr>
        <p:spPr>
          <a:xfrm>
            <a:off x="207818" y="4059382"/>
            <a:ext cx="568037" cy="369332"/>
          </a:xfrm>
          <a:prstGeom prst="rect">
            <a:avLst/>
          </a:prstGeom>
          <a:noFill/>
        </p:spPr>
        <p:txBody>
          <a:bodyPr wrap="square" rtlCol="0">
            <a:spAutoFit/>
          </a:bodyPr>
          <a:lstStyle/>
          <a:p>
            <a:r>
              <a:rPr lang="en-US" dirty="0" smtClean="0"/>
              <a:t>500</a:t>
            </a:r>
            <a:endParaRPr lang="en-US" dirty="0"/>
          </a:p>
        </p:txBody>
      </p:sp>
      <p:sp>
        <p:nvSpPr>
          <p:cNvPr id="16" name="TextBox 15"/>
          <p:cNvSpPr txBox="1"/>
          <p:nvPr/>
        </p:nvSpPr>
        <p:spPr>
          <a:xfrm>
            <a:off x="6525491" y="2306782"/>
            <a:ext cx="2909454" cy="3970318"/>
          </a:xfrm>
          <a:prstGeom prst="rect">
            <a:avLst/>
          </a:prstGeom>
          <a:noFill/>
        </p:spPr>
        <p:txBody>
          <a:bodyPr wrap="square" rtlCol="0">
            <a:spAutoFit/>
          </a:bodyPr>
          <a:lstStyle/>
          <a:p>
            <a:r>
              <a:rPr lang="en-US" dirty="0" smtClean="0"/>
              <a:t>If we split the award amount among all the two applicants but limit the amount to 250, we actually end up with both rational assumptions being met in this particular case. Note some awards are greater than 250, it just cannot be split below 250. If the minimum was 500, S3 would only award 1 scholarship for 500.</a:t>
            </a:r>
            <a:endParaRPr lang="en-US" dirty="0"/>
          </a:p>
        </p:txBody>
      </p:sp>
      <p:sp>
        <p:nvSpPr>
          <p:cNvPr id="18" name="TextBox 17"/>
          <p:cNvSpPr txBox="1"/>
          <p:nvPr/>
        </p:nvSpPr>
        <p:spPr>
          <a:xfrm>
            <a:off x="1011383" y="586579"/>
            <a:ext cx="1717964" cy="369332"/>
          </a:xfrm>
          <a:prstGeom prst="rect">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wrap="square" rtlCol="0">
            <a:spAutoFit/>
          </a:bodyPr>
          <a:lstStyle/>
          <a:p>
            <a:r>
              <a:rPr lang="en-US" dirty="0" smtClean="0"/>
              <a:t>333.33 Each</a:t>
            </a:r>
            <a:endParaRPr lang="en-US" dirty="0"/>
          </a:p>
        </p:txBody>
      </p:sp>
      <p:sp>
        <p:nvSpPr>
          <p:cNvPr id="27" name="TextBox 26"/>
          <p:cNvSpPr txBox="1"/>
          <p:nvPr/>
        </p:nvSpPr>
        <p:spPr>
          <a:xfrm>
            <a:off x="1066800" y="2001474"/>
            <a:ext cx="1717964" cy="369332"/>
          </a:xfrm>
          <a:prstGeom prst="rect">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wrap="square" rtlCol="0">
            <a:spAutoFit/>
          </a:bodyPr>
          <a:lstStyle/>
          <a:p>
            <a:r>
              <a:rPr lang="en-US" dirty="0" smtClean="0"/>
              <a:t>375 Each</a:t>
            </a:r>
            <a:endParaRPr lang="en-US" dirty="0"/>
          </a:p>
        </p:txBody>
      </p:sp>
      <p:sp>
        <p:nvSpPr>
          <p:cNvPr id="28" name="TextBox 27"/>
          <p:cNvSpPr txBox="1"/>
          <p:nvPr/>
        </p:nvSpPr>
        <p:spPr>
          <a:xfrm>
            <a:off x="1173028" y="3541167"/>
            <a:ext cx="1717964" cy="369332"/>
          </a:xfrm>
          <a:prstGeom prst="rect">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wrap="square" rtlCol="0">
            <a:spAutoFit/>
          </a:bodyPr>
          <a:lstStyle/>
          <a:p>
            <a:r>
              <a:rPr lang="en-US" dirty="0" smtClean="0"/>
              <a:t>250 Each</a:t>
            </a:r>
            <a:endParaRPr lang="en-US" dirty="0"/>
          </a:p>
        </p:txBody>
      </p:sp>
      <p:sp>
        <p:nvSpPr>
          <p:cNvPr id="19" name="TextBox 18"/>
          <p:cNvSpPr txBox="1"/>
          <p:nvPr/>
        </p:nvSpPr>
        <p:spPr>
          <a:xfrm>
            <a:off x="5375562" y="872838"/>
            <a:ext cx="1016018" cy="369332"/>
          </a:xfrm>
          <a:prstGeom prst="rect">
            <a:avLst/>
          </a:prstGeom>
          <a:noFill/>
        </p:spPr>
        <p:txBody>
          <a:bodyPr wrap="square" rtlCol="0">
            <a:spAutoFit/>
          </a:bodyPr>
          <a:lstStyle/>
          <a:p>
            <a:r>
              <a:rPr lang="en-US" dirty="0" smtClean="0"/>
              <a:t>1125.33</a:t>
            </a:r>
            <a:endParaRPr lang="en-US" dirty="0"/>
          </a:p>
        </p:txBody>
      </p:sp>
      <p:sp>
        <p:nvSpPr>
          <p:cNvPr id="22" name="TextBox 21"/>
          <p:cNvSpPr txBox="1"/>
          <p:nvPr/>
        </p:nvSpPr>
        <p:spPr>
          <a:xfrm>
            <a:off x="5426346" y="2001474"/>
            <a:ext cx="891325" cy="369332"/>
          </a:xfrm>
          <a:prstGeom prst="rect">
            <a:avLst/>
          </a:prstGeom>
          <a:noFill/>
        </p:spPr>
        <p:txBody>
          <a:bodyPr wrap="square" rtlCol="0">
            <a:spAutoFit/>
          </a:bodyPr>
          <a:lstStyle/>
          <a:p>
            <a:r>
              <a:rPr lang="en-US" dirty="0" smtClean="0"/>
              <a:t>538.33</a:t>
            </a:r>
            <a:endParaRPr lang="en-US" dirty="0"/>
          </a:p>
        </p:txBody>
      </p:sp>
      <p:sp>
        <p:nvSpPr>
          <p:cNvPr id="23" name="TextBox 22"/>
          <p:cNvSpPr txBox="1"/>
          <p:nvPr/>
        </p:nvSpPr>
        <p:spPr>
          <a:xfrm>
            <a:off x="5426346" y="3462466"/>
            <a:ext cx="891325" cy="370609"/>
          </a:xfrm>
          <a:prstGeom prst="rect">
            <a:avLst/>
          </a:prstGeom>
          <a:noFill/>
        </p:spPr>
        <p:txBody>
          <a:bodyPr wrap="square" rtlCol="0">
            <a:spAutoFit/>
          </a:bodyPr>
          <a:lstStyle/>
          <a:p>
            <a:r>
              <a:rPr lang="en-US" dirty="0" smtClean="0"/>
              <a:t>375</a:t>
            </a:r>
            <a:endParaRPr lang="en-US" dirty="0"/>
          </a:p>
        </p:txBody>
      </p:sp>
      <p:sp>
        <p:nvSpPr>
          <p:cNvPr id="33" name="TextBox 32"/>
          <p:cNvSpPr txBox="1"/>
          <p:nvPr/>
        </p:nvSpPr>
        <p:spPr>
          <a:xfrm>
            <a:off x="2286000" y="5721928"/>
            <a:ext cx="1399309" cy="646331"/>
          </a:xfrm>
          <a:prstGeom prst="rect">
            <a:avLst/>
          </a:prstGeom>
          <a:noFill/>
        </p:spPr>
        <p:txBody>
          <a:bodyPr wrap="square" rtlCol="0">
            <a:spAutoFit/>
          </a:bodyPr>
          <a:lstStyle/>
          <a:p>
            <a:r>
              <a:rPr lang="en-US" dirty="0" smtClean="0"/>
              <a:t>RA1- True</a:t>
            </a:r>
          </a:p>
          <a:p>
            <a:r>
              <a:rPr lang="en-US" dirty="0" smtClean="0"/>
              <a:t>RA2- True</a:t>
            </a:r>
            <a:endParaRPr lang="en-US" dirty="0"/>
          </a:p>
        </p:txBody>
      </p:sp>
      <p:sp>
        <p:nvSpPr>
          <p:cNvPr id="24" name="TextBox 23"/>
          <p:cNvSpPr txBox="1"/>
          <p:nvPr/>
        </p:nvSpPr>
        <p:spPr>
          <a:xfrm>
            <a:off x="1366979" y="-52540"/>
            <a:ext cx="4678225" cy="369332"/>
          </a:xfrm>
          <a:prstGeom prst="rect">
            <a:avLst/>
          </a:prstGeom>
          <a:noFill/>
        </p:spPr>
        <p:txBody>
          <a:bodyPr wrap="square" rtlCol="0">
            <a:spAutoFit/>
          </a:bodyPr>
          <a:lstStyle/>
          <a:p>
            <a:r>
              <a:rPr lang="en-US" dirty="0" smtClean="0"/>
              <a:t>Split with all -250 Minimum</a:t>
            </a:r>
            <a:endParaRPr lang="en-US" dirty="0"/>
          </a:p>
        </p:txBody>
      </p:sp>
      <p:sp>
        <p:nvSpPr>
          <p:cNvPr id="35" name="TextBox 34"/>
          <p:cNvSpPr txBox="1"/>
          <p:nvPr/>
        </p:nvSpPr>
        <p:spPr>
          <a:xfrm>
            <a:off x="5527936" y="4941439"/>
            <a:ext cx="891325" cy="370609"/>
          </a:xfrm>
          <a:prstGeom prst="rect">
            <a:avLst/>
          </a:prstGeom>
          <a:noFill/>
        </p:spPr>
        <p:txBody>
          <a:bodyPr wrap="square" rtlCol="0">
            <a:spAutoFit/>
          </a:bodyPr>
          <a:lstStyle/>
          <a:p>
            <a:r>
              <a:rPr lang="en-US" dirty="0" smtClean="0"/>
              <a:t>333.33</a:t>
            </a:r>
            <a:endParaRPr lang="en-US" dirty="0"/>
          </a:p>
        </p:txBody>
      </p:sp>
    </p:spTree>
    <p:extLst>
      <p:ext uri="{BB962C8B-B14F-4D97-AF65-F5344CB8AC3E}">
        <p14:creationId xmlns:p14="http://schemas.microsoft.com/office/powerpoint/2010/main" val="11997911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method should we use?</a:t>
            </a:r>
            <a:endParaRPr lang="en-US" dirty="0"/>
          </a:p>
        </p:txBody>
      </p:sp>
      <p:sp>
        <p:nvSpPr>
          <p:cNvPr id="3" name="Content Placeholder 2"/>
          <p:cNvSpPr>
            <a:spLocks noGrp="1"/>
          </p:cNvSpPr>
          <p:nvPr>
            <p:ph idx="1"/>
          </p:nvPr>
        </p:nvSpPr>
        <p:spPr/>
        <p:txBody>
          <a:bodyPr/>
          <a:lstStyle/>
          <a:p>
            <a:r>
              <a:rPr lang="en-US" dirty="0" smtClean="0"/>
              <a:t>Each of the previous seven algorithms has legitimate claim to be </a:t>
            </a:r>
            <a:r>
              <a:rPr lang="en-US" dirty="0" smtClean="0"/>
              <a:t>fair </a:t>
            </a:r>
            <a:r>
              <a:rPr lang="en-US" dirty="0" smtClean="0"/>
              <a:t>way to award the scholarships</a:t>
            </a:r>
          </a:p>
          <a:p>
            <a:r>
              <a:rPr lang="en-US" dirty="0" smtClean="0"/>
              <a:t>However, methods which support RA1 or RA2 have a greater claim to logical fairness than methods that don’t with RA1 support the most </a:t>
            </a:r>
            <a:r>
              <a:rPr lang="en-US" dirty="0" smtClean="0"/>
              <a:t>fair</a:t>
            </a:r>
          </a:p>
          <a:p>
            <a:r>
              <a:rPr lang="en-US" dirty="0" smtClean="0"/>
              <a:t>It could also be that the committee would favor an algorithm that gave to more applicants for various reasons</a:t>
            </a:r>
            <a:endParaRPr lang="en-US" dirty="0" smtClean="0"/>
          </a:p>
          <a:p>
            <a:r>
              <a:rPr lang="en-US" dirty="0" smtClean="0"/>
              <a:t>It is not obvious until after calculation which of these algorithms will yield these results</a:t>
            </a:r>
          </a:p>
          <a:p>
            <a:r>
              <a:rPr lang="en-US" dirty="0" smtClean="0"/>
              <a:t>What I propose to create is a system which will calculate each algorithm and yield results to the user with their compliance with RA1 and RA2</a:t>
            </a:r>
            <a:endParaRPr lang="en-US" dirty="0"/>
          </a:p>
        </p:txBody>
      </p:sp>
    </p:spTree>
    <p:extLst>
      <p:ext uri="{BB962C8B-B14F-4D97-AF65-F5344CB8AC3E}">
        <p14:creationId xmlns:p14="http://schemas.microsoft.com/office/powerpoint/2010/main" val="14298583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Minimum Data </a:t>
            </a:r>
            <a:r>
              <a:rPr lang="en-US" dirty="0" smtClean="0"/>
              <a:t>Model to allow csv importing of data</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Minimum Scholarship Applicant </a:t>
            </a:r>
            <a:r>
              <a:rPr lang="en-US" dirty="0" smtClean="0"/>
              <a:t>Model</a:t>
            </a:r>
          </a:p>
          <a:p>
            <a:pPr lvl="1"/>
            <a:r>
              <a:rPr lang="en-US" dirty="0" smtClean="0"/>
              <a:t>Awarding Group Id</a:t>
            </a:r>
          </a:p>
          <a:p>
            <a:pPr lvl="2"/>
            <a:r>
              <a:rPr lang="en-US" dirty="0" smtClean="0"/>
              <a:t>Integer to note unique group</a:t>
            </a:r>
            <a:endParaRPr lang="en-US" dirty="0" smtClean="0"/>
          </a:p>
          <a:p>
            <a:pPr lvl="1"/>
            <a:r>
              <a:rPr lang="en-US" dirty="0" smtClean="0"/>
              <a:t>Scholarship Id</a:t>
            </a:r>
          </a:p>
          <a:p>
            <a:pPr lvl="2"/>
            <a:r>
              <a:rPr lang="en-US" dirty="0" smtClean="0"/>
              <a:t>Cant be a string to allow a real name</a:t>
            </a:r>
          </a:p>
          <a:p>
            <a:pPr lvl="1"/>
            <a:r>
              <a:rPr lang="en-US" dirty="0" smtClean="0"/>
              <a:t>Scholarship Amount</a:t>
            </a:r>
          </a:p>
          <a:p>
            <a:pPr lvl="2"/>
            <a:r>
              <a:rPr lang="en-US" dirty="0" smtClean="0"/>
              <a:t>Decimal </a:t>
            </a:r>
          </a:p>
          <a:p>
            <a:pPr lvl="1"/>
            <a:r>
              <a:rPr lang="en-US" dirty="0" smtClean="0"/>
              <a:t>Applicant Id</a:t>
            </a:r>
          </a:p>
          <a:p>
            <a:pPr lvl="2"/>
            <a:r>
              <a:rPr lang="en-US" dirty="0" smtClean="0"/>
              <a:t>Can be a string to allow full name</a:t>
            </a:r>
          </a:p>
          <a:p>
            <a:pPr lvl="1"/>
            <a:r>
              <a:rPr lang="en-US" dirty="0" smtClean="0"/>
              <a:t>Applicant Ranking</a:t>
            </a:r>
          </a:p>
          <a:p>
            <a:pPr lvl="2"/>
            <a:r>
              <a:rPr lang="en-US" dirty="0" smtClean="0"/>
              <a:t>Integer</a:t>
            </a:r>
          </a:p>
          <a:p>
            <a:r>
              <a:rPr lang="en-US" dirty="0" smtClean="0"/>
              <a:t>Application ranking must not have skips</a:t>
            </a:r>
          </a:p>
          <a:p>
            <a:pPr lvl="1"/>
            <a:r>
              <a:rPr lang="en-US" dirty="0" smtClean="0"/>
              <a:t>1,2,3 is allowable for a given scholarship but not </a:t>
            </a:r>
            <a:r>
              <a:rPr lang="en-US" dirty="0" smtClean="0"/>
              <a:t>1,3,4</a:t>
            </a:r>
          </a:p>
          <a:p>
            <a:r>
              <a:rPr lang="en-US" dirty="0" smtClean="0"/>
              <a:t>Application ranking must not have duplicates</a:t>
            </a:r>
          </a:p>
          <a:p>
            <a:pPr lvl="1"/>
            <a:r>
              <a:rPr lang="en-US" dirty="0" smtClean="0"/>
              <a:t>Cannot have multiple with same rank</a:t>
            </a:r>
            <a:endParaRPr lang="en-US" dirty="0" smtClean="0"/>
          </a:p>
        </p:txBody>
      </p:sp>
    </p:spTree>
    <p:extLst>
      <p:ext uri="{BB962C8B-B14F-4D97-AF65-F5344CB8AC3E}">
        <p14:creationId xmlns:p14="http://schemas.microsoft.com/office/powerpoint/2010/main" val="32366458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required parameters</a:t>
            </a:r>
            <a:endParaRPr lang="en-US" dirty="0"/>
          </a:p>
        </p:txBody>
      </p:sp>
      <p:sp>
        <p:nvSpPr>
          <p:cNvPr id="3" name="Content Placeholder 2"/>
          <p:cNvSpPr>
            <a:spLocks noGrp="1"/>
          </p:cNvSpPr>
          <p:nvPr>
            <p:ph idx="1"/>
          </p:nvPr>
        </p:nvSpPr>
        <p:spPr/>
        <p:txBody>
          <a:bodyPr/>
          <a:lstStyle/>
          <a:p>
            <a:r>
              <a:rPr lang="en-US" dirty="0" smtClean="0"/>
              <a:t>Maximum Award Amount</a:t>
            </a:r>
          </a:p>
          <a:p>
            <a:pPr lvl="1"/>
            <a:r>
              <a:rPr lang="en-US" dirty="0" smtClean="0"/>
              <a:t>For Merit with Maximum Award Amount Algorithm</a:t>
            </a:r>
          </a:p>
          <a:p>
            <a:r>
              <a:rPr lang="en-US" dirty="0" smtClean="0"/>
              <a:t>Minimum Award Amount</a:t>
            </a:r>
          </a:p>
          <a:p>
            <a:pPr lvl="1"/>
            <a:r>
              <a:rPr lang="en-US" dirty="0" smtClean="0"/>
              <a:t>For Split with Minimum Award Amount</a:t>
            </a:r>
          </a:p>
          <a:p>
            <a:r>
              <a:rPr lang="en-US" dirty="0" smtClean="0"/>
              <a:t>Maximum Number of Winners</a:t>
            </a:r>
          </a:p>
          <a:p>
            <a:pPr lvl="1"/>
            <a:r>
              <a:rPr lang="en-US" dirty="0" smtClean="0"/>
              <a:t>For Split with </a:t>
            </a:r>
            <a:r>
              <a:rPr lang="en-US" smtClean="0"/>
              <a:t>Maximum Amount of Winners</a:t>
            </a:r>
            <a:endParaRPr lang="en-US"/>
          </a:p>
        </p:txBody>
      </p:sp>
    </p:spTree>
    <p:extLst>
      <p:ext uri="{BB962C8B-B14F-4D97-AF65-F5344CB8AC3E}">
        <p14:creationId xmlns:p14="http://schemas.microsoft.com/office/powerpoint/2010/main" val="14245725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Required Outputs</a:t>
            </a:r>
            <a:endParaRPr lang="en-US" dirty="0"/>
          </a:p>
        </p:txBody>
      </p:sp>
      <p:sp>
        <p:nvSpPr>
          <p:cNvPr id="3" name="Content Placeholder 2"/>
          <p:cNvSpPr>
            <a:spLocks noGrp="1"/>
          </p:cNvSpPr>
          <p:nvPr>
            <p:ph idx="1"/>
          </p:nvPr>
        </p:nvSpPr>
        <p:spPr/>
        <p:txBody>
          <a:bodyPr>
            <a:normAutofit/>
          </a:bodyPr>
          <a:lstStyle/>
          <a:p>
            <a:r>
              <a:rPr lang="en-US" dirty="0" smtClean="0"/>
              <a:t>List of awards for each algorithm</a:t>
            </a:r>
          </a:p>
          <a:p>
            <a:r>
              <a:rPr lang="en-US" dirty="0" smtClean="0"/>
              <a:t>List of how algorithm did on RA1 and RA2</a:t>
            </a:r>
            <a:endParaRPr lang="en-US" dirty="0"/>
          </a:p>
        </p:txBody>
      </p:sp>
    </p:spTree>
    <p:extLst>
      <p:ext uri="{BB962C8B-B14F-4D97-AF65-F5344CB8AC3E}">
        <p14:creationId xmlns:p14="http://schemas.microsoft.com/office/powerpoint/2010/main" val="32991295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Scholarship Matching is where a committee of people award scholarships to the most deserving applicants</a:t>
            </a:r>
          </a:p>
          <a:p>
            <a:r>
              <a:rPr lang="en-US" dirty="0" smtClean="0"/>
              <a:t>However, due to the </a:t>
            </a:r>
            <a:r>
              <a:rPr lang="en-US" dirty="0" smtClean="0"/>
              <a:t>criteria </a:t>
            </a:r>
            <a:r>
              <a:rPr lang="en-US" dirty="0" smtClean="0"/>
              <a:t>used for awarding scholarships sometimes unexpected results can </a:t>
            </a:r>
            <a:r>
              <a:rPr lang="en-US" dirty="0" smtClean="0"/>
              <a:t>occur</a:t>
            </a:r>
          </a:p>
          <a:p>
            <a:pPr lvl="1"/>
            <a:r>
              <a:rPr lang="en-US" dirty="0" smtClean="0"/>
              <a:t>Lower ranked students can get money than higher ranked students</a:t>
            </a:r>
          </a:p>
          <a:p>
            <a:pPr lvl="1"/>
            <a:r>
              <a:rPr lang="en-US" dirty="0" smtClean="0"/>
              <a:t>Higher ranked students can get no awards</a:t>
            </a:r>
          </a:p>
          <a:p>
            <a:pPr lvl="1"/>
            <a:r>
              <a:rPr lang="en-US" dirty="0" smtClean="0"/>
              <a:t>A single person can exceed the amount of money required</a:t>
            </a:r>
            <a:endParaRPr lang="en-US" dirty="0" smtClean="0"/>
          </a:p>
          <a:p>
            <a:r>
              <a:rPr lang="en-US" dirty="0" smtClean="0"/>
              <a:t>This paper examines 7 different algorithms for awarding scholarships to examine how they can be shown to be dysfunctional</a:t>
            </a:r>
          </a:p>
          <a:p>
            <a:r>
              <a:rPr lang="en-US" dirty="0" smtClean="0"/>
              <a:t>This paper will result in the building of a GitHub repository where these algorithms will be built</a:t>
            </a:r>
          </a:p>
          <a:p>
            <a:r>
              <a:rPr lang="en-US" dirty="0" smtClean="0"/>
              <a:t>This will include code to examine which algorithm is most logical with set of scholarships and applicants</a:t>
            </a:r>
            <a:endParaRPr lang="en-US" dirty="0"/>
          </a:p>
        </p:txBody>
      </p:sp>
    </p:spTree>
    <p:extLst>
      <p:ext uri="{BB962C8B-B14F-4D97-AF65-F5344CB8AC3E}">
        <p14:creationId xmlns:p14="http://schemas.microsoft.com/office/powerpoint/2010/main" val="3908798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Languages to implement </a:t>
            </a:r>
            <a:endParaRPr lang="en-US" dirty="0"/>
          </a:p>
        </p:txBody>
      </p:sp>
      <p:sp>
        <p:nvSpPr>
          <p:cNvPr id="3" name="Content Placeholder 2"/>
          <p:cNvSpPr>
            <a:spLocks noGrp="1"/>
          </p:cNvSpPr>
          <p:nvPr>
            <p:ph idx="1"/>
          </p:nvPr>
        </p:nvSpPr>
        <p:spPr/>
        <p:txBody>
          <a:bodyPr/>
          <a:lstStyle/>
          <a:p>
            <a:r>
              <a:rPr lang="en-US" dirty="0" smtClean="0"/>
              <a:t>SQL (MS-SQL Server)</a:t>
            </a:r>
          </a:p>
          <a:p>
            <a:pPr lvl="1"/>
            <a:r>
              <a:rPr lang="en-US" dirty="0" smtClean="0"/>
              <a:t>Which would allow any language with ODBC compliance to access it</a:t>
            </a:r>
          </a:p>
          <a:p>
            <a:pPr lvl="1"/>
            <a:r>
              <a:rPr lang="en-US" dirty="0" smtClean="0"/>
              <a:t>Will be full model</a:t>
            </a:r>
          </a:p>
          <a:p>
            <a:r>
              <a:rPr lang="en-US" dirty="0" smtClean="0"/>
              <a:t>C#</a:t>
            </a:r>
          </a:p>
          <a:p>
            <a:r>
              <a:rPr lang="en-US" dirty="0" smtClean="0"/>
              <a:t>R</a:t>
            </a:r>
          </a:p>
          <a:p>
            <a:r>
              <a:rPr lang="en-US" dirty="0" smtClean="0"/>
              <a:t>Python</a:t>
            </a:r>
          </a:p>
          <a:p>
            <a:r>
              <a:rPr lang="en-US" dirty="0" smtClean="0"/>
              <a:t>JavaScript</a:t>
            </a:r>
            <a:endParaRPr lang="en-US" dirty="0"/>
          </a:p>
        </p:txBody>
      </p:sp>
    </p:spTree>
    <p:extLst>
      <p:ext uri="{BB962C8B-B14F-4D97-AF65-F5344CB8AC3E}">
        <p14:creationId xmlns:p14="http://schemas.microsoft.com/office/powerpoint/2010/main" val="20477086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Normalized </a:t>
            </a:r>
            <a:r>
              <a:rPr lang="en-US" dirty="0" smtClean="0"/>
              <a:t>SQL Model</a:t>
            </a:r>
            <a:endParaRPr lang="en-US" dirty="0"/>
          </a:p>
        </p:txBody>
      </p:sp>
      <p:pic>
        <p:nvPicPr>
          <p:cNvPr id="4" name="Picture 3"/>
          <p:cNvPicPr>
            <a:picLocks noChangeAspect="1"/>
          </p:cNvPicPr>
          <p:nvPr/>
        </p:nvPicPr>
        <p:blipFill>
          <a:blip r:embed="rId2"/>
          <a:stretch>
            <a:fillRect/>
          </a:stretch>
        </p:blipFill>
        <p:spPr>
          <a:xfrm>
            <a:off x="782636" y="1605737"/>
            <a:ext cx="7961905" cy="4990476"/>
          </a:xfrm>
          <a:prstGeom prst="rect">
            <a:avLst/>
          </a:prstGeom>
        </p:spPr>
      </p:pic>
    </p:spTree>
    <p:extLst>
      <p:ext uri="{BB962C8B-B14F-4D97-AF65-F5344CB8AC3E}">
        <p14:creationId xmlns:p14="http://schemas.microsoft.com/office/powerpoint/2010/main" val="6567087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Normalized Results Tables</a:t>
            </a:r>
            <a:endParaRPr lang="en-US" dirty="0"/>
          </a:p>
        </p:txBody>
      </p:sp>
      <p:pic>
        <p:nvPicPr>
          <p:cNvPr id="3" name="Picture 2"/>
          <p:cNvPicPr>
            <a:picLocks noChangeAspect="1"/>
          </p:cNvPicPr>
          <p:nvPr/>
        </p:nvPicPr>
        <p:blipFill>
          <a:blip r:embed="rId2"/>
          <a:stretch>
            <a:fillRect/>
          </a:stretch>
        </p:blipFill>
        <p:spPr>
          <a:xfrm>
            <a:off x="1494715" y="1552608"/>
            <a:ext cx="6961905" cy="4876190"/>
          </a:xfrm>
          <a:prstGeom prst="rect">
            <a:avLst/>
          </a:prstGeom>
        </p:spPr>
      </p:pic>
    </p:spTree>
    <p:extLst>
      <p:ext uri="{BB962C8B-B14F-4D97-AF65-F5344CB8AC3E}">
        <p14:creationId xmlns:p14="http://schemas.microsoft.com/office/powerpoint/2010/main" val="460367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Denormalized</a:t>
            </a:r>
            <a:r>
              <a:rPr lang="en-US" dirty="0" smtClean="0"/>
              <a:t> For Easy csv Import</a:t>
            </a:r>
            <a:endParaRPr lang="en-US" dirty="0"/>
          </a:p>
        </p:txBody>
      </p:sp>
      <p:pic>
        <p:nvPicPr>
          <p:cNvPr id="3" name="Picture 2"/>
          <p:cNvPicPr>
            <a:picLocks noChangeAspect="1"/>
          </p:cNvPicPr>
          <p:nvPr/>
        </p:nvPicPr>
        <p:blipFill>
          <a:blip r:embed="rId2"/>
          <a:stretch>
            <a:fillRect/>
          </a:stretch>
        </p:blipFill>
        <p:spPr>
          <a:xfrm>
            <a:off x="2146266" y="1418756"/>
            <a:ext cx="6723809" cy="5561905"/>
          </a:xfrm>
          <a:prstGeom prst="rect">
            <a:avLst/>
          </a:prstGeom>
        </p:spPr>
      </p:pic>
    </p:spTree>
    <p:extLst>
      <p:ext uri="{BB962C8B-B14F-4D97-AF65-F5344CB8AC3E}">
        <p14:creationId xmlns:p14="http://schemas.microsoft.com/office/powerpoint/2010/main" val="26653783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best way to understand this process</a:t>
            </a:r>
            <a:endParaRPr lang="en-US" dirty="0"/>
          </a:p>
        </p:txBody>
      </p:sp>
      <p:sp>
        <p:nvSpPr>
          <p:cNvPr id="3" name="Content Placeholder 2"/>
          <p:cNvSpPr>
            <a:spLocks noGrp="1"/>
          </p:cNvSpPr>
          <p:nvPr>
            <p:ph idx="1"/>
          </p:nvPr>
        </p:nvSpPr>
        <p:spPr/>
        <p:txBody>
          <a:bodyPr/>
          <a:lstStyle/>
          <a:p>
            <a:r>
              <a:rPr lang="en-US" dirty="0" smtClean="0"/>
              <a:t>Scholarships and Applicants make up a bipartite graph</a:t>
            </a:r>
          </a:p>
          <a:p>
            <a:r>
              <a:rPr lang="en-US" dirty="0" smtClean="0"/>
              <a:t>Scholarships with more money are more desirable for applicants</a:t>
            </a:r>
          </a:p>
          <a:p>
            <a:r>
              <a:rPr lang="en-US" dirty="0" smtClean="0"/>
              <a:t>Applicants are ranked by most deserving of scholarships</a:t>
            </a:r>
          </a:p>
          <a:p>
            <a:r>
              <a:rPr lang="en-US" dirty="0" smtClean="0"/>
              <a:t>Not all scholarship and applicant nodes will connect</a:t>
            </a:r>
          </a:p>
          <a:p>
            <a:r>
              <a:rPr lang="en-US" dirty="0" smtClean="0"/>
              <a:t>Higher ranked applicants might not have more scholarships than lower ranked applicants</a:t>
            </a:r>
          </a:p>
          <a:p>
            <a:pPr lvl="1"/>
            <a:r>
              <a:rPr lang="en-US" dirty="0" smtClean="0"/>
              <a:t>Scholarships applicants have specific requirements such as major which could bring more scholarships to lower applicants</a:t>
            </a:r>
            <a:endParaRPr lang="en-US" dirty="0"/>
          </a:p>
        </p:txBody>
      </p:sp>
    </p:spTree>
    <p:extLst>
      <p:ext uri="{BB962C8B-B14F-4D97-AF65-F5344CB8AC3E}">
        <p14:creationId xmlns:p14="http://schemas.microsoft.com/office/powerpoint/2010/main" val="31398968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831273" y="6096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S1</a:t>
            </a:r>
            <a:endParaRPr lang="en-US" dirty="0"/>
          </a:p>
        </p:txBody>
      </p:sp>
      <p:sp>
        <p:nvSpPr>
          <p:cNvPr id="5" name="Oval 4"/>
          <p:cNvSpPr/>
          <p:nvPr/>
        </p:nvSpPr>
        <p:spPr>
          <a:xfrm>
            <a:off x="831273" y="215438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S2</a:t>
            </a:r>
            <a:endParaRPr lang="en-US" dirty="0"/>
          </a:p>
        </p:txBody>
      </p:sp>
      <p:sp>
        <p:nvSpPr>
          <p:cNvPr id="6" name="Oval 5"/>
          <p:cNvSpPr/>
          <p:nvPr/>
        </p:nvSpPr>
        <p:spPr>
          <a:xfrm>
            <a:off x="831273" y="369916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S3</a:t>
            </a:r>
            <a:endParaRPr lang="en-US" dirty="0"/>
          </a:p>
        </p:txBody>
      </p:sp>
      <p:sp>
        <p:nvSpPr>
          <p:cNvPr id="8" name="Oval 7"/>
          <p:cNvSpPr/>
          <p:nvPr/>
        </p:nvSpPr>
        <p:spPr>
          <a:xfrm>
            <a:off x="4405745" y="609600"/>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A1</a:t>
            </a:r>
            <a:endParaRPr lang="en-US" dirty="0"/>
          </a:p>
        </p:txBody>
      </p:sp>
      <p:sp>
        <p:nvSpPr>
          <p:cNvPr id="9" name="Oval 8"/>
          <p:cNvSpPr/>
          <p:nvPr/>
        </p:nvSpPr>
        <p:spPr>
          <a:xfrm>
            <a:off x="4461163" y="1849582"/>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A2</a:t>
            </a:r>
            <a:endParaRPr lang="en-US" dirty="0"/>
          </a:p>
        </p:txBody>
      </p:sp>
      <p:sp>
        <p:nvSpPr>
          <p:cNvPr id="10" name="Oval 9"/>
          <p:cNvSpPr/>
          <p:nvPr/>
        </p:nvSpPr>
        <p:spPr>
          <a:xfrm>
            <a:off x="4461163" y="3328555"/>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A3</a:t>
            </a:r>
            <a:endParaRPr lang="en-US" dirty="0"/>
          </a:p>
        </p:txBody>
      </p:sp>
      <p:sp>
        <p:nvSpPr>
          <p:cNvPr id="11" name="Oval 10"/>
          <p:cNvSpPr/>
          <p:nvPr/>
        </p:nvSpPr>
        <p:spPr>
          <a:xfrm>
            <a:off x="4461163" y="4807528"/>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A4</a:t>
            </a:r>
            <a:endParaRPr lang="en-US" dirty="0"/>
          </a:p>
        </p:txBody>
      </p:sp>
      <p:sp>
        <p:nvSpPr>
          <p:cNvPr id="12" name="TextBox 11"/>
          <p:cNvSpPr txBox="1"/>
          <p:nvPr/>
        </p:nvSpPr>
        <p:spPr>
          <a:xfrm>
            <a:off x="678873" y="240268"/>
            <a:ext cx="2493818" cy="369332"/>
          </a:xfrm>
          <a:prstGeom prst="rect">
            <a:avLst/>
          </a:prstGeom>
          <a:noFill/>
        </p:spPr>
        <p:txBody>
          <a:bodyPr wrap="square" rtlCol="0">
            <a:spAutoFit/>
          </a:bodyPr>
          <a:lstStyle/>
          <a:p>
            <a:r>
              <a:rPr lang="en-US" dirty="0" smtClean="0"/>
              <a:t>Scholarships</a:t>
            </a:r>
            <a:endParaRPr lang="en-US" dirty="0"/>
          </a:p>
        </p:txBody>
      </p:sp>
      <p:sp>
        <p:nvSpPr>
          <p:cNvPr id="13" name="TextBox 12"/>
          <p:cNvSpPr txBox="1"/>
          <p:nvPr/>
        </p:nvSpPr>
        <p:spPr>
          <a:xfrm>
            <a:off x="4239491" y="240268"/>
            <a:ext cx="1551709" cy="369332"/>
          </a:xfrm>
          <a:prstGeom prst="rect">
            <a:avLst/>
          </a:prstGeom>
          <a:noFill/>
        </p:spPr>
        <p:txBody>
          <a:bodyPr wrap="square" rtlCol="0">
            <a:spAutoFit/>
          </a:bodyPr>
          <a:lstStyle/>
          <a:p>
            <a:r>
              <a:rPr lang="en-US" dirty="0" smtClean="0"/>
              <a:t>Applicants</a:t>
            </a:r>
          </a:p>
        </p:txBody>
      </p:sp>
      <p:sp>
        <p:nvSpPr>
          <p:cNvPr id="14" name="TextBox 13"/>
          <p:cNvSpPr txBox="1"/>
          <p:nvPr/>
        </p:nvSpPr>
        <p:spPr>
          <a:xfrm>
            <a:off x="6525491" y="1066800"/>
            <a:ext cx="2535382" cy="2862322"/>
          </a:xfrm>
          <a:prstGeom prst="rect">
            <a:avLst/>
          </a:prstGeom>
          <a:noFill/>
        </p:spPr>
        <p:txBody>
          <a:bodyPr wrap="square" rtlCol="0">
            <a:spAutoFit/>
          </a:bodyPr>
          <a:lstStyle/>
          <a:p>
            <a:r>
              <a:rPr lang="en-US" dirty="0" smtClean="0"/>
              <a:t>Lower Numbers</a:t>
            </a:r>
          </a:p>
          <a:p>
            <a:r>
              <a:rPr lang="en-US" dirty="0" smtClean="0"/>
              <a:t>Show Higher Rankings</a:t>
            </a:r>
          </a:p>
          <a:p>
            <a:r>
              <a:rPr lang="en-US" dirty="0" smtClean="0"/>
              <a:t>i.e.-</a:t>
            </a:r>
          </a:p>
          <a:p>
            <a:r>
              <a:rPr lang="en-US" dirty="0" smtClean="0"/>
              <a:t>A1 is ranked higher than A2 who is ranked higher than A3</a:t>
            </a:r>
          </a:p>
          <a:p>
            <a:r>
              <a:rPr lang="en-US" dirty="0" smtClean="0"/>
              <a:t>And</a:t>
            </a:r>
          </a:p>
          <a:p>
            <a:r>
              <a:rPr lang="en-US" dirty="0" smtClean="0"/>
              <a:t>S1 is ranked higher than S2 who is ranked higher than S3</a:t>
            </a:r>
            <a:endParaRPr lang="en-US" dirty="0"/>
          </a:p>
        </p:txBody>
      </p:sp>
    </p:spTree>
    <p:extLst>
      <p:ext uri="{BB962C8B-B14F-4D97-AF65-F5344CB8AC3E}">
        <p14:creationId xmlns:p14="http://schemas.microsoft.com/office/powerpoint/2010/main" val="27555608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831273" y="6096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S1</a:t>
            </a:r>
            <a:endParaRPr lang="en-US" dirty="0"/>
          </a:p>
        </p:txBody>
      </p:sp>
      <p:sp>
        <p:nvSpPr>
          <p:cNvPr id="5" name="Oval 4"/>
          <p:cNvSpPr/>
          <p:nvPr/>
        </p:nvSpPr>
        <p:spPr>
          <a:xfrm>
            <a:off x="831273" y="215438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S2</a:t>
            </a:r>
            <a:endParaRPr lang="en-US" dirty="0"/>
          </a:p>
        </p:txBody>
      </p:sp>
      <p:sp>
        <p:nvSpPr>
          <p:cNvPr id="6" name="Oval 5"/>
          <p:cNvSpPr/>
          <p:nvPr/>
        </p:nvSpPr>
        <p:spPr>
          <a:xfrm>
            <a:off x="831273" y="369916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S3</a:t>
            </a:r>
            <a:endParaRPr lang="en-US" dirty="0"/>
          </a:p>
        </p:txBody>
      </p:sp>
      <p:sp>
        <p:nvSpPr>
          <p:cNvPr id="8" name="Oval 7"/>
          <p:cNvSpPr/>
          <p:nvPr/>
        </p:nvSpPr>
        <p:spPr>
          <a:xfrm>
            <a:off x="4405745" y="609600"/>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A1</a:t>
            </a:r>
            <a:endParaRPr lang="en-US" dirty="0"/>
          </a:p>
        </p:txBody>
      </p:sp>
      <p:sp>
        <p:nvSpPr>
          <p:cNvPr id="9" name="Oval 8"/>
          <p:cNvSpPr/>
          <p:nvPr/>
        </p:nvSpPr>
        <p:spPr>
          <a:xfrm>
            <a:off x="4461163" y="1849582"/>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A2</a:t>
            </a:r>
            <a:endParaRPr lang="en-US" dirty="0"/>
          </a:p>
        </p:txBody>
      </p:sp>
      <p:sp>
        <p:nvSpPr>
          <p:cNvPr id="10" name="Oval 9"/>
          <p:cNvSpPr/>
          <p:nvPr/>
        </p:nvSpPr>
        <p:spPr>
          <a:xfrm>
            <a:off x="4461163" y="3328555"/>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A3</a:t>
            </a:r>
            <a:endParaRPr lang="en-US" dirty="0"/>
          </a:p>
        </p:txBody>
      </p:sp>
      <p:sp>
        <p:nvSpPr>
          <p:cNvPr id="11" name="Oval 10"/>
          <p:cNvSpPr/>
          <p:nvPr/>
        </p:nvSpPr>
        <p:spPr>
          <a:xfrm>
            <a:off x="4461163" y="4807528"/>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A4</a:t>
            </a:r>
            <a:endParaRPr lang="en-US" dirty="0"/>
          </a:p>
        </p:txBody>
      </p:sp>
      <p:sp>
        <p:nvSpPr>
          <p:cNvPr id="12" name="TextBox 11"/>
          <p:cNvSpPr txBox="1"/>
          <p:nvPr/>
        </p:nvSpPr>
        <p:spPr>
          <a:xfrm>
            <a:off x="678873" y="240268"/>
            <a:ext cx="2493818" cy="369332"/>
          </a:xfrm>
          <a:prstGeom prst="rect">
            <a:avLst/>
          </a:prstGeom>
          <a:noFill/>
        </p:spPr>
        <p:txBody>
          <a:bodyPr wrap="square" rtlCol="0">
            <a:spAutoFit/>
          </a:bodyPr>
          <a:lstStyle/>
          <a:p>
            <a:r>
              <a:rPr lang="en-US" dirty="0" smtClean="0"/>
              <a:t>Scholarships</a:t>
            </a:r>
            <a:endParaRPr lang="en-US" dirty="0"/>
          </a:p>
        </p:txBody>
      </p:sp>
      <p:sp>
        <p:nvSpPr>
          <p:cNvPr id="13" name="TextBox 12"/>
          <p:cNvSpPr txBox="1"/>
          <p:nvPr/>
        </p:nvSpPr>
        <p:spPr>
          <a:xfrm>
            <a:off x="4239491" y="240268"/>
            <a:ext cx="1551709" cy="369332"/>
          </a:xfrm>
          <a:prstGeom prst="rect">
            <a:avLst/>
          </a:prstGeom>
          <a:noFill/>
        </p:spPr>
        <p:txBody>
          <a:bodyPr wrap="square" rtlCol="0">
            <a:spAutoFit/>
          </a:bodyPr>
          <a:lstStyle/>
          <a:p>
            <a:r>
              <a:rPr lang="en-US" dirty="0" smtClean="0"/>
              <a:t>Applicants</a:t>
            </a:r>
          </a:p>
        </p:txBody>
      </p:sp>
      <p:sp>
        <p:nvSpPr>
          <p:cNvPr id="14" name="TextBox 13"/>
          <p:cNvSpPr txBox="1"/>
          <p:nvPr/>
        </p:nvSpPr>
        <p:spPr>
          <a:xfrm>
            <a:off x="6525491" y="1066800"/>
            <a:ext cx="2535382" cy="923330"/>
          </a:xfrm>
          <a:prstGeom prst="rect">
            <a:avLst/>
          </a:prstGeom>
          <a:noFill/>
        </p:spPr>
        <p:txBody>
          <a:bodyPr wrap="square" rtlCol="0">
            <a:spAutoFit/>
          </a:bodyPr>
          <a:lstStyle/>
          <a:p>
            <a:r>
              <a:rPr lang="en-US" dirty="0" smtClean="0"/>
              <a:t>Not everyone is matched to every scholarship</a:t>
            </a:r>
            <a:endParaRPr lang="en-US" dirty="0"/>
          </a:p>
        </p:txBody>
      </p:sp>
      <p:cxnSp>
        <p:nvCxnSpPr>
          <p:cNvPr id="3" name="Straight Connector 2"/>
          <p:cNvCxnSpPr>
            <a:stCxn id="4" idx="6"/>
            <a:endCxn id="8" idx="2"/>
          </p:cNvCxnSpPr>
          <p:nvPr/>
        </p:nvCxnSpPr>
        <p:spPr>
          <a:xfrm>
            <a:off x="1745673" y="1066800"/>
            <a:ext cx="26600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4" idx="5"/>
            <a:endCxn id="9" idx="2"/>
          </p:cNvCxnSpPr>
          <p:nvPr/>
        </p:nvCxnSpPr>
        <p:spPr>
          <a:xfrm>
            <a:off x="1611762" y="1390089"/>
            <a:ext cx="2849401" cy="9166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11" idx="1"/>
          </p:cNvCxnSpPr>
          <p:nvPr/>
        </p:nvCxnSpPr>
        <p:spPr>
          <a:xfrm>
            <a:off x="1353137" y="1446654"/>
            <a:ext cx="3241937" cy="3494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10" idx="1"/>
          </p:cNvCxnSpPr>
          <p:nvPr/>
        </p:nvCxnSpPr>
        <p:spPr>
          <a:xfrm>
            <a:off x="1678718" y="2478817"/>
            <a:ext cx="2916356" cy="9836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6" idx="6"/>
            <a:endCxn id="9" idx="2"/>
          </p:cNvCxnSpPr>
          <p:nvPr/>
        </p:nvCxnSpPr>
        <p:spPr>
          <a:xfrm flipV="1">
            <a:off x="1745673" y="2306782"/>
            <a:ext cx="2715490" cy="18495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0" idx="2"/>
            <a:endCxn id="6" idx="6"/>
          </p:cNvCxnSpPr>
          <p:nvPr/>
        </p:nvCxnSpPr>
        <p:spPr>
          <a:xfrm flipH="1">
            <a:off x="1745673" y="3785755"/>
            <a:ext cx="2715490" cy="3706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8" idx="3"/>
            <a:endCxn id="6" idx="7"/>
          </p:cNvCxnSpPr>
          <p:nvPr/>
        </p:nvCxnSpPr>
        <p:spPr>
          <a:xfrm flipH="1">
            <a:off x="1611762" y="1390089"/>
            <a:ext cx="2927894" cy="2442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1" idx="2"/>
            <a:endCxn id="6" idx="5"/>
          </p:cNvCxnSpPr>
          <p:nvPr/>
        </p:nvCxnSpPr>
        <p:spPr>
          <a:xfrm flipH="1" flipV="1">
            <a:off x="1611762" y="4479653"/>
            <a:ext cx="2849401" cy="785075"/>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414655" y="2306782"/>
            <a:ext cx="3103418" cy="923330"/>
          </a:xfrm>
          <a:prstGeom prst="rect">
            <a:avLst/>
          </a:prstGeom>
          <a:noFill/>
        </p:spPr>
        <p:txBody>
          <a:bodyPr wrap="square" rtlCol="0">
            <a:spAutoFit/>
          </a:bodyPr>
          <a:lstStyle/>
          <a:p>
            <a:r>
              <a:rPr lang="en-US" dirty="0" smtClean="0"/>
              <a:t>S1-A1, S1-A2, S1-A4</a:t>
            </a:r>
          </a:p>
          <a:p>
            <a:r>
              <a:rPr lang="en-US" dirty="0" smtClean="0"/>
              <a:t>S2-A1 S2-A3</a:t>
            </a:r>
          </a:p>
          <a:p>
            <a:r>
              <a:rPr lang="en-US" dirty="0" smtClean="0"/>
              <a:t>S3-A1 S3-A2 S3-A3 S3-A4</a:t>
            </a:r>
            <a:endParaRPr lang="en-US" dirty="0"/>
          </a:p>
        </p:txBody>
      </p:sp>
      <p:cxnSp>
        <p:nvCxnSpPr>
          <p:cNvPr id="37" name="Straight Connector 36"/>
          <p:cNvCxnSpPr>
            <a:stCxn id="5" idx="6"/>
            <a:endCxn id="8" idx="2"/>
          </p:cNvCxnSpPr>
          <p:nvPr/>
        </p:nvCxnSpPr>
        <p:spPr>
          <a:xfrm flipV="1">
            <a:off x="1745673" y="1066800"/>
            <a:ext cx="2660072" cy="154478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46219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831273" y="6096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S1</a:t>
            </a:r>
            <a:endParaRPr lang="en-US" dirty="0"/>
          </a:p>
        </p:txBody>
      </p:sp>
      <p:sp>
        <p:nvSpPr>
          <p:cNvPr id="5" name="Oval 4"/>
          <p:cNvSpPr/>
          <p:nvPr/>
        </p:nvSpPr>
        <p:spPr>
          <a:xfrm>
            <a:off x="831273" y="215438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S2</a:t>
            </a:r>
            <a:endParaRPr lang="en-US" dirty="0"/>
          </a:p>
        </p:txBody>
      </p:sp>
      <p:sp>
        <p:nvSpPr>
          <p:cNvPr id="6" name="Oval 5"/>
          <p:cNvSpPr/>
          <p:nvPr/>
        </p:nvSpPr>
        <p:spPr>
          <a:xfrm>
            <a:off x="831273" y="369916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S3</a:t>
            </a:r>
            <a:endParaRPr lang="en-US" dirty="0"/>
          </a:p>
        </p:txBody>
      </p:sp>
      <p:sp>
        <p:nvSpPr>
          <p:cNvPr id="8" name="Oval 7"/>
          <p:cNvSpPr/>
          <p:nvPr/>
        </p:nvSpPr>
        <p:spPr>
          <a:xfrm>
            <a:off x="4405745" y="609600"/>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A1</a:t>
            </a:r>
            <a:endParaRPr lang="en-US" dirty="0"/>
          </a:p>
        </p:txBody>
      </p:sp>
      <p:sp>
        <p:nvSpPr>
          <p:cNvPr id="9" name="Oval 8"/>
          <p:cNvSpPr/>
          <p:nvPr/>
        </p:nvSpPr>
        <p:spPr>
          <a:xfrm>
            <a:off x="4461163" y="1849582"/>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A2</a:t>
            </a:r>
            <a:endParaRPr lang="en-US" dirty="0"/>
          </a:p>
        </p:txBody>
      </p:sp>
      <p:sp>
        <p:nvSpPr>
          <p:cNvPr id="10" name="Oval 9"/>
          <p:cNvSpPr/>
          <p:nvPr/>
        </p:nvSpPr>
        <p:spPr>
          <a:xfrm>
            <a:off x="4461163" y="3328555"/>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A3</a:t>
            </a:r>
            <a:endParaRPr lang="en-US" dirty="0"/>
          </a:p>
        </p:txBody>
      </p:sp>
      <p:sp>
        <p:nvSpPr>
          <p:cNvPr id="11" name="Oval 10"/>
          <p:cNvSpPr/>
          <p:nvPr/>
        </p:nvSpPr>
        <p:spPr>
          <a:xfrm>
            <a:off x="4461163" y="4807528"/>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A4</a:t>
            </a:r>
            <a:endParaRPr lang="en-US" dirty="0"/>
          </a:p>
        </p:txBody>
      </p:sp>
      <p:sp>
        <p:nvSpPr>
          <p:cNvPr id="12" name="TextBox 11"/>
          <p:cNvSpPr txBox="1"/>
          <p:nvPr/>
        </p:nvSpPr>
        <p:spPr>
          <a:xfrm>
            <a:off x="678873" y="240268"/>
            <a:ext cx="2493818" cy="369332"/>
          </a:xfrm>
          <a:prstGeom prst="rect">
            <a:avLst/>
          </a:prstGeom>
          <a:noFill/>
        </p:spPr>
        <p:txBody>
          <a:bodyPr wrap="square" rtlCol="0">
            <a:spAutoFit/>
          </a:bodyPr>
          <a:lstStyle/>
          <a:p>
            <a:r>
              <a:rPr lang="en-US" dirty="0" smtClean="0"/>
              <a:t>Scholarships</a:t>
            </a:r>
            <a:endParaRPr lang="en-US" dirty="0"/>
          </a:p>
        </p:txBody>
      </p:sp>
      <p:sp>
        <p:nvSpPr>
          <p:cNvPr id="13" name="TextBox 12"/>
          <p:cNvSpPr txBox="1"/>
          <p:nvPr/>
        </p:nvSpPr>
        <p:spPr>
          <a:xfrm>
            <a:off x="4239491" y="240268"/>
            <a:ext cx="1551709" cy="369332"/>
          </a:xfrm>
          <a:prstGeom prst="rect">
            <a:avLst/>
          </a:prstGeom>
          <a:noFill/>
        </p:spPr>
        <p:txBody>
          <a:bodyPr wrap="square" rtlCol="0">
            <a:spAutoFit/>
          </a:bodyPr>
          <a:lstStyle/>
          <a:p>
            <a:r>
              <a:rPr lang="en-US" dirty="0" smtClean="0"/>
              <a:t>Applicants</a:t>
            </a:r>
          </a:p>
        </p:txBody>
      </p:sp>
      <p:sp>
        <p:nvSpPr>
          <p:cNvPr id="14" name="TextBox 13"/>
          <p:cNvSpPr txBox="1"/>
          <p:nvPr/>
        </p:nvSpPr>
        <p:spPr>
          <a:xfrm>
            <a:off x="6525491" y="1066800"/>
            <a:ext cx="2535382" cy="646331"/>
          </a:xfrm>
          <a:prstGeom prst="rect">
            <a:avLst/>
          </a:prstGeom>
          <a:noFill/>
        </p:spPr>
        <p:txBody>
          <a:bodyPr wrap="square" rtlCol="0">
            <a:spAutoFit/>
          </a:bodyPr>
          <a:lstStyle/>
          <a:p>
            <a:r>
              <a:rPr lang="en-US" dirty="0" smtClean="0"/>
              <a:t>Scholarships have awarding amounts</a:t>
            </a:r>
            <a:endParaRPr lang="en-US" dirty="0"/>
          </a:p>
        </p:txBody>
      </p:sp>
      <p:cxnSp>
        <p:nvCxnSpPr>
          <p:cNvPr id="3" name="Straight Connector 2"/>
          <p:cNvCxnSpPr>
            <a:stCxn id="4" idx="6"/>
            <a:endCxn id="8" idx="2"/>
          </p:cNvCxnSpPr>
          <p:nvPr/>
        </p:nvCxnSpPr>
        <p:spPr>
          <a:xfrm>
            <a:off x="1745673" y="1066800"/>
            <a:ext cx="26600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4" idx="5"/>
            <a:endCxn id="9" idx="2"/>
          </p:cNvCxnSpPr>
          <p:nvPr/>
        </p:nvCxnSpPr>
        <p:spPr>
          <a:xfrm>
            <a:off x="1611762" y="1390089"/>
            <a:ext cx="2849401" cy="9166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11" idx="1"/>
          </p:cNvCxnSpPr>
          <p:nvPr/>
        </p:nvCxnSpPr>
        <p:spPr>
          <a:xfrm>
            <a:off x="1353137" y="1446654"/>
            <a:ext cx="3241937" cy="3494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10" idx="1"/>
          </p:cNvCxnSpPr>
          <p:nvPr/>
        </p:nvCxnSpPr>
        <p:spPr>
          <a:xfrm>
            <a:off x="1678718" y="2478817"/>
            <a:ext cx="2916356" cy="9836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6" idx="6"/>
            <a:endCxn id="9" idx="2"/>
          </p:cNvCxnSpPr>
          <p:nvPr/>
        </p:nvCxnSpPr>
        <p:spPr>
          <a:xfrm flipV="1">
            <a:off x="1745673" y="2306782"/>
            <a:ext cx="2715490" cy="18495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0" idx="2"/>
            <a:endCxn id="6" idx="6"/>
          </p:cNvCxnSpPr>
          <p:nvPr/>
        </p:nvCxnSpPr>
        <p:spPr>
          <a:xfrm flipH="1">
            <a:off x="1745673" y="3785755"/>
            <a:ext cx="2715490" cy="3706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8" idx="3"/>
            <a:endCxn id="6" idx="7"/>
          </p:cNvCxnSpPr>
          <p:nvPr/>
        </p:nvCxnSpPr>
        <p:spPr>
          <a:xfrm flipH="1">
            <a:off x="1611762" y="1390089"/>
            <a:ext cx="2927894" cy="2442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1" idx="2"/>
            <a:endCxn id="6" idx="5"/>
          </p:cNvCxnSpPr>
          <p:nvPr/>
        </p:nvCxnSpPr>
        <p:spPr>
          <a:xfrm flipH="1" flipV="1">
            <a:off x="1611762" y="4479653"/>
            <a:ext cx="2849401" cy="785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5" idx="6"/>
            <a:endCxn id="8" idx="2"/>
          </p:cNvCxnSpPr>
          <p:nvPr/>
        </p:nvCxnSpPr>
        <p:spPr>
          <a:xfrm flipV="1">
            <a:off x="1745673" y="1066800"/>
            <a:ext cx="2660072" cy="1544782"/>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7710" y="872838"/>
            <a:ext cx="831273" cy="369332"/>
          </a:xfrm>
          <a:prstGeom prst="rect">
            <a:avLst/>
          </a:prstGeom>
          <a:noFill/>
        </p:spPr>
        <p:txBody>
          <a:bodyPr wrap="square" rtlCol="0">
            <a:spAutoFit/>
          </a:bodyPr>
          <a:lstStyle/>
          <a:p>
            <a:r>
              <a:rPr lang="en-US" dirty="0" smtClean="0"/>
              <a:t>1000</a:t>
            </a:r>
            <a:endParaRPr lang="en-US" dirty="0"/>
          </a:p>
        </p:txBody>
      </p:sp>
      <p:sp>
        <p:nvSpPr>
          <p:cNvPr id="7" name="TextBox 6"/>
          <p:cNvSpPr txBox="1"/>
          <p:nvPr/>
        </p:nvSpPr>
        <p:spPr>
          <a:xfrm>
            <a:off x="166254" y="2478817"/>
            <a:ext cx="637309" cy="369332"/>
          </a:xfrm>
          <a:prstGeom prst="rect">
            <a:avLst/>
          </a:prstGeom>
          <a:noFill/>
        </p:spPr>
        <p:txBody>
          <a:bodyPr wrap="square" rtlCol="0">
            <a:spAutoFit/>
          </a:bodyPr>
          <a:lstStyle/>
          <a:p>
            <a:r>
              <a:rPr lang="en-US" dirty="0" smtClean="0"/>
              <a:t>750</a:t>
            </a:r>
            <a:endParaRPr lang="en-US" dirty="0"/>
          </a:p>
        </p:txBody>
      </p:sp>
      <p:sp>
        <p:nvSpPr>
          <p:cNvPr id="15" name="TextBox 14"/>
          <p:cNvSpPr txBox="1"/>
          <p:nvPr/>
        </p:nvSpPr>
        <p:spPr>
          <a:xfrm>
            <a:off x="207818" y="4059382"/>
            <a:ext cx="568037" cy="369332"/>
          </a:xfrm>
          <a:prstGeom prst="rect">
            <a:avLst/>
          </a:prstGeom>
          <a:noFill/>
        </p:spPr>
        <p:txBody>
          <a:bodyPr wrap="square" rtlCol="0">
            <a:spAutoFit/>
          </a:bodyPr>
          <a:lstStyle/>
          <a:p>
            <a:r>
              <a:rPr lang="en-US" dirty="0" smtClean="0"/>
              <a:t>500</a:t>
            </a:r>
            <a:endParaRPr lang="en-US" dirty="0"/>
          </a:p>
        </p:txBody>
      </p:sp>
      <p:sp>
        <p:nvSpPr>
          <p:cNvPr id="16" name="TextBox 15"/>
          <p:cNvSpPr txBox="1"/>
          <p:nvPr/>
        </p:nvSpPr>
        <p:spPr>
          <a:xfrm>
            <a:off x="6525491" y="2306782"/>
            <a:ext cx="2022764" cy="2862322"/>
          </a:xfrm>
          <a:prstGeom prst="rect">
            <a:avLst/>
          </a:prstGeom>
          <a:noFill/>
        </p:spPr>
        <p:txBody>
          <a:bodyPr wrap="square" rtlCol="0">
            <a:spAutoFit/>
          </a:bodyPr>
          <a:lstStyle/>
          <a:p>
            <a:r>
              <a:rPr lang="en-US" dirty="0" smtClean="0"/>
              <a:t>This is part of what we use for rankings. A lower ranked scholarship will never have a higher amount than a higher ranked scholarship.</a:t>
            </a:r>
            <a:endParaRPr lang="en-US" dirty="0"/>
          </a:p>
        </p:txBody>
      </p:sp>
    </p:spTree>
    <p:extLst>
      <p:ext uri="{BB962C8B-B14F-4D97-AF65-F5344CB8AC3E}">
        <p14:creationId xmlns:p14="http://schemas.microsoft.com/office/powerpoint/2010/main" val="2926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 are seven common algorithms</a:t>
            </a:r>
            <a:endParaRPr lang="en-US" dirty="0"/>
          </a:p>
        </p:txBody>
      </p:sp>
      <p:sp>
        <p:nvSpPr>
          <p:cNvPr id="3" name="Content Placeholder 2"/>
          <p:cNvSpPr>
            <a:spLocks noGrp="1"/>
          </p:cNvSpPr>
          <p:nvPr>
            <p:ph idx="1"/>
          </p:nvPr>
        </p:nvSpPr>
        <p:spPr/>
        <p:txBody>
          <a:bodyPr/>
          <a:lstStyle/>
          <a:p>
            <a:r>
              <a:rPr lang="en-US" dirty="0" smtClean="0"/>
              <a:t>Almost all of these use ranking or merit as a basis in their calculation</a:t>
            </a:r>
          </a:p>
          <a:p>
            <a:r>
              <a:rPr lang="en-US" dirty="0" smtClean="0"/>
              <a:t>Split to all applicants is the only one to not use merit</a:t>
            </a:r>
          </a:p>
          <a:p>
            <a:r>
              <a:rPr lang="en-US" dirty="0" smtClean="0"/>
              <a:t>Some modify the algorithm to get more award winners</a:t>
            </a:r>
            <a:endParaRPr lang="en-US" dirty="0"/>
          </a:p>
        </p:txBody>
      </p:sp>
    </p:spTree>
    <p:extLst>
      <p:ext uri="{BB962C8B-B14F-4D97-AF65-F5344CB8AC3E}">
        <p14:creationId xmlns:p14="http://schemas.microsoft.com/office/powerpoint/2010/main" val="6336608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831273" y="6096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S1</a:t>
            </a:r>
            <a:endParaRPr lang="en-US" dirty="0"/>
          </a:p>
        </p:txBody>
      </p:sp>
      <p:sp>
        <p:nvSpPr>
          <p:cNvPr id="5" name="Oval 4"/>
          <p:cNvSpPr/>
          <p:nvPr/>
        </p:nvSpPr>
        <p:spPr>
          <a:xfrm>
            <a:off x="831273" y="215438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S2</a:t>
            </a:r>
            <a:endParaRPr lang="en-US" dirty="0"/>
          </a:p>
        </p:txBody>
      </p:sp>
      <p:sp>
        <p:nvSpPr>
          <p:cNvPr id="6" name="Oval 5"/>
          <p:cNvSpPr/>
          <p:nvPr/>
        </p:nvSpPr>
        <p:spPr>
          <a:xfrm>
            <a:off x="831273" y="369916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S3</a:t>
            </a:r>
            <a:endParaRPr lang="en-US" dirty="0"/>
          </a:p>
        </p:txBody>
      </p:sp>
      <p:sp>
        <p:nvSpPr>
          <p:cNvPr id="8" name="Oval 7"/>
          <p:cNvSpPr/>
          <p:nvPr/>
        </p:nvSpPr>
        <p:spPr>
          <a:xfrm>
            <a:off x="4405745" y="609600"/>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A1</a:t>
            </a:r>
            <a:endParaRPr lang="en-US" dirty="0"/>
          </a:p>
        </p:txBody>
      </p:sp>
      <p:sp>
        <p:nvSpPr>
          <p:cNvPr id="9" name="Oval 8"/>
          <p:cNvSpPr/>
          <p:nvPr/>
        </p:nvSpPr>
        <p:spPr>
          <a:xfrm>
            <a:off x="4461163" y="1849582"/>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A2</a:t>
            </a:r>
            <a:endParaRPr lang="en-US" dirty="0"/>
          </a:p>
        </p:txBody>
      </p:sp>
      <p:sp>
        <p:nvSpPr>
          <p:cNvPr id="10" name="Oval 9"/>
          <p:cNvSpPr/>
          <p:nvPr/>
        </p:nvSpPr>
        <p:spPr>
          <a:xfrm>
            <a:off x="4461163" y="3328555"/>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A3</a:t>
            </a:r>
            <a:endParaRPr lang="en-US" dirty="0"/>
          </a:p>
        </p:txBody>
      </p:sp>
      <p:sp>
        <p:nvSpPr>
          <p:cNvPr id="11" name="Oval 10"/>
          <p:cNvSpPr/>
          <p:nvPr/>
        </p:nvSpPr>
        <p:spPr>
          <a:xfrm>
            <a:off x="4461163" y="4807528"/>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A4</a:t>
            </a:r>
            <a:endParaRPr lang="en-US" dirty="0"/>
          </a:p>
        </p:txBody>
      </p:sp>
      <p:sp>
        <p:nvSpPr>
          <p:cNvPr id="12" name="TextBox 11"/>
          <p:cNvSpPr txBox="1"/>
          <p:nvPr/>
        </p:nvSpPr>
        <p:spPr>
          <a:xfrm>
            <a:off x="678873" y="240268"/>
            <a:ext cx="2493818" cy="369332"/>
          </a:xfrm>
          <a:prstGeom prst="rect">
            <a:avLst/>
          </a:prstGeom>
          <a:noFill/>
        </p:spPr>
        <p:txBody>
          <a:bodyPr wrap="square" rtlCol="0">
            <a:spAutoFit/>
          </a:bodyPr>
          <a:lstStyle/>
          <a:p>
            <a:r>
              <a:rPr lang="en-US" dirty="0" smtClean="0"/>
              <a:t>Scholarships</a:t>
            </a:r>
            <a:endParaRPr lang="en-US" dirty="0"/>
          </a:p>
        </p:txBody>
      </p:sp>
      <p:sp>
        <p:nvSpPr>
          <p:cNvPr id="13" name="TextBox 12"/>
          <p:cNvSpPr txBox="1"/>
          <p:nvPr/>
        </p:nvSpPr>
        <p:spPr>
          <a:xfrm>
            <a:off x="4239491" y="240268"/>
            <a:ext cx="1551709" cy="369332"/>
          </a:xfrm>
          <a:prstGeom prst="rect">
            <a:avLst/>
          </a:prstGeom>
          <a:noFill/>
        </p:spPr>
        <p:txBody>
          <a:bodyPr wrap="square" rtlCol="0">
            <a:spAutoFit/>
          </a:bodyPr>
          <a:lstStyle/>
          <a:p>
            <a:r>
              <a:rPr lang="en-US" dirty="0" smtClean="0"/>
              <a:t>Applicants</a:t>
            </a:r>
          </a:p>
        </p:txBody>
      </p:sp>
      <p:sp>
        <p:nvSpPr>
          <p:cNvPr id="14" name="TextBox 13"/>
          <p:cNvSpPr txBox="1"/>
          <p:nvPr/>
        </p:nvSpPr>
        <p:spPr>
          <a:xfrm>
            <a:off x="6525491" y="1066800"/>
            <a:ext cx="2535382" cy="646331"/>
          </a:xfrm>
          <a:prstGeom prst="rect">
            <a:avLst/>
          </a:prstGeom>
          <a:noFill/>
        </p:spPr>
        <p:txBody>
          <a:bodyPr wrap="square" rtlCol="0">
            <a:spAutoFit/>
          </a:bodyPr>
          <a:lstStyle/>
          <a:p>
            <a:r>
              <a:rPr lang="en-US" dirty="0" smtClean="0"/>
              <a:t>Algorithm 1:</a:t>
            </a:r>
          </a:p>
          <a:p>
            <a:r>
              <a:rPr lang="en-US" dirty="0" smtClean="0"/>
              <a:t>Merit </a:t>
            </a:r>
            <a:r>
              <a:rPr lang="en-US" dirty="0" smtClean="0"/>
              <a:t>Only Awarding</a:t>
            </a:r>
            <a:endParaRPr lang="en-US" dirty="0"/>
          </a:p>
        </p:txBody>
      </p:sp>
      <p:cxnSp>
        <p:nvCxnSpPr>
          <p:cNvPr id="3" name="Straight Connector 2"/>
          <p:cNvCxnSpPr>
            <a:stCxn id="4" idx="6"/>
            <a:endCxn id="8" idx="2"/>
          </p:cNvCxnSpPr>
          <p:nvPr/>
        </p:nvCxnSpPr>
        <p:spPr>
          <a:xfrm>
            <a:off x="1745673" y="1066800"/>
            <a:ext cx="2660072" cy="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Connector 16"/>
          <p:cNvCxnSpPr>
            <a:stCxn id="4" idx="5"/>
            <a:endCxn id="9" idx="2"/>
          </p:cNvCxnSpPr>
          <p:nvPr/>
        </p:nvCxnSpPr>
        <p:spPr>
          <a:xfrm>
            <a:off x="1611762" y="1390089"/>
            <a:ext cx="2849401" cy="9166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11" idx="1"/>
          </p:cNvCxnSpPr>
          <p:nvPr/>
        </p:nvCxnSpPr>
        <p:spPr>
          <a:xfrm>
            <a:off x="1353137" y="1446654"/>
            <a:ext cx="3241937" cy="3494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10" idx="1"/>
          </p:cNvCxnSpPr>
          <p:nvPr/>
        </p:nvCxnSpPr>
        <p:spPr>
          <a:xfrm>
            <a:off x="1678718" y="2478817"/>
            <a:ext cx="2916356" cy="9836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6" idx="6"/>
            <a:endCxn id="9" idx="2"/>
          </p:cNvCxnSpPr>
          <p:nvPr/>
        </p:nvCxnSpPr>
        <p:spPr>
          <a:xfrm flipV="1">
            <a:off x="1745673" y="2306782"/>
            <a:ext cx="2715490" cy="18495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0" idx="2"/>
            <a:endCxn id="6" idx="6"/>
          </p:cNvCxnSpPr>
          <p:nvPr/>
        </p:nvCxnSpPr>
        <p:spPr>
          <a:xfrm flipH="1">
            <a:off x="1745673" y="3785755"/>
            <a:ext cx="2715490" cy="3706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8" idx="3"/>
            <a:endCxn id="6" idx="7"/>
          </p:cNvCxnSpPr>
          <p:nvPr/>
        </p:nvCxnSpPr>
        <p:spPr>
          <a:xfrm flipH="1">
            <a:off x="1611762" y="1390089"/>
            <a:ext cx="2927894" cy="2442986"/>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4" name="Straight Connector 33"/>
          <p:cNvCxnSpPr>
            <a:stCxn id="11" idx="2"/>
            <a:endCxn id="6" idx="5"/>
          </p:cNvCxnSpPr>
          <p:nvPr/>
        </p:nvCxnSpPr>
        <p:spPr>
          <a:xfrm flipH="1" flipV="1">
            <a:off x="1611762" y="4479653"/>
            <a:ext cx="2849401" cy="785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1767613" y="1163782"/>
            <a:ext cx="2660072" cy="1544782"/>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2" name="TextBox 1"/>
          <p:cNvSpPr txBox="1"/>
          <p:nvPr/>
        </p:nvSpPr>
        <p:spPr>
          <a:xfrm>
            <a:off x="27710" y="872838"/>
            <a:ext cx="831273" cy="369332"/>
          </a:xfrm>
          <a:prstGeom prst="rect">
            <a:avLst/>
          </a:prstGeom>
          <a:noFill/>
        </p:spPr>
        <p:txBody>
          <a:bodyPr wrap="square" rtlCol="0">
            <a:spAutoFit/>
          </a:bodyPr>
          <a:lstStyle/>
          <a:p>
            <a:r>
              <a:rPr lang="en-US" dirty="0" smtClean="0"/>
              <a:t>1000</a:t>
            </a:r>
            <a:endParaRPr lang="en-US" dirty="0"/>
          </a:p>
        </p:txBody>
      </p:sp>
      <p:sp>
        <p:nvSpPr>
          <p:cNvPr id="7" name="TextBox 6"/>
          <p:cNvSpPr txBox="1"/>
          <p:nvPr/>
        </p:nvSpPr>
        <p:spPr>
          <a:xfrm>
            <a:off x="166254" y="2478817"/>
            <a:ext cx="637309" cy="369332"/>
          </a:xfrm>
          <a:prstGeom prst="rect">
            <a:avLst/>
          </a:prstGeom>
          <a:noFill/>
        </p:spPr>
        <p:txBody>
          <a:bodyPr wrap="square" rtlCol="0">
            <a:spAutoFit/>
          </a:bodyPr>
          <a:lstStyle/>
          <a:p>
            <a:r>
              <a:rPr lang="en-US" dirty="0" smtClean="0"/>
              <a:t>750</a:t>
            </a:r>
            <a:endParaRPr lang="en-US" dirty="0"/>
          </a:p>
        </p:txBody>
      </p:sp>
      <p:sp>
        <p:nvSpPr>
          <p:cNvPr id="15" name="TextBox 14"/>
          <p:cNvSpPr txBox="1"/>
          <p:nvPr/>
        </p:nvSpPr>
        <p:spPr>
          <a:xfrm>
            <a:off x="207818" y="4059382"/>
            <a:ext cx="568037" cy="369332"/>
          </a:xfrm>
          <a:prstGeom prst="rect">
            <a:avLst/>
          </a:prstGeom>
          <a:noFill/>
        </p:spPr>
        <p:txBody>
          <a:bodyPr wrap="square" rtlCol="0">
            <a:spAutoFit/>
          </a:bodyPr>
          <a:lstStyle/>
          <a:p>
            <a:r>
              <a:rPr lang="en-US" dirty="0" smtClean="0"/>
              <a:t>500</a:t>
            </a:r>
            <a:endParaRPr lang="en-US" dirty="0"/>
          </a:p>
        </p:txBody>
      </p:sp>
      <p:sp>
        <p:nvSpPr>
          <p:cNvPr id="16" name="TextBox 15"/>
          <p:cNvSpPr txBox="1"/>
          <p:nvPr/>
        </p:nvSpPr>
        <p:spPr>
          <a:xfrm>
            <a:off x="6525491" y="2306782"/>
            <a:ext cx="2022764" cy="2308324"/>
          </a:xfrm>
          <a:prstGeom prst="rect">
            <a:avLst/>
          </a:prstGeom>
          <a:noFill/>
        </p:spPr>
        <p:txBody>
          <a:bodyPr wrap="square" rtlCol="0">
            <a:spAutoFit/>
          </a:bodyPr>
          <a:lstStyle/>
          <a:p>
            <a:r>
              <a:rPr lang="en-US" dirty="0" smtClean="0"/>
              <a:t>In this </a:t>
            </a:r>
            <a:r>
              <a:rPr lang="en-US" dirty="0" smtClean="0"/>
              <a:t>algorithm, </a:t>
            </a:r>
            <a:r>
              <a:rPr lang="en-US" dirty="0" smtClean="0"/>
              <a:t>A1 would win every scholarship and would be awarded 2250 while A2-A4 would be awarding 0.</a:t>
            </a:r>
            <a:endParaRPr lang="en-US" dirty="0"/>
          </a:p>
        </p:txBody>
      </p:sp>
      <p:sp>
        <p:nvSpPr>
          <p:cNvPr id="18" name="TextBox 17"/>
          <p:cNvSpPr txBox="1"/>
          <p:nvPr/>
        </p:nvSpPr>
        <p:spPr>
          <a:xfrm>
            <a:off x="5375563" y="872838"/>
            <a:ext cx="1149928" cy="369332"/>
          </a:xfrm>
          <a:prstGeom prst="rect">
            <a:avLst/>
          </a:prstGeom>
          <a:noFill/>
        </p:spPr>
        <p:txBody>
          <a:bodyPr wrap="square" rtlCol="0">
            <a:spAutoFit/>
          </a:bodyPr>
          <a:lstStyle/>
          <a:p>
            <a:r>
              <a:rPr lang="en-US" dirty="0" smtClean="0"/>
              <a:t>2250</a:t>
            </a:r>
            <a:endParaRPr lang="en-US" dirty="0"/>
          </a:p>
        </p:txBody>
      </p:sp>
    </p:spTree>
    <p:extLst>
      <p:ext uri="{BB962C8B-B14F-4D97-AF65-F5344CB8AC3E}">
        <p14:creationId xmlns:p14="http://schemas.microsoft.com/office/powerpoint/2010/main" val="15543743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831273" y="6096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S1</a:t>
            </a:r>
            <a:endParaRPr lang="en-US" dirty="0"/>
          </a:p>
        </p:txBody>
      </p:sp>
      <p:sp>
        <p:nvSpPr>
          <p:cNvPr id="5" name="Oval 4"/>
          <p:cNvSpPr/>
          <p:nvPr/>
        </p:nvSpPr>
        <p:spPr>
          <a:xfrm>
            <a:off x="831273" y="215438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S2</a:t>
            </a:r>
            <a:endParaRPr lang="en-US" dirty="0"/>
          </a:p>
        </p:txBody>
      </p:sp>
      <p:sp>
        <p:nvSpPr>
          <p:cNvPr id="6" name="Oval 5"/>
          <p:cNvSpPr/>
          <p:nvPr/>
        </p:nvSpPr>
        <p:spPr>
          <a:xfrm>
            <a:off x="831273" y="369916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S3</a:t>
            </a:r>
            <a:endParaRPr lang="en-US" dirty="0"/>
          </a:p>
        </p:txBody>
      </p:sp>
      <p:sp>
        <p:nvSpPr>
          <p:cNvPr id="8" name="Oval 7"/>
          <p:cNvSpPr/>
          <p:nvPr/>
        </p:nvSpPr>
        <p:spPr>
          <a:xfrm>
            <a:off x="4405745" y="609600"/>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A1</a:t>
            </a:r>
            <a:endParaRPr lang="en-US" dirty="0"/>
          </a:p>
        </p:txBody>
      </p:sp>
      <p:sp>
        <p:nvSpPr>
          <p:cNvPr id="9" name="Oval 8"/>
          <p:cNvSpPr/>
          <p:nvPr/>
        </p:nvSpPr>
        <p:spPr>
          <a:xfrm>
            <a:off x="4461163" y="1849582"/>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A2</a:t>
            </a:r>
            <a:endParaRPr lang="en-US" dirty="0"/>
          </a:p>
        </p:txBody>
      </p:sp>
      <p:sp>
        <p:nvSpPr>
          <p:cNvPr id="10" name="Oval 9"/>
          <p:cNvSpPr/>
          <p:nvPr/>
        </p:nvSpPr>
        <p:spPr>
          <a:xfrm>
            <a:off x="4461163" y="3328555"/>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A3</a:t>
            </a:r>
            <a:endParaRPr lang="en-US" dirty="0"/>
          </a:p>
        </p:txBody>
      </p:sp>
      <p:sp>
        <p:nvSpPr>
          <p:cNvPr id="11" name="Oval 10"/>
          <p:cNvSpPr/>
          <p:nvPr/>
        </p:nvSpPr>
        <p:spPr>
          <a:xfrm>
            <a:off x="4461163" y="4807528"/>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A4</a:t>
            </a:r>
            <a:endParaRPr lang="en-US" dirty="0"/>
          </a:p>
        </p:txBody>
      </p:sp>
      <p:sp>
        <p:nvSpPr>
          <p:cNvPr id="12" name="TextBox 11"/>
          <p:cNvSpPr txBox="1"/>
          <p:nvPr/>
        </p:nvSpPr>
        <p:spPr>
          <a:xfrm>
            <a:off x="678873" y="240268"/>
            <a:ext cx="2493818" cy="369332"/>
          </a:xfrm>
          <a:prstGeom prst="rect">
            <a:avLst/>
          </a:prstGeom>
          <a:noFill/>
        </p:spPr>
        <p:txBody>
          <a:bodyPr wrap="square" rtlCol="0">
            <a:spAutoFit/>
          </a:bodyPr>
          <a:lstStyle/>
          <a:p>
            <a:r>
              <a:rPr lang="en-US" dirty="0" smtClean="0"/>
              <a:t>Scholarships</a:t>
            </a:r>
            <a:endParaRPr lang="en-US" dirty="0"/>
          </a:p>
        </p:txBody>
      </p:sp>
      <p:sp>
        <p:nvSpPr>
          <p:cNvPr id="13" name="TextBox 12"/>
          <p:cNvSpPr txBox="1"/>
          <p:nvPr/>
        </p:nvSpPr>
        <p:spPr>
          <a:xfrm>
            <a:off x="4239491" y="240268"/>
            <a:ext cx="1551709" cy="369332"/>
          </a:xfrm>
          <a:prstGeom prst="rect">
            <a:avLst/>
          </a:prstGeom>
          <a:noFill/>
        </p:spPr>
        <p:txBody>
          <a:bodyPr wrap="square" rtlCol="0">
            <a:spAutoFit/>
          </a:bodyPr>
          <a:lstStyle/>
          <a:p>
            <a:r>
              <a:rPr lang="en-US" dirty="0" smtClean="0"/>
              <a:t>Applicants</a:t>
            </a:r>
          </a:p>
        </p:txBody>
      </p:sp>
      <p:sp>
        <p:nvSpPr>
          <p:cNvPr id="14" name="TextBox 13"/>
          <p:cNvSpPr txBox="1"/>
          <p:nvPr/>
        </p:nvSpPr>
        <p:spPr>
          <a:xfrm>
            <a:off x="6525491" y="1066800"/>
            <a:ext cx="2535382" cy="1200329"/>
          </a:xfrm>
          <a:prstGeom prst="rect">
            <a:avLst/>
          </a:prstGeom>
          <a:noFill/>
        </p:spPr>
        <p:txBody>
          <a:bodyPr wrap="square" rtlCol="0">
            <a:spAutoFit/>
          </a:bodyPr>
          <a:lstStyle/>
          <a:p>
            <a:r>
              <a:rPr lang="en-US" dirty="0" smtClean="0"/>
              <a:t>Algorithm 2:</a:t>
            </a:r>
          </a:p>
          <a:p>
            <a:r>
              <a:rPr lang="en-US" dirty="0" smtClean="0"/>
              <a:t>Merit </a:t>
            </a:r>
            <a:r>
              <a:rPr lang="en-US" dirty="0" smtClean="0"/>
              <a:t>Only Awarding Disqualify After Exceeding Maximum</a:t>
            </a:r>
            <a:endParaRPr lang="en-US" dirty="0"/>
          </a:p>
        </p:txBody>
      </p:sp>
      <p:cxnSp>
        <p:nvCxnSpPr>
          <p:cNvPr id="3" name="Straight Connector 2"/>
          <p:cNvCxnSpPr>
            <a:stCxn id="4" idx="6"/>
            <a:endCxn id="8" idx="2"/>
          </p:cNvCxnSpPr>
          <p:nvPr/>
        </p:nvCxnSpPr>
        <p:spPr>
          <a:xfrm>
            <a:off x="1745673" y="1066800"/>
            <a:ext cx="2660072" cy="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Connector 16"/>
          <p:cNvCxnSpPr>
            <a:stCxn id="4" idx="5"/>
            <a:endCxn id="9" idx="2"/>
          </p:cNvCxnSpPr>
          <p:nvPr/>
        </p:nvCxnSpPr>
        <p:spPr>
          <a:xfrm>
            <a:off x="1611762" y="1390089"/>
            <a:ext cx="2849401" cy="9166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11" idx="1"/>
          </p:cNvCxnSpPr>
          <p:nvPr/>
        </p:nvCxnSpPr>
        <p:spPr>
          <a:xfrm>
            <a:off x="1353137" y="1446654"/>
            <a:ext cx="3241937" cy="3494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10" idx="1"/>
          </p:cNvCxnSpPr>
          <p:nvPr/>
        </p:nvCxnSpPr>
        <p:spPr>
          <a:xfrm>
            <a:off x="1678718" y="2478817"/>
            <a:ext cx="2916356" cy="9836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6" idx="6"/>
            <a:endCxn id="9" idx="2"/>
          </p:cNvCxnSpPr>
          <p:nvPr/>
        </p:nvCxnSpPr>
        <p:spPr>
          <a:xfrm flipV="1">
            <a:off x="1745673" y="2306782"/>
            <a:ext cx="2715490" cy="1849582"/>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0" name="Straight Connector 29"/>
          <p:cNvCxnSpPr>
            <a:stCxn id="10" idx="2"/>
            <a:endCxn id="6" idx="6"/>
          </p:cNvCxnSpPr>
          <p:nvPr/>
        </p:nvCxnSpPr>
        <p:spPr>
          <a:xfrm flipH="1">
            <a:off x="1745673" y="3785755"/>
            <a:ext cx="2715490" cy="3706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8" idx="3"/>
            <a:endCxn id="6" idx="7"/>
          </p:cNvCxnSpPr>
          <p:nvPr/>
        </p:nvCxnSpPr>
        <p:spPr>
          <a:xfrm flipH="1">
            <a:off x="1611762" y="1390089"/>
            <a:ext cx="2927894" cy="2442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1" idx="2"/>
            <a:endCxn id="6" idx="5"/>
          </p:cNvCxnSpPr>
          <p:nvPr/>
        </p:nvCxnSpPr>
        <p:spPr>
          <a:xfrm flipH="1" flipV="1">
            <a:off x="1611762" y="4479653"/>
            <a:ext cx="2849401" cy="785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1767613" y="1163782"/>
            <a:ext cx="2660072" cy="1544782"/>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2" name="TextBox 1"/>
          <p:cNvSpPr txBox="1"/>
          <p:nvPr/>
        </p:nvSpPr>
        <p:spPr>
          <a:xfrm>
            <a:off x="27710" y="872838"/>
            <a:ext cx="831273" cy="369332"/>
          </a:xfrm>
          <a:prstGeom prst="rect">
            <a:avLst/>
          </a:prstGeom>
          <a:noFill/>
        </p:spPr>
        <p:txBody>
          <a:bodyPr wrap="square" rtlCol="0">
            <a:spAutoFit/>
          </a:bodyPr>
          <a:lstStyle/>
          <a:p>
            <a:r>
              <a:rPr lang="en-US" dirty="0" smtClean="0"/>
              <a:t>1000</a:t>
            </a:r>
            <a:endParaRPr lang="en-US" dirty="0"/>
          </a:p>
        </p:txBody>
      </p:sp>
      <p:sp>
        <p:nvSpPr>
          <p:cNvPr id="7" name="TextBox 6"/>
          <p:cNvSpPr txBox="1"/>
          <p:nvPr/>
        </p:nvSpPr>
        <p:spPr>
          <a:xfrm>
            <a:off x="166254" y="2478817"/>
            <a:ext cx="637309" cy="369332"/>
          </a:xfrm>
          <a:prstGeom prst="rect">
            <a:avLst/>
          </a:prstGeom>
          <a:noFill/>
        </p:spPr>
        <p:txBody>
          <a:bodyPr wrap="square" rtlCol="0">
            <a:spAutoFit/>
          </a:bodyPr>
          <a:lstStyle/>
          <a:p>
            <a:r>
              <a:rPr lang="en-US" dirty="0" smtClean="0"/>
              <a:t>750</a:t>
            </a:r>
            <a:endParaRPr lang="en-US" dirty="0"/>
          </a:p>
        </p:txBody>
      </p:sp>
      <p:sp>
        <p:nvSpPr>
          <p:cNvPr id="15" name="TextBox 14"/>
          <p:cNvSpPr txBox="1"/>
          <p:nvPr/>
        </p:nvSpPr>
        <p:spPr>
          <a:xfrm>
            <a:off x="207818" y="4059382"/>
            <a:ext cx="568037" cy="369332"/>
          </a:xfrm>
          <a:prstGeom prst="rect">
            <a:avLst/>
          </a:prstGeom>
          <a:noFill/>
        </p:spPr>
        <p:txBody>
          <a:bodyPr wrap="square" rtlCol="0">
            <a:spAutoFit/>
          </a:bodyPr>
          <a:lstStyle/>
          <a:p>
            <a:r>
              <a:rPr lang="en-US" dirty="0" smtClean="0"/>
              <a:t>500</a:t>
            </a:r>
            <a:endParaRPr lang="en-US" dirty="0"/>
          </a:p>
        </p:txBody>
      </p:sp>
      <p:sp>
        <p:nvSpPr>
          <p:cNvPr id="16" name="TextBox 15"/>
          <p:cNvSpPr txBox="1"/>
          <p:nvPr/>
        </p:nvSpPr>
        <p:spPr>
          <a:xfrm>
            <a:off x="6525491" y="2306782"/>
            <a:ext cx="2022764" cy="2585323"/>
          </a:xfrm>
          <a:prstGeom prst="rect">
            <a:avLst/>
          </a:prstGeom>
          <a:noFill/>
        </p:spPr>
        <p:txBody>
          <a:bodyPr wrap="square" rtlCol="0">
            <a:spAutoFit/>
          </a:bodyPr>
          <a:lstStyle/>
          <a:p>
            <a:r>
              <a:rPr lang="en-US" dirty="0" smtClean="0"/>
              <a:t>In this graph, A1 would be disqualified after winning S2 because their total would exceed 1500. This allows A2 to win S3.</a:t>
            </a:r>
            <a:endParaRPr lang="en-US" dirty="0"/>
          </a:p>
        </p:txBody>
      </p:sp>
      <p:sp>
        <p:nvSpPr>
          <p:cNvPr id="18" name="TextBox 17"/>
          <p:cNvSpPr txBox="1"/>
          <p:nvPr/>
        </p:nvSpPr>
        <p:spPr>
          <a:xfrm>
            <a:off x="2382982" y="124691"/>
            <a:ext cx="1496291" cy="646331"/>
          </a:xfrm>
          <a:prstGeom prst="rect">
            <a:avLst/>
          </a:prstGeom>
          <a:noFill/>
        </p:spPr>
        <p:txBody>
          <a:bodyPr wrap="square" rtlCol="0">
            <a:spAutoFit/>
          </a:bodyPr>
          <a:lstStyle/>
          <a:p>
            <a:r>
              <a:rPr lang="en-US" dirty="0" smtClean="0"/>
              <a:t>Maximum </a:t>
            </a:r>
          </a:p>
          <a:p>
            <a:r>
              <a:rPr lang="en-US" dirty="0" smtClean="0"/>
              <a:t>Award =1500</a:t>
            </a:r>
            <a:endParaRPr lang="en-US" dirty="0"/>
          </a:p>
        </p:txBody>
      </p:sp>
      <p:sp>
        <p:nvSpPr>
          <p:cNvPr id="19" name="TextBox 18"/>
          <p:cNvSpPr txBox="1"/>
          <p:nvPr/>
        </p:nvSpPr>
        <p:spPr>
          <a:xfrm>
            <a:off x="5375563" y="872838"/>
            <a:ext cx="1011382" cy="369332"/>
          </a:xfrm>
          <a:prstGeom prst="rect">
            <a:avLst/>
          </a:prstGeom>
          <a:noFill/>
        </p:spPr>
        <p:txBody>
          <a:bodyPr wrap="square" rtlCol="0">
            <a:spAutoFit/>
          </a:bodyPr>
          <a:lstStyle/>
          <a:p>
            <a:r>
              <a:rPr lang="en-US" dirty="0" smtClean="0"/>
              <a:t>1750</a:t>
            </a:r>
            <a:endParaRPr lang="en-US" dirty="0"/>
          </a:p>
        </p:txBody>
      </p:sp>
      <p:sp>
        <p:nvSpPr>
          <p:cNvPr id="22" name="TextBox 21"/>
          <p:cNvSpPr txBox="1"/>
          <p:nvPr/>
        </p:nvSpPr>
        <p:spPr>
          <a:xfrm>
            <a:off x="5479473" y="2100696"/>
            <a:ext cx="623454" cy="369332"/>
          </a:xfrm>
          <a:prstGeom prst="rect">
            <a:avLst/>
          </a:prstGeom>
          <a:noFill/>
        </p:spPr>
        <p:txBody>
          <a:bodyPr wrap="square" rtlCol="0">
            <a:spAutoFit/>
          </a:bodyPr>
          <a:lstStyle/>
          <a:p>
            <a:r>
              <a:rPr lang="en-US" dirty="0" smtClean="0"/>
              <a:t>500</a:t>
            </a:r>
            <a:endParaRPr lang="en-US" dirty="0"/>
          </a:p>
        </p:txBody>
      </p:sp>
    </p:spTree>
    <p:extLst>
      <p:ext uri="{BB962C8B-B14F-4D97-AF65-F5344CB8AC3E}">
        <p14:creationId xmlns:p14="http://schemas.microsoft.com/office/powerpoint/2010/main" val="204569365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9414</TotalTime>
  <Words>1227</Words>
  <Application>Microsoft Office PowerPoint</Application>
  <PresentationFormat>Widescreen</PresentationFormat>
  <Paragraphs>266</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Trebuchet MS</vt:lpstr>
      <vt:lpstr>Wingdings 3</vt:lpstr>
      <vt:lpstr>Facet</vt:lpstr>
      <vt:lpstr>Basic Scholarship Awarding Graphs</vt:lpstr>
      <vt:lpstr>Introduction</vt:lpstr>
      <vt:lpstr>The best way to understand this process</vt:lpstr>
      <vt:lpstr>PowerPoint Presentation</vt:lpstr>
      <vt:lpstr>PowerPoint Presentation</vt:lpstr>
      <vt:lpstr>PowerPoint Presentation</vt:lpstr>
      <vt:lpstr>There are seven common algorithms</vt:lpstr>
      <vt:lpstr>PowerPoint Presentation</vt:lpstr>
      <vt:lpstr>PowerPoint Presentation</vt:lpstr>
      <vt:lpstr>PowerPoint Presentation</vt:lpstr>
      <vt:lpstr>The rational assumptions</vt:lpstr>
      <vt:lpstr>PowerPoint Presentation</vt:lpstr>
      <vt:lpstr>PowerPoint Presentation</vt:lpstr>
      <vt:lpstr>PowerPoint Presentation</vt:lpstr>
      <vt:lpstr>PowerPoint Presentation</vt:lpstr>
      <vt:lpstr>Which method should we use?</vt:lpstr>
      <vt:lpstr>Minimum Data Model to allow csv importing of data</vt:lpstr>
      <vt:lpstr>Other required parameters</vt:lpstr>
      <vt:lpstr>Required Outputs</vt:lpstr>
      <vt:lpstr>Languages to implement </vt:lpstr>
      <vt:lpstr>Full Normalized SQL Model</vt:lpstr>
      <vt:lpstr>Normalized Results Tables</vt:lpstr>
      <vt:lpstr>Denormalized For Easy csv Import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Scholarship Awarding Graphs</dc:title>
  <dc:creator>don-E Merson</dc:creator>
  <cp:lastModifiedBy>Merson, Donald E - (dmerson)</cp:lastModifiedBy>
  <cp:revision>40</cp:revision>
  <dcterms:created xsi:type="dcterms:W3CDTF">2018-05-12T12:30:13Z</dcterms:created>
  <dcterms:modified xsi:type="dcterms:W3CDTF">2018-05-19T12:23:20Z</dcterms:modified>
</cp:coreProperties>
</file>