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Scholarship Awarding Graphs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426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Maximum One Award Per Applicant</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34710" y="1848435"/>
            <a:ext cx="2867891" cy="3970318"/>
          </a:xfrm>
          <a:prstGeom prst="rect">
            <a:avLst/>
          </a:prstGeom>
          <a:noFill/>
        </p:spPr>
        <p:txBody>
          <a:bodyPr wrap="square" rtlCol="0">
            <a:spAutoFit/>
          </a:bodyPr>
          <a:lstStyle/>
          <a:p>
            <a:r>
              <a:rPr lang="en-US" dirty="0" smtClean="0"/>
              <a:t>In this graph, an applicant is removed from qualification after winning this award.</a:t>
            </a:r>
          </a:p>
          <a:p>
            <a:r>
              <a:rPr lang="en-US" dirty="0" smtClean="0"/>
              <a:t>Note that the higher ranked A2 only is awarded 500 while A3 is awarded 750. This means the first rational assumptions doesn’t hold but the second assumption, all higher ranked applicants will have scholarship, does hold. </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Only Allow 1 Award</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79473" y="2130149"/>
            <a:ext cx="623454" cy="369332"/>
          </a:xfrm>
          <a:prstGeom prst="rect">
            <a:avLst/>
          </a:prstGeom>
          <a:noFill/>
        </p:spPr>
        <p:txBody>
          <a:bodyPr wrap="square" rtlCol="0">
            <a:spAutoFit/>
          </a:bodyPr>
          <a:lstStyle/>
          <a:p>
            <a:r>
              <a:rPr lang="en-US" dirty="0" smtClean="0"/>
              <a:t>500</a:t>
            </a:r>
            <a:endParaRPr lang="en-US" dirty="0"/>
          </a:p>
        </p:txBody>
      </p:sp>
      <p:sp>
        <p:nvSpPr>
          <p:cNvPr id="24" name="TextBox 23"/>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488998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Split with all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applicants, the amount given for each scholarship can be distorted.</a:t>
            </a:r>
            <a:endParaRPr lang="en-US" dirty="0"/>
          </a:p>
        </p:txBody>
      </p:sp>
      <p:sp>
        <p:nvSpPr>
          <p:cNvPr id="18" name="TextBox 17"/>
          <p:cNvSpPr txBox="1"/>
          <p:nvPr/>
        </p:nvSpPr>
        <p:spPr>
          <a:xfrm>
            <a:off x="1011383" y="586579"/>
            <a:ext cx="1717964" cy="369332"/>
          </a:xfrm>
          <a:prstGeom prst="rect">
            <a:avLst/>
          </a:prstGeom>
          <a:noFill/>
        </p:spPr>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noFill/>
        </p:spPr>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noFill/>
        </p:spPr>
        <p:txBody>
          <a:bodyPr wrap="square" rtlCol="0">
            <a:spAutoFit/>
          </a:bodyPr>
          <a:lstStyle/>
          <a:p>
            <a:r>
              <a:rPr lang="en-US" dirty="0" smtClean="0"/>
              <a:t>125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833.33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458.33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500</a:t>
            </a:r>
            <a:endParaRPr lang="en-US" dirty="0"/>
          </a:p>
        </p:txBody>
      </p:sp>
      <p:sp>
        <p:nvSpPr>
          <p:cNvPr id="31" name="TextBox 30"/>
          <p:cNvSpPr txBox="1"/>
          <p:nvPr/>
        </p:nvSpPr>
        <p:spPr>
          <a:xfrm>
            <a:off x="5444836" y="4941439"/>
            <a:ext cx="891325" cy="369332"/>
          </a:xfrm>
          <a:prstGeom prst="rect">
            <a:avLst/>
          </a:prstGeom>
          <a:noFill/>
        </p:spPr>
        <p:txBody>
          <a:bodyPr wrap="square" rtlCol="0">
            <a:spAutoFit/>
          </a:bodyPr>
          <a:lstStyle/>
          <a:p>
            <a:r>
              <a:rPr lang="en-US" dirty="0" smtClean="0"/>
              <a:t>458.33</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39029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Split with minimum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two applicants, the amount given for </a:t>
            </a:r>
            <a:r>
              <a:rPr lang="en-US" smtClean="0"/>
              <a:t>each applicant </a:t>
            </a:r>
            <a:r>
              <a:rPr lang="en-US" dirty="0" smtClean="0"/>
              <a:t>can still be distorted.</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500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1125</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847266" y="-22970"/>
            <a:ext cx="3856198" cy="369332"/>
          </a:xfrm>
          <a:prstGeom prst="rect">
            <a:avLst/>
          </a:prstGeom>
          <a:noFill/>
        </p:spPr>
        <p:txBody>
          <a:bodyPr wrap="square" rtlCol="0">
            <a:spAutoFit/>
          </a:bodyPr>
          <a:lstStyle/>
          <a:p>
            <a:r>
              <a:rPr lang="en-US" dirty="0" smtClean="0"/>
              <a:t>Split with top 2 Applicants</a:t>
            </a:r>
            <a:endParaRPr lang="en-US" dirty="0"/>
          </a:p>
        </p:txBody>
      </p:sp>
    </p:spTree>
    <p:extLst>
      <p:ext uri="{BB962C8B-B14F-4D97-AF65-F5344CB8AC3E}">
        <p14:creationId xmlns:p14="http://schemas.microsoft.com/office/powerpoint/2010/main" val="3423954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909454" cy="923330"/>
          </a:xfrm>
          <a:prstGeom prst="rect">
            <a:avLst/>
          </a:prstGeom>
          <a:noFill/>
        </p:spPr>
        <p:txBody>
          <a:bodyPr wrap="square" rtlCol="0">
            <a:spAutoFit/>
          </a:bodyPr>
          <a:lstStyle/>
          <a:p>
            <a:r>
              <a:rPr lang="en-US" dirty="0" smtClean="0"/>
              <a:t>Split with all qualified applicants with minimum amount given</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3970318"/>
          </a:xfrm>
          <a:prstGeom prst="rect">
            <a:avLst/>
          </a:prstGeom>
          <a:noFill/>
        </p:spPr>
        <p:txBody>
          <a:bodyPr wrap="square" rtlCol="0">
            <a:spAutoFit/>
          </a:bodyPr>
          <a:lstStyle/>
          <a:p>
            <a:r>
              <a:rPr lang="en-US" dirty="0" smtClean="0"/>
              <a:t>If we split the award amount among all the two applicants but limit the amount to 250, we actually end up with both rational assumptions being met in this particular case. Note some awards are greater than 250, it just cannot be split below 250. If the minimum was 500, S3 would only award 1 scholarship for 500.</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1016018" cy="369332"/>
          </a:xfrm>
          <a:prstGeom prst="rect">
            <a:avLst/>
          </a:prstGeom>
          <a:noFill/>
        </p:spPr>
        <p:txBody>
          <a:bodyPr wrap="square" rtlCol="0">
            <a:spAutoFit/>
          </a:bodyPr>
          <a:lstStyle/>
          <a:p>
            <a:r>
              <a:rPr lang="en-US" dirty="0" smtClean="0"/>
              <a:t>1125.33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538.33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366979" y="-52540"/>
            <a:ext cx="4678225" cy="369332"/>
          </a:xfrm>
          <a:prstGeom prst="rect">
            <a:avLst/>
          </a:prstGeom>
          <a:noFill/>
        </p:spPr>
        <p:txBody>
          <a:bodyPr wrap="square" rtlCol="0">
            <a:spAutoFit/>
          </a:bodyPr>
          <a:lstStyle/>
          <a:p>
            <a:r>
              <a:rPr lang="en-US" dirty="0" smtClean="0"/>
              <a:t>Split with all -250 Minimum</a:t>
            </a:r>
            <a:endParaRPr lang="en-US" dirty="0"/>
          </a:p>
        </p:txBody>
      </p:sp>
      <p:sp>
        <p:nvSpPr>
          <p:cNvPr id="35" name="TextBox 34"/>
          <p:cNvSpPr txBox="1"/>
          <p:nvPr/>
        </p:nvSpPr>
        <p:spPr>
          <a:xfrm>
            <a:off x="5527936" y="4941439"/>
            <a:ext cx="891325" cy="370609"/>
          </a:xfrm>
          <a:prstGeom prst="rect">
            <a:avLst/>
          </a:prstGeom>
          <a:noFill/>
        </p:spPr>
        <p:txBody>
          <a:bodyPr wrap="square" rtlCol="0">
            <a:spAutoFit/>
          </a:bodyPr>
          <a:lstStyle/>
          <a:p>
            <a:r>
              <a:rPr lang="en-US" dirty="0" smtClean="0"/>
              <a:t>333.33</a:t>
            </a:r>
            <a:endParaRPr lang="en-US" dirty="0"/>
          </a:p>
        </p:txBody>
      </p:sp>
    </p:spTree>
    <p:extLst>
      <p:ext uri="{BB962C8B-B14F-4D97-AF65-F5344CB8AC3E}">
        <p14:creationId xmlns:p14="http://schemas.microsoft.com/office/powerpoint/2010/main" val="1199791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method should we use?</a:t>
            </a:r>
            <a:endParaRPr lang="en-US" dirty="0"/>
          </a:p>
        </p:txBody>
      </p:sp>
      <p:sp>
        <p:nvSpPr>
          <p:cNvPr id="3" name="Content Placeholder 2"/>
          <p:cNvSpPr>
            <a:spLocks noGrp="1"/>
          </p:cNvSpPr>
          <p:nvPr>
            <p:ph idx="1"/>
          </p:nvPr>
        </p:nvSpPr>
        <p:spPr/>
        <p:txBody>
          <a:bodyPr/>
          <a:lstStyle/>
          <a:p>
            <a:r>
              <a:rPr lang="en-US" dirty="0" smtClean="0"/>
              <a:t>Each of the previous seven algorithms has legitimate claim to be fairing way to award the scholarships</a:t>
            </a:r>
          </a:p>
          <a:p>
            <a:r>
              <a:rPr lang="en-US" dirty="0" smtClean="0"/>
              <a:t>However, methods which support RA1 or RA2 have a greater claim to logical fairness than methods that don’t with RA1 support the most fair</a:t>
            </a:r>
          </a:p>
          <a:p>
            <a:r>
              <a:rPr lang="en-US" dirty="0" smtClean="0"/>
              <a:t>It is not obvious until after calculation which of these algorithms will yield these results</a:t>
            </a:r>
          </a:p>
          <a:p>
            <a:r>
              <a:rPr lang="en-US" dirty="0" smtClean="0"/>
              <a:t>What I propose to create is a system which will calculate each algorithm and yield results to the user with their compliance with RA1 and RA2</a:t>
            </a:r>
            <a:endParaRPr lang="en-US" dirty="0"/>
          </a:p>
        </p:txBody>
      </p:sp>
    </p:spTree>
    <p:extLst>
      <p:ext uri="{BB962C8B-B14F-4D97-AF65-F5344CB8AC3E}">
        <p14:creationId xmlns:p14="http://schemas.microsoft.com/office/powerpoint/2010/main" val="1429858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Data Model</a:t>
            </a:r>
            <a:endParaRPr lang="en-US" dirty="0"/>
          </a:p>
        </p:txBody>
      </p:sp>
      <p:sp>
        <p:nvSpPr>
          <p:cNvPr id="3" name="Content Placeholder 2"/>
          <p:cNvSpPr>
            <a:spLocks noGrp="1"/>
          </p:cNvSpPr>
          <p:nvPr>
            <p:ph idx="1"/>
          </p:nvPr>
        </p:nvSpPr>
        <p:spPr/>
        <p:txBody>
          <a:bodyPr>
            <a:normAutofit lnSpcReduction="10000"/>
          </a:bodyPr>
          <a:lstStyle/>
          <a:p>
            <a:r>
              <a:rPr lang="en-US" dirty="0" smtClean="0"/>
              <a:t>Minimum Scholarship Applicant Model</a:t>
            </a:r>
          </a:p>
          <a:p>
            <a:pPr lvl="1"/>
            <a:r>
              <a:rPr lang="en-US" dirty="0" smtClean="0"/>
              <a:t>Scholarship Id</a:t>
            </a:r>
          </a:p>
          <a:p>
            <a:pPr lvl="2"/>
            <a:r>
              <a:rPr lang="en-US" dirty="0" smtClean="0"/>
              <a:t>Cant be a string to allow a real name</a:t>
            </a:r>
          </a:p>
          <a:p>
            <a:pPr lvl="1"/>
            <a:r>
              <a:rPr lang="en-US" dirty="0" smtClean="0"/>
              <a:t>Scholarship Amount</a:t>
            </a:r>
          </a:p>
          <a:p>
            <a:pPr lvl="2"/>
            <a:r>
              <a:rPr lang="en-US" dirty="0" smtClean="0"/>
              <a:t>Decimal </a:t>
            </a:r>
          </a:p>
          <a:p>
            <a:pPr lvl="1"/>
            <a:r>
              <a:rPr lang="en-US" dirty="0" smtClean="0"/>
              <a:t>Applicant Id</a:t>
            </a:r>
          </a:p>
          <a:p>
            <a:pPr lvl="2"/>
            <a:r>
              <a:rPr lang="en-US" dirty="0" smtClean="0"/>
              <a:t>Can be a string to allow full name</a:t>
            </a:r>
          </a:p>
          <a:p>
            <a:pPr lvl="1"/>
            <a:r>
              <a:rPr lang="en-US" dirty="0" smtClean="0"/>
              <a:t>Applicant Ranking</a:t>
            </a:r>
          </a:p>
          <a:p>
            <a:pPr lvl="2"/>
            <a:r>
              <a:rPr lang="en-US" dirty="0" smtClean="0"/>
              <a:t>Integer</a:t>
            </a:r>
          </a:p>
          <a:p>
            <a:r>
              <a:rPr lang="en-US" dirty="0" smtClean="0"/>
              <a:t>Application ranking must not have skips</a:t>
            </a:r>
          </a:p>
          <a:p>
            <a:pPr lvl="1"/>
            <a:r>
              <a:rPr lang="en-US" dirty="0" smtClean="0"/>
              <a:t>1,2,3 is allowable for a given </a:t>
            </a:r>
            <a:r>
              <a:rPr lang="en-US" smtClean="0"/>
              <a:t>scholarship but not 1,3,4</a:t>
            </a:r>
            <a:endParaRPr lang="en-US" dirty="0" smtClean="0"/>
          </a:p>
        </p:txBody>
      </p:sp>
    </p:spTree>
    <p:extLst>
      <p:ext uri="{BB962C8B-B14F-4D97-AF65-F5344CB8AC3E}">
        <p14:creationId xmlns:p14="http://schemas.microsoft.com/office/powerpoint/2010/main" val="323664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parameters</a:t>
            </a:r>
            <a:endParaRPr lang="en-US" dirty="0"/>
          </a:p>
        </p:txBody>
      </p:sp>
      <p:sp>
        <p:nvSpPr>
          <p:cNvPr id="3" name="Content Placeholder 2"/>
          <p:cNvSpPr>
            <a:spLocks noGrp="1"/>
          </p:cNvSpPr>
          <p:nvPr>
            <p:ph idx="1"/>
          </p:nvPr>
        </p:nvSpPr>
        <p:spPr/>
        <p:txBody>
          <a:bodyPr/>
          <a:lstStyle/>
          <a:p>
            <a:r>
              <a:rPr lang="en-US" dirty="0" smtClean="0"/>
              <a:t>Maximum Award Amount</a:t>
            </a:r>
          </a:p>
          <a:p>
            <a:pPr lvl="1"/>
            <a:r>
              <a:rPr lang="en-US" dirty="0" smtClean="0"/>
              <a:t>For Merit with Maximum Award Amount Algorithm</a:t>
            </a:r>
          </a:p>
          <a:p>
            <a:r>
              <a:rPr lang="en-US" dirty="0" smtClean="0"/>
              <a:t>Minimum Award Amount</a:t>
            </a:r>
          </a:p>
          <a:p>
            <a:pPr lvl="1"/>
            <a:r>
              <a:rPr lang="en-US" dirty="0" smtClean="0"/>
              <a:t>For Split with Minimum Award Amount</a:t>
            </a:r>
          </a:p>
          <a:p>
            <a:r>
              <a:rPr lang="en-US" dirty="0" smtClean="0"/>
              <a:t>Maximum Number of Winners</a:t>
            </a:r>
          </a:p>
          <a:p>
            <a:pPr lvl="1"/>
            <a:r>
              <a:rPr lang="en-US" dirty="0" smtClean="0"/>
              <a:t>For Split with </a:t>
            </a:r>
            <a:r>
              <a:rPr lang="en-US" smtClean="0"/>
              <a:t>Maximum Amount of Winners</a:t>
            </a:r>
            <a:endParaRPr lang="en-US"/>
          </a:p>
        </p:txBody>
      </p:sp>
    </p:spTree>
    <p:extLst>
      <p:ext uri="{BB962C8B-B14F-4D97-AF65-F5344CB8AC3E}">
        <p14:creationId xmlns:p14="http://schemas.microsoft.com/office/powerpoint/2010/main" val="142457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Outputs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Algorithm Rationality</a:t>
            </a:r>
          </a:p>
          <a:p>
            <a:pPr lvl="1"/>
            <a:r>
              <a:rPr lang="en-US" dirty="0" smtClean="0"/>
              <a:t>Algorithm</a:t>
            </a:r>
          </a:p>
          <a:p>
            <a:pPr lvl="1"/>
            <a:r>
              <a:rPr lang="en-US" dirty="0" smtClean="0"/>
              <a:t>RA1</a:t>
            </a:r>
          </a:p>
          <a:p>
            <a:pPr lvl="1"/>
            <a:r>
              <a:rPr lang="en-US" dirty="0" smtClean="0"/>
              <a:t>RA2</a:t>
            </a:r>
          </a:p>
          <a:p>
            <a:r>
              <a:rPr lang="en-US" dirty="0" smtClean="0"/>
              <a:t>Scholarship Awarding</a:t>
            </a:r>
          </a:p>
          <a:p>
            <a:pPr lvl="1"/>
            <a:r>
              <a:rPr lang="en-US" dirty="0" smtClean="0"/>
              <a:t>Algorithm</a:t>
            </a:r>
          </a:p>
          <a:p>
            <a:pPr lvl="1"/>
            <a:r>
              <a:rPr lang="en-US" dirty="0" smtClean="0"/>
              <a:t>Scholarship Id</a:t>
            </a:r>
          </a:p>
          <a:p>
            <a:pPr lvl="1"/>
            <a:r>
              <a:rPr lang="en-US" dirty="0" smtClean="0"/>
              <a:t>Student Id</a:t>
            </a:r>
          </a:p>
          <a:p>
            <a:pPr lvl="1"/>
            <a:r>
              <a:rPr lang="en-US" dirty="0" smtClean="0"/>
              <a:t>Awarded Amount</a:t>
            </a:r>
          </a:p>
          <a:p>
            <a:r>
              <a:rPr lang="en-US" dirty="0" smtClean="0"/>
              <a:t>Student Statistics</a:t>
            </a:r>
          </a:p>
          <a:p>
            <a:pPr lvl="1"/>
            <a:r>
              <a:rPr lang="en-US" smtClean="0"/>
              <a:t>Algorithm</a:t>
            </a:r>
          </a:p>
          <a:p>
            <a:pPr lvl="1"/>
            <a:r>
              <a:rPr lang="en-US" dirty="0" smtClean="0"/>
              <a:t>Student Id</a:t>
            </a:r>
          </a:p>
          <a:p>
            <a:pPr lvl="1"/>
            <a:r>
              <a:rPr lang="en-US" dirty="0" smtClean="0"/>
              <a:t>Student Ranking</a:t>
            </a:r>
          </a:p>
          <a:p>
            <a:pPr lvl="1"/>
            <a:r>
              <a:rPr lang="en-US" dirty="0" smtClean="0"/>
              <a:t>Total Awarded</a:t>
            </a:r>
            <a:endParaRPr lang="en-US" dirty="0"/>
          </a:p>
        </p:txBody>
      </p:sp>
    </p:spTree>
    <p:extLst>
      <p:ext uri="{BB962C8B-B14F-4D97-AF65-F5344CB8AC3E}">
        <p14:creationId xmlns:p14="http://schemas.microsoft.com/office/powerpoint/2010/main" val="3299129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to implement </a:t>
            </a:r>
            <a:endParaRPr lang="en-US" dirty="0"/>
          </a:p>
        </p:txBody>
      </p:sp>
      <p:sp>
        <p:nvSpPr>
          <p:cNvPr id="3" name="Content Placeholder 2"/>
          <p:cNvSpPr>
            <a:spLocks noGrp="1"/>
          </p:cNvSpPr>
          <p:nvPr>
            <p:ph idx="1"/>
          </p:nvPr>
        </p:nvSpPr>
        <p:spPr/>
        <p:txBody>
          <a:bodyPr/>
          <a:lstStyle/>
          <a:p>
            <a:r>
              <a:rPr lang="en-US" dirty="0" smtClean="0"/>
              <a:t>SQL (MS-SQL Server)</a:t>
            </a:r>
          </a:p>
          <a:p>
            <a:pPr lvl="1"/>
            <a:r>
              <a:rPr lang="en-US" dirty="0" smtClean="0"/>
              <a:t>Which would allow any language with ODBC compliance to access it</a:t>
            </a:r>
          </a:p>
          <a:p>
            <a:pPr lvl="1"/>
            <a:r>
              <a:rPr lang="en-US" dirty="0" smtClean="0"/>
              <a:t>Will be full model</a:t>
            </a:r>
          </a:p>
          <a:p>
            <a:r>
              <a:rPr lang="en-US" dirty="0" smtClean="0"/>
              <a:t>C#</a:t>
            </a:r>
          </a:p>
          <a:p>
            <a:r>
              <a:rPr lang="en-US" dirty="0" smtClean="0"/>
              <a:t>R</a:t>
            </a:r>
          </a:p>
          <a:p>
            <a:r>
              <a:rPr lang="en-US" dirty="0" smtClean="0"/>
              <a:t>Python</a:t>
            </a:r>
          </a:p>
          <a:p>
            <a:r>
              <a:rPr lang="en-US" dirty="0" smtClean="0"/>
              <a:t>JavaScript</a:t>
            </a:r>
            <a:endParaRPr lang="en-US" dirty="0"/>
          </a:p>
        </p:txBody>
      </p:sp>
    </p:spTree>
    <p:extLst>
      <p:ext uri="{BB962C8B-B14F-4D97-AF65-F5344CB8AC3E}">
        <p14:creationId xmlns:p14="http://schemas.microsoft.com/office/powerpoint/2010/main" val="2047708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SQL Model</a:t>
            </a:r>
            <a:endParaRPr lang="en-US" dirty="0"/>
          </a:p>
        </p:txBody>
      </p:sp>
      <p:pic>
        <p:nvPicPr>
          <p:cNvPr id="4" name="Picture 3"/>
          <p:cNvPicPr>
            <a:picLocks noChangeAspect="1"/>
          </p:cNvPicPr>
          <p:nvPr/>
        </p:nvPicPr>
        <p:blipFill>
          <a:blip r:embed="rId2"/>
          <a:stretch>
            <a:fillRect/>
          </a:stretch>
        </p:blipFill>
        <p:spPr>
          <a:xfrm>
            <a:off x="782636" y="1605737"/>
            <a:ext cx="7961905" cy="4990476"/>
          </a:xfrm>
          <a:prstGeom prst="rect">
            <a:avLst/>
          </a:prstGeom>
        </p:spPr>
      </p:pic>
    </p:spTree>
    <p:extLst>
      <p:ext uri="{BB962C8B-B14F-4D97-AF65-F5344CB8AC3E}">
        <p14:creationId xmlns:p14="http://schemas.microsoft.com/office/powerpoint/2010/main" val="656708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8654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Results Tables</a:t>
            </a:r>
            <a:endParaRPr lang="en-US" dirty="0"/>
          </a:p>
        </p:txBody>
      </p:sp>
      <p:pic>
        <p:nvPicPr>
          <p:cNvPr id="4" name="Picture 3"/>
          <p:cNvPicPr>
            <a:picLocks noChangeAspect="1"/>
          </p:cNvPicPr>
          <p:nvPr/>
        </p:nvPicPr>
        <p:blipFill>
          <a:blip r:embed="rId2"/>
          <a:stretch>
            <a:fillRect/>
          </a:stretch>
        </p:blipFill>
        <p:spPr>
          <a:xfrm>
            <a:off x="845763" y="1930400"/>
            <a:ext cx="7809524" cy="4885714"/>
          </a:xfrm>
          <a:prstGeom prst="rect">
            <a:avLst/>
          </a:prstGeom>
        </p:spPr>
      </p:pic>
    </p:spTree>
    <p:extLst>
      <p:ext uri="{BB962C8B-B14F-4D97-AF65-F5344CB8AC3E}">
        <p14:creationId xmlns:p14="http://schemas.microsoft.com/office/powerpoint/2010/main" val="46036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r>
              <a:rPr lang="en-US" dirty="0" smtClean="0"/>
              <a:t> For Easy csv Import</a:t>
            </a:r>
            <a:endParaRPr lang="en-US" dirty="0"/>
          </a:p>
        </p:txBody>
      </p:sp>
      <p:pic>
        <p:nvPicPr>
          <p:cNvPr id="4" name="Picture 3"/>
          <p:cNvPicPr>
            <a:picLocks noChangeAspect="1"/>
          </p:cNvPicPr>
          <p:nvPr/>
        </p:nvPicPr>
        <p:blipFill>
          <a:blip r:embed="rId2"/>
          <a:stretch>
            <a:fillRect/>
          </a:stretch>
        </p:blipFill>
        <p:spPr>
          <a:xfrm>
            <a:off x="827679" y="1388775"/>
            <a:ext cx="8028571" cy="4838095"/>
          </a:xfrm>
          <a:prstGeom prst="rect">
            <a:avLst/>
          </a:prstGeom>
        </p:spPr>
      </p:pic>
    </p:spTree>
    <p:extLst>
      <p:ext uri="{BB962C8B-B14F-4D97-AF65-F5344CB8AC3E}">
        <p14:creationId xmlns:p14="http://schemas.microsoft.com/office/powerpoint/2010/main" val="266537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2862322"/>
          </a:xfrm>
          <a:prstGeom prst="rect">
            <a:avLst/>
          </a:prstGeom>
          <a:noFill/>
        </p:spPr>
        <p:txBody>
          <a:bodyPr wrap="square" rtlCol="0">
            <a:spAutoFit/>
          </a:bodyPr>
          <a:lstStyle/>
          <a:p>
            <a:r>
              <a:rPr lang="en-US" dirty="0" smtClean="0"/>
              <a:t>Lower Numbers</a:t>
            </a:r>
          </a:p>
          <a:p>
            <a:r>
              <a:rPr lang="en-US" dirty="0" smtClean="0"/>
              <a:t>Show Higher Rankings</a:t>
            </a:r>
          </a:p>
          <a:p>
            <a:r>
              <a:rPr lang="en-US" dirty="0" smtClean="0"/>
              <a:t>i.e.-</a:t>
            </a:r>
          </a:p>
          <a:p>
            <a:r>
              <a:rPr lang="en-US" dirty="0" smtClean="0"/>
              <a:t>A1 is ranked higher than A2 who is ranked higher than A3</a:t>
            </a:r>
          </a:p>
          <a:p>
            <a:r>
              <a:rPr lang="en-US" dirty="0" smtClean="0"/>
              <a:t>And</a:t>
            </a:r>
          </a:p>
          <a:p>
            <a:r>
              <a:rPr lang="en-US" dirty="0" smtClean="0"/>
              <a:t>S1 is ranked higher than S2 who is ranked higher than S3</a:t>
            </a:r>
            <a:endParaRPr lang="en-US" dirty="0"/>
          </a:p>
        </p:txBody>
      </p:sp>
    </p:spTree>
    <p:extLst>
      <p:ext uri="{BB962C8B-B14F-4D97-AF65-F5344CB8AC3E}">
        <p14:creationId xmlns:p14="http://schemas.microsoft.com/office/powerpoint/2010/main" val="275556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Not everyone is matched to every scholarship</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14655" y="2306782"/>
            <a:ext cx="3103418" cy="923330"/>
          </a:xfrm>
          <a:prstGeom prst="rect">
            <a:avLst/>
          </a:prstGeom>
          <a:noFill/>
        </p:spPr>
        <p:txBody>
          <a:bodyPr wrap="square" rtlCol="0">
            <a:spAutoFit/>
          </a:bodyPr>
          <a:lstStyle/>
          <a:p>
            <a:r>
              <a:rPr lang="en-US" dirty="0" smtClean="0"/>
              <a:t>S1-A1, S1-A2, S1-A4</a:t>
            </a:r>
          </a:p>
          <a:p>
            <a:r>
              <a:rPr lang="en-US" dirty="0" smtClean="0"/>
              <a:t>S2-A1 S2-A3</a:t>
            </a:r>
          </a:p>
          <a:p>
            <a:r>
              <a:rPr lang="en-US" dirty="0" smtClean="0"/>
              <a:t>S3-A1 S3-A2 S3-A3 S3-A4</a:t>
            </a:r>
            <a:endParaRPr lang="en-US" dirty="0"/>
          </a:p>
        </p:txBody>
      </p: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21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Scholarships have awarding amounts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862322"/>
          </a:xfrm>
          <a:prstGeom prst="rect">
            <a:avLst/>
          </a:prstGeom>
          <a:noFill/>
        </p:spPr>
        <p:txBody>
          <a:bodyPr wrap="square" rtlCol="0">
            <a:spAutoFit/>
          </a:bodyPr>
          <a:lstStyle/>
          <a:p>
            <a:r>
              <a:rPr lang="en-US" dirty="0" smtClean="0"/>
              <a:t>This is part of what we use for rankings. A lower ranked scholarship will never have a higher amount than a higher ranked scholarship.</a:t>
            </a:r>
            <a:endParaRPr lang="en-US" dirty="0"/>
          </a:p>
        </p:txBody>
      </p:sp>
    </p:spTree>
    <p:extLst>
      <p:ext uri="{BB962C8B-B14F-4D97-AF65-F5344CB8AC3E}">
        <p14:creationId xmlns:p14="http://schemas.microsoft.com/office/powerpoint/2010/main" val="292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369332"/>
          </a:xfrm>
          <a:prstGeom prst="rect">
            <a:avLst/>
          </a:prstGeom>
          <a:noFill/>
        </p:spPr>
        <p:txBody>
          <a:bodyPr wrap="square" rtlCol="0">
            <a:spAutoFit/>
          </a:bodyPr>
          <a:lstStyle/>
          <a:p>
            <a:r>
              <a:rPr lang="en-US" dirty="0" smtClean="0"/>
              <a:t>Merit Only Awarding</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308324"/>
          </a:xfrm>
          <a:prstGeom prst="rect">
            <a:avLst/>
          </a:prstGeom>
          <a:noFill/>
        </p:spPr>
        <p:txBody>
          <a:bodyPr wrap="square" rtlCol="0">
            <a:spAutoFit/>
          </a:bodyPr>
          <a:lstStyle/>
          <a:p>
            <a:r>
              <a:rPr lang="en-US" dirty="0" smtClean="0"/>
              <a:t>In this </a:t>
            </a:r>
            <a:r>
              <a:rPr lang="en-US" dirty="0" err="1" smtClean="0"/>
              <a:t>algortihm</a:t>
            </a:r>
            <a:r>
              <a:rPr lang="en-US" dirty="0" smtClean="0"/>
              <a:t>, A1 would win every scholarship and would be awarded 2250 while A2-A4 would be awarding 0.</a:t>
            </a:r>
            <a:endParaRPr lang="en-US" dirty="0"/>
          </a:p>
        </p:txBody>
      </p:sp>
      <p:sp>
        <p:nvSpPr>
          <p:cNvPr id="18" name="TextBox 17"/>
          <p:cNvSpPr txBox="1"/>
          <p:nvPr/>
        </p:nvSpPr>
        <p:spPr>
          <a:xfrm>
            <a:off x="5375563" y="872838"/>
            <a:ext cx="1149928" cy="369332"/>
          </a:xfrm>
          <a:prstGeom prst="rect">
            <a:avLst/>
          </a:prstGeom>
          <a:noFill/>
        </p:spPr>
        <p:txBody>
          <a:bodyPr wrap="square" rtlCol="0">
            <a:spAutoFit/>
          </a:bodyPr>
          <a:lstStyle/>
          <a:p>
            <a:r>
              <a:rPr lang="en-US" dirty="0" smtClean="0"/>
              <a:t>2250</a:t>
            </a:r>
            <a:endParaRPr lang="en-US" dirty="0"/>
          </a:p>
        </p:txBody>
      </p:sp>
    </p:spTree>
    <p:extLst>
      <p:ext uri="{BB962C8B-B14F-4D97-AF65-F5344CB8AC3E}">
        <p14:creationId xmlns:p14="http://schemas.microsoft.com/office/powerpoint/2010/main" val="1554374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Merit Only Awarding Disqualify After Exceeding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585323"/>
          </a:xfrm>
          <a:prstGeom prst="rect">
            <a:avLst/>
          </a:prstGeom>
          <a:noFill/>
        </p:spPr>
        <p:txBody>
          <a:bodyPr wrap="square" rtlCol="0">
            <a:spAutoFit/>
          </a:bodyPr>
          <a:lstStyle/>
          <a:p>
            <a:r>
              <a:rPr lang="en-US" dirty="0" smtClean="0"/>
              <a:t>In this graph, A1 would be disqualified after winning S2 because their total would exceed 1500. This allows A2 to win S3.</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1750</a:t>
            </a:r>
            <a:endParaRPr lang="en-US" dirty="0"/>
          </a:p>
        </p:txBody>
      </p:sp>
      <p:sp>
        <p:nvSpPr>
          <p:cNvPr id="22" name="TextBox 21"/>
          <p:cNvSpPr txBox="1"/>
          <p:nvPr/>
        </p:nvSpPr>
        <p:spPr>
          <a:xfrm>
            <a:off x="5479473" y="2100696"/>
            <a:ext cx="623454" cy="369332"/>
          </a:xfrm>
          <a:prstGeom prst="rect">
            <a:avLst/>
          </a:prstGeom>
          <a:noFill/>
        </p:spPr>
        <p:txBody>
          <a:bodyPr wrap="square" rtlCol="0">
            <a:spAutoFit/>
          </a:bodyPr>
          <a:lstStyle/>
          <a:p>
            <a:r>
              <a:rPr lang="en-US" dirty="0" smtClean="0"/>
              <a:t>500</a:t>
            </a:r>
            <a:endParaRPr lang="en-US" dirty="0"/>
          </a:p>
        </p:txBody>
      </p:sp>
    </p:spTree>
    <p:extLst>
      <p:ext uri="{BB962C8B-B14F-4D97-AF65-F5344CB8AC3E}">
        <p14:creationId xmlns:p14="http://schemas.microsoft.com/office/powerpoint/2010/main" val="2045693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Merit Only Awarding Can’t Exceed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0" y="2306782"/>
            <a:ext cx="2867891" cy="2585323"/>
          </a:xfrm>
          <a:prstGeom prst="rect">
            <a:avLst/>
          </a:prstGeom>
          <a:noFill/>
        </p:spPr>
        <p:txBody>
          <a:bodyPr wrap="square" rtlCol="0">
            <a:spAutoFit/>
          </a:bodyPr>
          <a:lstStyle/>
          <a:p>
            <a:r>
              <a:rPr lang="en-US" dirty="0" smtClean="0"/>
              <a:t>In this graph, A1 would can’t win S2 because it would bring them over the maximum award. However, they are not disqualified and then able to win S3.</a:t>
            </a:r>
          </a:p>
          <a:p>
            <a:r>
              <a:rPr lang="en-US" dirty="0" smtClean="0"/>
              <a:t>Note than A2 wins nothing while A3 wins 750.</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Tree>
    <p:extLst>
      <p:ext uri="{BB962C8B-B14F-4D97-AF65-F5344CB8AC3E}">
        <p14:creationId xmlns:p14="http://schemas.microsoft.com/office/powerpoint/2010/main" val="4291133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rational assumptions</a:t>
            </a:r>
            <a:endParaRPr lang="en-US" dirty="0"/>
          </a:p>
        </p:txBody>
      </p:sp>
      <p:sp>
        <p:nvSpPr>
          <p:cNvPr id="3" name="Content Placeholder 2"/>
          <p:cNvSpPr>
            <a:spLocks noGrp="1"/>
          </p:cNvSpPr>
          <p:nvPr>
            <p:ph idx="1"/>
          </p:nvPr>
        </p:nvSpPr>
        <p:spPr/>
        <p:txBody>
          <a:bodyPr/>
          <a:lstStyle/>
          <a:p>
            <a:r>
              <a:rPr lang="en-US" dirty="0" smtClean="0"/>
              <a:t>RA1-The higher ranked applicant will be awarded more than the next highest ranked applicant</a:t>
            </a:r>
          </a:p>
          <a:p>
            <a:r>
              <a:rPr lang="en-US" dirty="0" smtClean="0"/>
              <a:t>RA2-That if a lower ranked applicant would have a award that every higher ranked applicant would have an award</a:t>
            </a:r>
          </a:p>
          <a:p>
            <a:r>
              <a:rPr lang="en-US" dirty="0" smtClean="0"/>
              <a:t>Since not everyone is qualified for every scholarship, these assumptions do not always hold true</a:t>
            </a:r>
          </a:p>
          <a:p>
            <a:r>
              <a:rPr lang="en-US" dirty="0" smtClean="0"/>
              <a:t>However, if RA1 holds true, then RA2 must be true</a:t>
            </a:r>
            <a:endParaRPr lang="en-US" dirty="0"/>
          </a:p>
        </p:txBody>
      </p:sp>
    </p:spTree>
    <p:extLst>
      <p:ext uri="{BB962C8B-B14F-4D97-AF65-F5344CB8AC3E}">
        <p14:creationId xmlns:p14="http://schemas.microsoft.com/office/powerpoint/2010/main" val="3210139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760</TotalTime>
  <Words>865</Words>
  <Application>Microsoft Office PowerPoint</Application>
  <PresentationFormat>Widescreen</PresentationFormat>
  <Paragraphs>241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Basic Scholarship Awarding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rational assumptions</vt:lpstr>
      <vt:lpstr>PowerPoint Presentation</vt:lpstr>
      <vt:lpstr>PowerPoint Presentation</vt:lpstr>
      <vt:lpstr>PowerPoint Presentation</vt:lpstr>
      <vt:lpstr>PowerPoint Presentation</vt:lpstr>
      <vt:lpstr>Which method should we use?</vt:lpstr>
      <vt:lpstr>Minimum Data Model</vt:lpstr>
      <vt:lpstr>Other required parameters</vt:lpstr>
      <vt:lpstr>Required Outputs</vt:lpstr>
      <vt:lpstr>Languages to implement </vt:lpstr>
      <vt:lpstr>Normalized SQL Model</vt:lpstr>
      <vt:lpstr>Normalized Results Tables</vt:lpstr>
      <vt:lpstr>Denormalized For Easy csv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Scholarship Awarding Graphs</dc:title>
  <dc:creator>don-E Merson</dc:creator>
  <cp:lastModifiedBy>Merson, Donald E - (dmerson)</cp:lastModifiedBy>
  <cp:revision>29</cp:revision>
  <dcterms:created xsi:type="dcterms:W3CDTF">2018-05-12T12:30:13Z</dcterms:created>
  <dcterms:modified xsi:type="dcterms:W3CDTF">2018-05-13T12:08:45Z</dcterms:modified>
</cp:coreProperties>
</file>