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7" r:id="rId1"/>
  </p:sldMasterIdLst>
  <p:notesMasterIdLst>
    <p:notesMasterId r:id="rId77"/>
  </p:notesMasterIdLst>
  <p:sldIdLst>
    <p:sldId id="256" r:id="rId2"/>
    <p:sldId id="310" r:id="rId3"/>
    <p:sldId id="311" r:id="rId4"/>
    <p:sldId id="312" r:id="rId5"/>
    <p:sldId id="416" r:id="rId6"/>
    <p:sldId id="417" r:id="rId7"/>
    <p:sldId id="418" r:id="rId8"/>
    <p:sldId id="419" r:id="rId9"/>
    <p:sldId id="257" r:id="rId10"/>
    <p:sldId id="304" r:id="rId11"/>
    <p:sldId id="317" r:id="rId12"/>
    <p:sldId id="258" r:id="rId13"/>
    <p:sldId id="259" r:id="rId14"/>
    <p:sldId id="319" r:id="rId15"/>
    <p:sldId id="331" r:id="rId16"/>
    <p:sldId id="316" r:id="rId17"/>
    <p:sldId id="332" r:id="rId18"/>
    <p:sldId id="420" r:id="rId19"/>
    <p:sldId id="338" r:id="rId20"/>
    <p:sldId id="339" r:id="rId21"/>
    <p:sldId id="342" r:id="rId22"/>
    <p:sldId id="321" r:id="rId23"/>
    <p:sldId id="343" r:id="rId24"/>
    <p:sldId id="421" r:id="rId25"/>
    <p:sldId id="422" r:id="rId26"/>
    <p:sldId id="423" r:id="rId27"/>
    <p:sldId id="424" r:id="rId28"/>
    <p:sldId id="346" r:id="rId29"/>
    <p:sldId id="328" r:id="rId30"/>
    <p:sldId id="347" r:id="rId31"/>
    <p:sldId id="425" r:id="rId32"/>
    <p:sldId id="426" r:id="rId33"/>
    <p:sldId id="351" r:id="rId34"/>
    <p:sldId id="330" r:id="rId35"/>
    <p:sldId id="352" r:id="rId36"/>
    <p:sldId id="427" r:id="rId37"/>
    <p:sldId id="428" r:id="rId38"/>
    <p:sldId id="429" r:id="rId39"/>
    <p:sldId id="353" r:id="rId40"/>
    <p:sldId id="325" r:id="rId41"/>
    <p:sldId id="360" r:id="rId42"/>
    <p:sldId id="362" r:id="rId43"/>
    <p:sldId id="364" r:id="rId44"/>
    <p:sldId id="430" r:id="rId45"/>
    <p:sldId id="431" r:id="rId46"/>
    <p:sldId id="370" r:id="rId47"/>
    <p:sldId id="322" r:id="rId48"/>
    <p:sldId id="371" r:id="rId49"/>
    <p:sldId id="432" r:id="rId50"/>
    <p:sldId id="433" r:id="rId51"/>
    <p:sldId id="377" r:id="rId52"/>
    <p:sldId id="323" r:id="rId53"/>
    <p:sldId id="401" r:id="rId54"/>
    <p:sldId id="402" r:id="rId55"/>
    <p:sldId id="403" r:id="rId56"/>
    <p:sldId id="404" r:id="rId57"/>
    <p:sldId id="379" r:id="rId58"/>
    <p:sldId id="434" r:id="rId59"/>
    <p:sldId id="435" r:id="rId60"/>
    <p:sldId id="380" r:id="rId61"/>
    <p:sldId id="436" r:id="rId62"/>
    <p:sldId id="405" r:id="rId63"/>
    <p:sldId id="406" r:id="rId64"/>
    <p:sldId id="437" r:id="rId65"/>
    <p:sldId id="438" r:id="rId66"/>
    <p:sldId id="409" r:id="rId67"/>
    <p:sldId id="439" r:id="rId68"/>
    <p:sldId id="277" r:id="rId69"/>
    <p:sldId id="278" r:id="rId70"/>
    <p:sldId id="440" r:id="rId71"/>
    <p:sldId id="442" r:id="rId72"/>
    <p:sldId id="443" r:id="rId73"/>
    <p:sldId id="444" r:id="rId74"/>
    <p:sldId id="308" r:id="rId75"/>
    <p:sldId id="445"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B95C19-B915-4EC7-8035-31754CCD6268}">
          <p14:sldIdLst>
            <p14:sldId id="256"/>
          </p14:sldIdLst>
        </p14:section>
        <p14:section name="Introductions" id="{1722517B-9F9A-4D5F-BDF1-23ACBA83C6C5}">
          <p14:sldIdLst>
            <p14:sldId id="310"/>
            <p14:sldId id="311"/>
          </p14:sldIdLst>
        </p14:section>
        <p14:section name="Technique" id="{E5235C82-6947-4111-BFFB-E534F5D18998}">
          <p14:sldIdLst>
            <p14:sldId id="312"/>
            <p14:sldId id="416"/>
            <p14:sldId id="417"/>
            <p14:sldId id="418"/>
            <p14:sldId id="419"/>
            <p14:sldId id="257"/>
          </p14:sldIdLst>
        </p14:section>
        <p14:section name="History of Upgrades" id="{212EE568-D51C-4A4B-8756-DB9B1E3C971B}">
          <p14:sldIdLst>
            <p14:sldId id="304"/>
            <p14:sldId id="317"/>
            <p14:sldId id="258"/>
            <p14:sldId id="259"/>
          </p14:sldIdLst>
        </p14:section>
        <p14:section name="GAC" id="{4DC89977-3205-4EA6-BD28-ECDB826231E6}">
          <p14:sldIdLst>
            <p14:sldId id="319"/>
            <p14:sldId id="331"/>
            <p14:sldId id="316"/>
            <p14:sldId id="332"/>
          </p14:sldIdLst>
        </p14:section>
        <p14:section name="Configuration" id="{5D3AD386-7FF2-40EE-834E-E5EEF6075876}">
          <p14:sldIdLst>
            <p14:sldId id="420"/>
            <p14:sldId id="338"/>
          </p14:sldIdLst>
        </p14:section>
        <p14:section name="Untitled Section" id="{4743619B-37BF-4CDA-A8F8-068FBA9D75A9}">
          <p14:sldIdLst>
            <p14:sldId id="339"/>
            <p14:sldId id="342"/>
            <p14:sldId id="321"/>
            <p14:sldId id="343"/>
            <p14:sldId id="421"/>
            <p14:sldId id="422"/>
            <p14:sldId id="423"/>
            <p14:sldId id="424"/>
            <p14:sldId id="346"/>
            <p14:sldId id="328"/>
            <p14:sldId id="347"/>
            <p14:sldId id="425"/>
          </p14:sldIdLst>
        </p14:section>
        <p14:section name="Nuget" id="{FDF0B2CD-CF52-4E44-AFDC-E160D1AAEEBE}">
          <p14:sldIdLst>
            <p14:sldId id="426"/>
            <p14:sldId id="351"/>
            <p14:sldId id="330"/>
            <p14:sldId id="352"/>
            <p14:sldId id="427"/>
            <p14:sldId id="428"/>
            <p14:sldId id="429"/>
          </p14:sldIdLst>
        </p14:section>
        <p14:section name="Project Files" id="{D773CC48-FFAB-4E40-9EF9-08895529F036}">
          <p14:sldIdLst>
            <p14:sldId id="353"/>
            <p14:sldId id="325"/>
            <p14:sldId id="360"/>
            <p14:sldId id="362"/>
            <p14:sldId id="364"/>
            <p14:sldId id="430"/>
          </p14:sldIdLst>
        </p14:section>
        <p14:section name="MVC" id="{AD8FB7BF-115A-4AE0-B3F4-0C07C2D16B4E}">
          <p14:sldIdLst>
            <p14:sldId id="431"/>
            <p14:sldId id="370"/>
            <p14:sldId id="322"/>
            <p14:sldId id="371"/>
            <p14:sldId id="432"/>
          </p14:sldIdLst>
        </p14:section>
        <p14:section name="ASP.NET" id="{06E836C4-3DD6-4F7D-93C5-2C0F4E03308D}">
          <p14:sldIdLst>
            <p14:sldId id="433"/>
            <p14:sldId id="377"/>
            <p14:sldId id="323"/>
            <p14:sldId id="401"/>
            <p14:sldId id="402"/>
            <p14:sldId id="403"/>
            <p14:sldId id="404"/>
            <p14:sldId id="379"/>
            <p14:sldId id="434"/>
            <p14:sldId id="435"/>
            <p14:sldId id="380"/>
            <p14:sldId id="436"/>
            <p14:sldId id="405"/>
            <p14:sldId id="406"/>
            <p14:sldId id="437"/>
            <p14:sldId id="438"/>
            <p14:sldId id="409"/>
            <p14:sldId id="439"/>
            <p14:sldId id="277"/>
            <p14:sldId id="278"/>
            <p14:sldId id="440"/>
            <p14:sldId id="442"/>
            <p14:sldId id="443"/>
            <p14:sldId id="444"/>
            <p14:sldId id="308"/>
            <p14:sldId id="4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63555" autoAdjust="0"/>
  </p:normalViewPr>
  <p:slideViewPr>
    <p:cSldViewPr snapToGrid="0">
      <p:cViewPr varScale="1">
        <p:scale>
          <a:sx n="47" d="100"/>
          <a:sy n="47" d="100"/>
        </p:scale>
        <p:origin x="1314"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1E471-7C93-4441-AA71-C61119163534}" type="datetimeFigureOut">
              <a:rPr lang="en-US" smtClean="0"/>
              <a:t>10/16/2014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0CB99-0558-4F3E-9786-CBB68517902B}" type="slidenum">
              <a:rPr lang="en-US" smtClean="0"/>
              <a:t>‹#›</a:t>
            </a:fld>
            <a:endParaRPr lang="en-US"/>
          </a:p>
        </p:txBody>
      </p:sp>
    </p:spTree>
    <p:extLst>
      <p:ext uri="{BB962C8B-B14F-4D97-AF65-F5344CB8AC3E}">
        <p14:creationId xmlns:p14="http://schemas.microsoft.com/office/powerpoint/2010/main" val="324985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 Assembly Cache</a:t>
            </a:r>
          </a:p>
          <a:p>
            <a:r>
              <a:rPr lang="en-US" sz="1200" b="0" i="0" kern="1200" dirty="0" smtClean="0">
                <a:solidFill>
                  <a:schemeClr val="tx1"/>
                </a:solidFill>
                <a:effectLst/>
                <a:latin typeface="+mn-lt"/>
                <a:ea typeface="+mn-ea"/>
                <a:cs typeface="+mn-cs"/>
              </a:rPr>
              <a:t>The global assembly cache stores assemblies specifically designated to be shared by several applications on the computer.</a:t>
            </a:r>
          </a:p>
          <a:p>
            <a:r>
              <a:rPr lang="en-US" sz="1200" b="0" i="0" kern="1200" dirty="0" smtClean="0">
                <a:solidFill>
                  <a:schemeClr val="tx1"/>
                </a:solidFill>
                <a:effectLst/>
                <a:latin typeface="+mn-lt"/>
                <a:ea typeface="+mn-ea"/>
                <a:cs typeface="+mn-cs"/>
              </a:rPr>
              <a:t>Only DLLS</a:t>
            </a:r>
          </a:p>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12</a:t>
            </a:fld>
            <a:endParaRPr lang="en-US"/>
          </a:p>
        </p:txBody>
      </p:sp>
    </p:spTree>
    <p:extLst>
      <p:ext uri="{BB962C8B-B14F-4D97-AF65-F5344CB8AC3E}">
        <p14:creationId xmlns:p14="http://schemas.microsoft.com/office/powerpoint/2010/main" val="3717236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classes bound to an application at compile time, the application's metadata includes references to the assemblies that contain these classes. At run time, when these classes are referenced, the corresponding assemblies are located and loaded by the common language runtime using its assembly loading heuristics.</a:t>
            </a:r>
          </a:p>
          <a:p>
            <a:endParaRPr lang="en-US" sz="1200" b="0" i="0" kern="1200" dirty="0" smtClean="0">
              <a:solidFill>
                <a:schemeClr val="tx1"/>
              </a:solidFill>
              <a:effectLst/>
              <a:latin typeface="+mn-lt"/>
              <a:ea typeface="+mn-ea"/>
              <a:cs typeface="+mn-cs"/>
            </a:endParaRPr>
          </a:p>
          <a:p>
            <a:r>
              <a:rPr lang="en-US" dirty="0" smtClean="0"/>
              <a:t>http://msdn.microsoft.com/en-us/library/7wd6ex19(v=vs.110).aspx#BKMK_Assemblyunificationanddefaultbinding</a:t>
            </a:r>
          </a:p>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35</a:t>
            </a:fld>
            <a:endParaRPr lang="en-US"/>
          </a:p>
        </p:txBody>
      </p:sp>
    </p:spTree>
    <p:extLst>
      <p:ext uri="{BB962C8B-B14F-4D97-AF65-F5344CB8AC3E}">
        <p14:creationId xmlns:p14="http://schemas.microsoft.com/office/powerpoint/2010/main" val="2487751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39</a:t>
            </a:fld>
            <a:endParaRPr lang="en-US"/>
          </a:p>
        </p:txBody>
      </p:sp>
    </p:spTree>
    <p:extLst>
      <p:ext uri="{BB962C8B-B14F-4D97-AF65-F5344CB8AC3E}">
        <p14:creationId xmlns:p14="http://schemas.microsoft.com/office/powerpoint/2010/main" val="2653093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NuGet</a:t>
            </a:r>
            <a:r>
              <a:rPr lang="en-US" sz="1200" b="0" i="0" kern="1200" dirty="0" smtClean="0">
                <a:solidFill>
                  <a:schemeClr val="tx1"/>
                </a:solidFill>
                <a:effectLst/>
                <a:latin typeface="+mn-lt"/>
                <a:ea typeface="+mn-ea"/>
                <a:cs typeface="+mn-cs"/>
              </a:rPr>
              <a:t> is the package manager for the Microsoft development platform including .NET. The </a:t>
            </a:r>
            <a:r>
              <a:rPr lang="en-US" sz="1200" b="1" i="0" kern="1200" dirty="0" err="1" smtClean="0">
                <a:solidFill>
                  <a:schemeClr val="tx1"/>
                </a:solidFill>
                <a:effectLst/>
                <a:latin typeface="+mn-lt"/>
                <a:ea typeface="+mn-ea"/>
                <a:cs typeface="+mn-cs"/>
              </a:rPr>
              <a:t>NuGet</a:t>
            </a:r>
            <a:r>
              <a:rPr lang="en-US" sz="1200" b="0" i="0" kern="1200" dirty="0" smtClean="0">
                <a:solidFill>
                  <a:schemeClr val="tx1"/>
                </a:solidFill>
                <a:effectLst/>
                <a:latin typeface="+mn-lt"/>
                <a:ea typeface="+mn-ea"/>
                <a:cs typeface="+mn-cs"/>
              </a:rPr>
              <a:t> client tools provide the ability to produce and consume packages. The </a:t>
            </a:r>
            <a:r>
              <a:rPr lang="en-US" sz="1200" b="1" i="0" kern="1200" dirty="0" err="1" smtClean="0">
                <a:solidFill>
                  <a:schemeClr val="tx1"/>
                </a:solidFill>
                <a:effectLst/>
                <a:latin typeface="+mn-lt"/>
                <a:ea typeface="+mn-ea"/>
                <a:cs typeface="+mn-cs"/>
              </a:rPr>
              <a:t>NuGet</a:t>
            </a:r>
            <a:r>
              <a:rPr lang="en-US" sz="1200" b="0" i="0" kern="1200" dirty="0" smtClean="0">
                <a:solidFill>
                  <a:schemeClr val="tx1"/>
                </a:solidFill>
                <a:effectLst/>
                <a:latin typeface="+mn-lt"/>
                <a:ea typeface="+mn-ea"/>
                <a:cs typeface="+mn-cs"/>
              </a:rPr>
              <a:t> Gallery is the central package repository used by all package authors and consumers.</a:t>
            </a:r>
          </a:p>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41</a:t>
            </a:fld>
            <a:endParaRPr lang="en-US"/>
          </a:p>
        </p:txBody>
      </p:sp>
    </p:spTree>
    <p:extLst>
      <p:ext uri="{BB962C8B-B14F-4D97-AF65-F5344CB8AC3E}">
        <p14:creationId xmlns:p14="http://schemas.microsoft.com/office/powerpoint/2010/main" val="3328727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http://davidfowl.com/asp-net-vnext/</a:t>
            </a:r>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52</a:t>
            </a:fld>
            <a:endParaRPr lang="en-US"/>
          </a:p>
        </p:txBody>
      </p:sp>
    </p:spTree>
    <p:extLst>
      <p:ext uri="{BB962C8B-B14F-4D97-AF65-F5344CB8AC3E}">
        <p14:creationId xmlns:p14="http://schemas.microsoft.com/office/powerpoint/2010/main" val="274374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13</a:t>
            </a:fld>
            <a:endParaRPr lang="en-US"/>
          </a:p>
        </p:txBody>
      </p:sp>
    </p:spTree>
    <p:extLst>
      <p:ext uri="{BB962C8B-B14F-4D97-AF65-F5344CB8AC3E}">
        <p14:creationId xmlns:p14="http://schemas.microsoft.com/office/powerpoint/2010/main" val="412744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.Net</a:t>
            </a:r>
            <a:r>
              <a:rPr lang="en-US" dirty="0" smtClean="0"/>
              <a:t> is a framework and Common Language Runtime (CLR) </a:t>
            </a:r>
          </a:p>
          <a:p>
            <a:r>
              <a:rPr lang="en-US" dirty="0" err="1" smtClean="0"/>
              <a:t>.Net</a:t>
            </a:r>
            <a:r>
              <a:rPr lang="en-US" baseline="0" dirty="0" smtClean="0"/>
              <a:t> is a runtime</a:t>
            </a:r>
          </a:p>
          <a:p>
            <a:r>
              <a:rPr lang="en-US" baseline="0" dirty="0" err="1" smtClean="0"/>
              <a:t>System.Object</a:t>
            </a:r>
            <a:endParaRPr lang="en-US" dirty="0" smtClean="0"/>
          </a:p>
          <a:p>
            <a:r>
              <a:rPr lang="en-US" dirty="0" smtClean="0"/>
              <a:t>C# is a language that relies on a framework</a:t>
            </a:r>
          </a:p>
          <a:p>
            <a:r>
              <a:rPr lang="en-US" dirty="0" smtClean="0"/>
              <a:t>ASP.NET</a:t>
            </a:r>
            <a:r>
              <a:rPr lang="en-US" baseline="0" dirty="0" smtClean="0"/>
              <a:t> is an implementation of ASP for .NET</a:t>
            </a:r>
          </a:p>
          <a:p>
            <a:r>
              <a:rPr lang="en-US" baseline="0" dirty="0" smtClean="0"/>
              <a:t>MVC is a framework on top of ASP.NET</a:t>
            </a:r>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14</a:t>
            </a:fld>
            <a:endParaRPr lang="en-US"/>
          </a:p>
        </p:txBody>
      </p:sp>
    </p:spTree>
    <p:extLst>
      <p:ext uri="{BB962C8B-B14F-4D97-AF65-F5344CB8AC3E}">
        <p14:creationId xmlns:p14="http://schemas.microsoft.com/office/powerpoint/2010/main" val="178663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 Assembly Cache</a:t>
            </a:r>
          </a:p>
          <a:p>
            <a:r>
              <a:rPr lang="en-US" sz="1200" b="0" i="0" kern="1200" dirty="0" smtClean="0">
                <a:solidFill>
                  <a:schemeClr val="tx1"/>
                </a:solidFill>
                <a:effectLst/>
                <a:latin typeface="+mn-lt"/>
                <a:ea typeface="+mn-ea"/>
                <a:cs typeface="+mn-cs"/>
              </a:rPr>
              <a:t>The global assembly cache stores assemblies specifically designated to be shared by several applications on the computer.</a:t>
            </a:r>
          </a:p>
          <a:p>
            <a:r>
              <a:rPr lang="en-US" sz="1200" b="0" i="0" kern="1200" dirty="0" smtClean="0">
                <a:solidFill>
                  <a:schemeClr val="tx1"/>
                </a:solidFill>
                <a:effectLst/>
                <a:latin typeface="+mn-lt"/>
                <a:ea typeface="+mn-ea"/>
                <a:cs typeface="+mn-cs"/>
              </a:rPr>
              <a:t>Only DLLS</a:t>
            </a:r>
          </a:p>
          <a:p>
            <a:r>
              <a:rPr lang="en-US" sz="1200" b="0" i="0" kern="1200" dirty="0" smtClean="0">
                <a:solidFill>
                  <a:schemeClr val="tx1"/>
                </a:solidFill>
                <a:effectLst/>
                <a:latin typeface="+mn-lt"/>
                <a:ea typeface="+mn-ea"/>
                <a:cs typeface="+mn-cs"/>
              </a:rPr>
              <a:t>You to reference it </a:t>
            </a:r>
          </a:p>
          <a:p>
            <a:r>
              <a:rPr lang="en-US" sz="1200" b="0" i="0" kern="1200" dirty="0" smtClean="0">
                <a:solidFill>
                  <a:schemeClr val="tx1"/>
                </a:solidFill>
                <a:effectLst/>
                <a:latin typeface="+mn-lt"/>
                <a:ea typeface="+mn-ea"/>
                <a:cs typeface="+mn-cs"/>
              </a:rPr>
              <a:t>You can reuse</a:t>
            </a:r>
            <a:r>
              <a:rPr lang="en-US" sz="1200" b="0" i="0" kern="1200" baseline="0" dirty="0" smtClean="0">
                <a:solidFill>
                  <a:schemeClr val="tx1"/>
                </a:solidFill>
                <a:effectLst/>
                <a:latin typeface="+mn-lt"/>
                <a:ea typeface="+mn-ea"/>
                <a:cs typeface="+mn-cs"/>
              </a:rPr>
              <a:t> it with multiple applications</a:t>
            </a:r>
          </a:p>
          <a:p>
            <a:r>
              <a:rPr lang="en-US" sz="1200" b="0" i="0" kern="1200" baseline="0" dirty="0" smtClean="0">
                <a:solidFill>
                  <a:schemeClr val="tx1"/>
                </a:solidFill>
                <a:effectLst/>
                <a:latin typeface="+mn-lt"/>
                <a:ea typeface="+mn-ea"/>
                <a:cs typeface="+mn-cs"/>
              </a:rPr>
              <a:t>It can get in the way of other </a:t>
            </a:r>
            <a:r>
              <a:rPr lang="en-US" sz="1200" b="0" i="0" kern="1200" baseline="0" dirty="0" err="1" smtClean="0">
                <a:solidFill>
                  <a:schemeClr val="tx1"/>
                </a:solidFill>
                <a:effectLst/>
                <a:latin typeface="+mn-lt"/>
                <a:ea typeface="+mn-ea"/>
                <a:cs typeface="+mn-cs"/>
              </a:rPr>
              <a:t>dlls</a:t>
            </a:r>
            <a:r>
              <a:rPr lang="en-US" sz="1200" b="0" i="0" kern="1200" baseline="0" dirty="0" smtClean="0">
                <a:solidFill>
                  <a:schemeClr val="tx1"/>
                </a:solidFill>
                <a:effectLst/>
                <a:latin typeface="+mn-lt"/>
                <a:ea typeface="+mn-ea"/>
                <a:cs typeface="+mn-cs"/>
              </a:rPr>
              <a:t> you are trying to reference</a:t>
            </a:r>
          </a:p>
          <a:p>
            <a:r>
              <a:rPr lang="en-US" sz="1200" b="0" i="0" kern="1200" baseline="0" dirty="0" smtClean="0">
                <a:solidFill>
                  <a:schemeClr val="tx1"/>
                </a:solidFill>
                <a:effectLst/>
                <a:latin typeface="+mn-lt"/>
                <a:ea typeface="+mn-ea"/>
                <a:cs typeface="+mn-cs"/>
              </a:rPr>
              <a:t>Yes</a:t>
            </a:r>
          </a:p>
          <a:p>
            <a:r>
              <a:rPr lang="en-US" dirty="0" err="1" smtClean="0"/>
              <a:t>gacutil</a:t>
            </a:r>
            <a:r>
              <a:rPr lang="en-US" dirty="0" smtClean="0"/>
              <a:t> –</a:t>
            </a:r>
            <a:r>
              <a:rPr lang="en-US" dirty="0" err="1" smtClean="0"/>
              <a:t>i</a:t>
            </a:r>
            <a:r>
              <a:rPr lang="en-US" dirty="0" smtClean="0"/>
              <a:t> dllname.dll or use Install Shield</a:t>
            </a:r>
          </a:p>
          <a:p>
            <a:r>
              <a:rPr lang="en-US" dirty="0" err="1" smtClean="0"/>
              <a:t>Assemblyname</a:t>
            </a:r>
            <a:r>
              <a:rPr lang="en-US" dirty="0" smtClean="0"/>
              <a:t>, version, culture,</a:t>
            </a:r>
            <a:r>
              <a:rPr lang="en-US" baseline="0" dirty="0" smtClean="0"/>
              <a:t> </a:t>
            </a:r>
            <a:r>
              <a:rPr lang="en-US" baseline="0" dirty="0" err="1" smtClean="0"/>
              <a:t>publickeytoken</a:t>
            </a:r>
            <a:endParaRPr lang="en-US" dirty="0" smtClean="0"/>
          </a:p>
          <a:p>
            <a:endParaRPr lang="en-US" dirty="0" smtClean="0"/>
          </a:p>
          <a:p>
            <a:r>
              <a:rPr lang="en-US" dirty="0" smtClean="0"/>
              <a:t>http://stackoverflow.com/questions/5944732/whats-the-purpose-of-the-global-assembly-cache-gac</a:t>
            </a:r>
          </a:p>
          <a:p>
            <a:endParaRPr lang="en-US" dirty="0" smtClean="0"/>
          </a:p>
          <a:p>
            <a:pPr fontAlgn="base"/>
            <a:r>
              <a:rPr lang="en-US" dirty="0" smtClean="0">
                <a:effectLst/>
              </a:rPr>
              <a:t>What is the role of public key token?</a:t>
            </a:r>
          </a:p>
          <a:p>
            <a:pPr fontAlgn="base"/>
            <a:r>
              <a:rPr lang="en-US" sz="1200" b="0" i="0" kern="1200" dirty="0" smtClean="0">
                <a:solidFill>
                  <a:schemeClr val="tx1"/>
                </a:solidFill>
                <a:effectLst/>
                <a:latin typeface="+mn-lt"/>
                <a:ea typeface="+mn-ea"/>
                <a:cs typeface="+mn-cs"/>
              </a:rPr>
              <a:t>The public key token is a small number which is a convenient "token" representing a public key. Public keys are quite long; the purpose of the public key token is to let you refer to keys without saying the whole key. Sort of the same way saying "The Lord of the Rings" is five words which </a:t>
            </a:r>
            <a:r>
              <a:rPr lang="en-US" sz="1200" b="0" i="1" kern="1200" dirty="0" smtClean="0">
                <a:solidFill>
                  <a:schemeClr val="tx1"/>
                </a:solidFill>
                <a:effectLst/>
                <a:latin typeface="+mn-lt"/>
                <a:ea typeface="+mn-ea"/>
                <a:cs typeface="+mn-cs"/>
              </a:rPr>
              <a:t>represent</a:t>
            </a:r>
            <a:r>
              <a:rPr lang="en-US" sz="1200" b="0" i="0" kern="1200" dirty="0" smtClean="0">
                <a:solidFill>
                  <a:schemeClr val="tx1"/>
                </a:solidFill>
                <a:effectLst/>
                <a:latin typeface="+mn-lt"/>
                <a:ea typeface="+mn-ea"/>
                <a:cs typeface="+mn-cs"/>
              </a:rPr>
              <a:t> a half-a-million-word novel. It would be rather inconvenient if every time you wanted to talk about it, you had to state those half-a-million words.</a:t>
            </a:r>
          </a:p>
          <a:p>
            <a:pPr fontAlgn="base"/>
            <a:r>
              <a:rPr lang="en-US" dirty="0" smtClean="0">
                <a:effectLst/>
              </a:rPr>
              <a:t>Does it have any part in decrypting the signed hash?</a:t>
            </a:r>
          </a:p>
          <a:p>
            <a:pPr fontAlgn="base"/>
            <a:r>
              <a:rPr lang="en-US" sz="1200" b="0" i="0" kern="1200" dirty="0" smtClean="0">
                <a:solidFill>
                  <a:schemeClr val="tx1"/>
                </a:solidFill>
                <a:effectLst/>
                <a:latin typeface="+mn-lt"/>
                <a:ea typeface="+mn-ea"/>
                <a:cs typeface="+mn-cs"/>
              </a:rPr>
              <a:t>No. The public key token has no "information" in it. It's just a number that </a:t>
            </a:r>
            <a:r>
              <a:rPr lang="en-US" sz="1200" b="0" i="1" kern="1200" dirty="0" smtClean="0">
                <a:solidFill>
                  <a:schemeClr val="tx1"/>
                </a:solidFill>
                <a:effectLst/>
                <a:latin typeface="+mn-lt"/>
                <a:ea typeface="+mn-ea"/>
                <a:cs typeface="+mn-cs"/>
              </a:rPr>
              <a:t>represents</a:t>
            </a:r>
            <a:r>
              <a:rPr lang="en-US" sz="1200" b="0" i="0" kern="1200" dirty="0" smtClean="0">
                <a:solidFill>
                  <a:schemeClr val="tx1"/>
                </a:solidFill>
                <a:effectLst/>
                <a:latin typeface="+mn-lt"/>
                <a:ea typeface="+mn-ea"/>
                <a:cs typeface="+mn-cs"/>
              </a:rPr>
              <a:t> a public key. It is not itself a public key.</a:t>
            </a:r>
          </a:p>
          <a:p>
            <a:pPr fontAlgn="base"/>
            <a:r>
              <a:rPr lang="en-US" dirty="0" smtClean="0">
                <a:effectLst/>
              </a:rPr>
              <a:t>why are there so many assemblies from Microsoft with the same public key token?</a:t>
            </a:r>
          </a:p>
          <a:p>
            <a:pPr fontAlgn="base"/>
            <a:r>
              <a:rPr lang="en-US" sz="1200" b="0" i="0" kern="1200" dirty="0" smtClean="0">
                <a:solidFill>
                  <a:schemeClr val="tx1"/>
                </a:solidFill>
                <a:effectLst/>
                <a:latin typeface="+mn-lt"/>
                <a:ea typeface="+mn-ea"/>
                <a:cs typeface="+mn-cs"/>
              </a:rPr>
              <a:t>Because they were all signed with the same private key -- Microsoft's private key -- and are therefore all verified with the same public key, and therefore all have the same public key token</a:t>
            </a:r>
          </a:p>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16</a:t>
            </a:fld>
            <a:endParaRPr lang="en-US"/>
          </a:p>
        </p:txBody>
      </p:sp>
    </p:spTree>
    <p:extLst>
      <p:ext uri="{BB962C8B-B14F-4D97-AF65-F5344CB8AC3E}">
        <p14:creationId xmlns:p14="http://schemas.microsoft.com/office/powerpoint/2010/main" val="85861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gacutil</a:t>
            </a:r>
            <a:r>
              <a:rPr lang="en-US" dirty="0" smtClean="0"/>
              <a:t> –</a:t>
            </a:r>
            <a:r>
              <a:rPr lang="en-US" dirty="0" err="1" smtClean="0"/>
              <a:t>i</a:t>
            </a:r>
            <a:r>
              <a:rPr lang="en-US" dirty="0" smtClean="0"/>
              <a:t> dllname.dll or use Install Shield</a:t>
            </a:r>
          </a:p>
          <a:p>
            <a:r>
              <a:rPr lang="en-US" dirty="0" err="1" smtClean="0"/>
              <a:t>Assemblyname</a:t>
            </a:r>
            <a:r>
              <a:rPr lang="en-US" dirty="0" smtClean="0"/>
              <a:t>, version, culture,</a:t>
            </a:r>
            <a:r>
              <a:rPr lang="en-US" baseline="0" dirty="0" smtClean="0"/>
              <a:t> </a:t>
            </a:r>
            <a:r>
              <a:rPr lang="en-US" baseline="0" dirty="0" err="1" smtClean="0"/>
              <a:t>publickeytoken</a:t>
            </a:r>
            <a:endParaRPr lang="en-US" dirty="0" smtClean="0"/>
          </a:p>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19</a:t>
            </a:fld>
            <a:endParaRPr lang="en-US"/>
          </a:p>
        </p:txBody>
      </p:sp>
    </p:spTree>
    <p:extLst>
      <p:ext uri="{BB962C8B-B14F-4D97-AF65-F5344CB8AC3E}">
        <p14:creationId xmlns:p14="http://schemas.microsoft.com/office/powerpoint/2010/main" val="144390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http://blogs.iis.net/davcox/archive/2009/07/14/where-is-gacutil-exe.aspx</a:t>
            </a:r>
          </a:p>
          <a:p>
            <a:r>
              <a:rPr lang="en-US" dirty="0" smtClean="0"/>
              <a:t>http://www.wintellect.com/blogs/jrobbins/pdb-files-what-every-developer-must-know</a:t>
            </a:r>
          </a:p>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20</a:t>
            </a:fld>
            <a:endParaRPr lang="en-US"/>
          </a:p>
        </p:txBody>
      </p:sp>
    </p:spTree>
    <p:extLst>
      <p:ext uri="{BB962C8B-B14F-4D97-AF65-F5344CB8AC3E}">
        <p14:creationId xmlns:p14="http://schemas.microsoft.com/office/powerpoint/2010/main" val="171278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File</a:t>
            </a:r>
          </a:p>
          <a:p>
            <a:r>
              <a:rPr lang="en-US" dirty="0" smtClean="0"/>
              <a:t>Machine, Application and Security</a:t>
            </a:r>
          </a:p>
          <a:p>
            <a:r>
              <a:rPr lang="en-US" dirty="0" err="1" smtClean="0"/>
              <a:t>System.Web</a:t>
            </a:r>
            <a:endParaRPr lang="en-US" dirty="0" smtClean="0"/>
          </a:p>
          <a:p>
            <a:r>
              <a:rPr lang="en-US" dirty="0" smtClean="0"/>
              <a:t>http://msdn.microsoft.com/en-us/library/ms178683(v=vs.100).aspx</a:t>
            </a:r>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22</a:t>
            </a:fld>
            <a:endParaRPr lang="en-US"/>
          </a:p>
        </p:txBody>
      </p:sp>
    </p:spTree>
    <p:extLst>
      <p:ext uri="{BB962C8B-B14F-4D97-AF65-F5344CB8AC3E}">
        <p14:creationId xmlns:p14="http://schemas.microsoft.com/office/powerpoint/2010/main" val="303216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Enterprise policy configuration file: %</a:t>
            </a:r>
            <a:r>
              <a:rPr lang="en-US" sz="1200" b="0" i="1" kern="1200" dirty="0" smtClean="0">
                <a:solidFill>
                  <a:schemeClr val="tx1"/>
                </a:solidFill>
                <a:effectLst/>
                <a:latin typeface="+mn-lt"/>
                <a:ea typeface="+mn-ea"/>
                <a:cs typeface="+mn-cs"/>
              </a:rPr>
              <a:t>runtime-install-path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Enterprisesec.config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Machine policy configuration file: %</a:t>
            </a:r>
            <a:r>
              <a:rPr lang="en-US" sz="1200" b="0" i="1" kern="1200" dirty="0" smtClean="0">
                <a:solidFill>
                  <a:schemeClr val="tx1"/>
                </a:solidFill>
                <a:effectLst/>
                <a:latin typeface="+mn-lt"/>
                <a:ea typeface="+mn-ea"/>
                <a:cs typeface="+mn-cs"/>
              </a:rPr>
              <a:t>runtime-install-path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Security.config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User policy configuration file: %USERPROFILE%\Application data\Microsoft\CLR security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v</a:t>
            </a:r>
            <a:r>
              <a:rPr lang="en-US" sz="1200" b="0" i="1" kern="1200" dirty="0" err="1" smtClean="0">
                <a:solidFill>
                  <a:schemeClr val="tx1"/>
                </a:solidFill>
                <a:effectLst/>
                <a:latin typeface="+mn-lt"/>
                <a:ea typeface="+mn-ea"/>
                <a:cs typeface="+mn-cs"/>
              </a:rPr>
              <a:t>xx.xx</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Security.config</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25</a:t>
            </a:fld>
            <a:endParaRPr lang="en-US"/>
          </a:p>
        </p:txBody>
      </p:sp>
    </p:spTree>
    <p:extLst>
      <p:ext uri="{BB962C8B-B14F-4D97-AF65-F5344CB8AC3E}">
        <p14:creationId xmlns:p14="http://schemas.microsoft.com/office/powerpoint/2010/main" val="26372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classes bound to an application at compile time, the application's metadata includes references to the assemblies that contain these classes. At run time, when these classes are referenced, the corresponding assemblies are located and loaded by the common language runtime using its assembly loading heuristics.</a:t>
            </a:r>
          </a:p>
          <a:p>
            <a:endParaRPr lang="en-US" sz="1200" b="0" i="0" kern="1200" dirty="0" smtClean="0">
              <a:solidFill>
                <a:schemeClr val="tx1"/>
              </a:solidFill>
              <a:effectLst/>
              <a:latin typeface="+mn-lt"/>
              <a:ea typeface="+mn-ea"/>
              <a:cs typeface="+mn-cs"/>
            </a:endParaRPr>
          </a:p>
          <a:p>
            <a:r>
              <a:rPr lang="en-US" dirty="0" smtClean="0"/>
              <a:t>http://msdn.microsoft.com/en-us/library/7wd6ex19(v=vs.110).aspx#BKMK_Assemblyunificationanddefaultbinding</a:t>
            </a:r>
          </a:p>
          <a:p>
            <a:endParaRPr lang="en-US" dirty="0" smtClean="0"/>
          </a:p>
          <a:p>
            <a:r>
              <a:rPr lang="en-US" sz="1200" b="0" i="0" kern="1200" dirty="0" smtClean="0">
                <a:solidFill>
                  <a:schemeClr val="tx1"/>
                </a:solidFill>
                <a:effectLst/>
                <a:latin typeface="+mn-lt"/>
                <a:ea typeface="+mn-ea"/>
                <a:cs typeface="+mn-cs"/>
              </a:rPr>
              <a:t>For example, to redirect one reference to a .NET Framework 3.5 assembly and another reference to a .NET Framework 4 assembly, use the pattern shown in the following </a:t>
            </a:r>
            <a:r>
              <a:rPr lang="en-US" sz="1200" b="0" i="0" kern="1200" dirty="0" err="1" smtClean="0">
                <a:solidFill>
                  <a:schemeClr val="tx1"/>
                </a:solidFill>
                <a:effectLst/>
                <a:latin typeface="+mn-lt"/>
                <a:ea typeface="+mn-ea"/>
                <a:cs typeface="+mn-cs"/>
              </a:rPr>
              <a:t>pseudocode</a:t>
            </a:r>
            <a:r>
              <a:rPr lang="en-US" sz="1200" b="0" i="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9D10CB99-0558-4F3E-9786-CBB68517902B}" type="slidenum">
              <a:rPr lang="en-US" smtClean="0"/>
              <a:t>34</a:t>
            </a:fld>
            <a:endParaRPr lang="en-US"/>
          </a:p>
        </p:txBody>
      </p:sp>
    </p:spTree>
    <p:extLst>
      <p:ext uri="{BB962C8B-B14F-4D97-AF65-F5344CB8AC3E}">
        <p14:creationId xmlns:p14="http://schemas.microsoft.com/office/powerpoint/2010/main" val="1047826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586B75A-687E-405C-8A0B-8D00578BA2C3}" type="datetimeFigureOut">
              <a:rPr lang="en-US" smtClean="0"/>
              <a:pPr/>
              <a:t>10/16/2014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507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68587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817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1753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15353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487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0365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85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16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623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066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10/16/2014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082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10/16/2014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27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10/16/2014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74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10/16/2014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789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10/16/2014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026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592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86B75A-687E-405C-8A0B-8D00578BA2C3}" type="datetimeFigureOut">
              <a:rPr lang="en-US" smtClean="0"/>
              <a:pPr/>
              <a:t>10/16/2014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1460355"/>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msdn.microsoft.com/en-us/library/yx7xezcf(v=vs.110).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docs.nuget.org/docs/creating-packages/using-a-gui-to-build-packag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mailto:e.g.-@test1232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codemag.com/Article/1003051" TargetMode="External"/><Relationship Id="rId2" Type="http://schemas.openxmlformats.org/officeDocument/2006/relationships/hyperlink" Target="http://stackoverflow.com/questions/1451319/asp-net-mvc-view-engine-comparison"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tackoverflow.com/questions/6389055/the-name-model-does-not-exist-in-current-context-in-mvc3/6507761#6507761"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oodreads.com/work/quotes/2507928" TargetMode="External"/><Relationship Id="rId2" Type="http://schemas.openxmlformats.org/officeDocument/2006/relationships/hyperlink" Target="https://www.goodreads.com/author/show/128382.Leo_Tolsto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Upgrading from MVC 4 to MVC 5</a:t>
            </a:r>
            <a:endParaRPr lang="en-US" dirty="0"/>
          </a:p>
        </p:txBody>
      </p:sp>
      <p:sp>
        <p:nvSpPr>
          <p:cNvPr id="3" name="Subtitle 2"/>
          <p:cNvSpPr>
            <a:spLocks noGrp="1"/>
          </p:cNvSpPr>
          <p:nvPr>
            <p:ph type="subTitle" idx="1"/>
          </p:nvPr>
        </p:nvSpPr>
        <p:spPr/>
        <p:txBody>
          <a:bodyPr/>
          <a:lstStyle/>
          <a:p>
            <a:r>
              <a:rPr lang="en-US" dirty="0" smtClean="0"/>
              <a:t>Looking under the hood </a:t>
            </a:r>
            <a:endParaRPr lang="en-US" dirty="0"/>
          </a:p>
        </p:txBody>
      </p:sp>
    </p:spTree>
    <p:extLst>
      <p:ext uri="{BB962C8B-B14F-4D97-AF65-F5344CB8AC3E}">
        <p14:creationId xmlns:p14="http://schemas.microsoft.com/office/powerpoint/2010/main" val="435390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normAutofit lnSpcReduction="10000"/>
          </a:bodyPr>
          <a:lstStyle/>
          <a:p>
            <a:r>
              <a:rPr lang="en-US" dirty="0" smtClean="0"/>
              <a:t>Some tools we will be using</a:t>
            </a:r>
          </a:p>
          <a:p>
            <a:r>
              <a:rPr lang="en-US" dirty="0" smtClean="0"/>
              <a:t>Microsoft Visual Studio 2013</a:t>
            </a:r>
          </a:p>
          <a:p>
            <a:r>
              <a:rPr lang="en-US" dirty="0" smtClean="0"/>
              <a:t>C#</a:t>
            </a:r>
            <a:endParaRPr lang="en-US" dirty="0"/>
          </a:p>
          <a:p>
            <a:r>
              <a:rPr lang="en-US" dirty="0" smtClean="0"/>
              <a:t>Source</a:t>
            </a:r>
            <a:r>
              <a:rPr lang="en-US" baseline="0" dirty="0" smtClean="0"/>
              <a:t> Control</a:t>
            </a:r>
          </a:p>
          <a:p>
            <a:pPr lvl="1"/>
            <a:r>
              <a:rPr lang="en-US" dirty="0" smtClean="0"/>
              <a:t>We’ll use GIT for this class</a:t>
            </a:r>
            <a:endParaRPr lang="en-US" baseline="0" dirty="0" smtClean="0"/>
          </a:p>
          <a:p>
            <a:r>
              <a:rPr lang="en-US" dirty="0" err="1" smtClean="0"/>
              <a:t>ReSharper</a:t>
            </a:r>
            <a:endParaRPr lang="en-US" dirty="0"/>
          </a:p>
          <a:p>
            <a:r>
              <a:rPr lang="en-US" baseline="0" dirty="0" smtClean="0"/>
              <a:t>Jet Brains .NE</a:t>
            </a:r>
            <a:r>
              <a:rPr lang="en-US" dirty="0" smtClean="0"/>
              <a:t>T Peek</a:t>
            </a:r>
          </a:p>
        </p:txBody>
      </p:sp>
    </p:spTree>
    <p:extLst>
      <p:ext uri="{BB962C8B-B14F-4D97-AF65-F5344CB8AC3E}">
        <p14:creationId xmlns:p14="http://schemas.microsoft.com/office/powerpoint/2010/main" val="35460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 QUIZ-VERSIONING</a:t>
            </a:r>
            <a:endParaRPr lang="en-US" dirty="0"/>
          </a:p>
        </p:txBody>
      </p:sp>
      <p:sp>
        <p:nvSpPr>
          <p:cNvPr id="3" name="Content Placeholder 2"/>
          <p:cNvSpPr>
            <a:spLocks noGrp="1"/>
          </p:cNvSpPr>
          <p:nvPr>
            <p:ph idx="1"/>
          </p:nvPr>
        </p:nvSpPr>
        <p:spPr/>
        <p:txBody>
          <a:bodyPr/>
          <a:lstStyle/>
          <a:p>
            <a:r>
              <a:rPr lang="en-US" dirty="0" smtClean="0"/>
              <a:t>How has the idea of upgrades changed from ASP to MVC5?</a:t>
            </a:r>
          </a:p>
          <a:p>
            <a:r>
              <a:rPr lang="en-US" dirty="0" smtClean="0"/>
              <a:t>What were some of the problems that ASP.NET was supposed to solve?</a:t>
            </a:r>
          </a:p>
          <a:p>
            <a:r>
              <a:rPr lang="en-US" dirty="0" smtClean="0"/>
              <a:t>How was MVC changed over time?</a:t>
            </a:r>
          </a:p>
          <a:p>
            <a:r>
              <a:rPr lang="en-US" dirty="0" smtClean="0"/>
              <a:t>How is the registry different from the GAC?</a:t>
            </a:r>
          </a:p>
          <a:p>
            <a:r>
              <a:rPr lang="en-US" dirty="0" smtClean="0"/>
              <a:t>What is the difference between </a:t>
            </a:r>
            <a:r>
              <a:rPr lang="en-US" dirty="0" err="1" smtClean="0"/>
              <a:t>.Net</a:t>
            </a:r>
            <a:r>
              <a:rPr lang="en-US" dirty="0" smtClean="0"/>
              <a:t> version, C# Version, VS version, ASP.NET Version, and MVC Version?</a:t>
            </a:r>
          </a:p>
        </p:txBody>
      </p:sp>
    </p:spTree>
    <p:extLst>
      <p:ext uri="{BB962C8B-B14F-4D97-AF65-F5344CB8AC3E}">
        <p14:creationId xmlns:p14="http://schemas.microsoft.com/office/powerpoint/2010/main" val="385392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promise of asp.net</a:t>
            </a:r>
            <a:endParaRPr lang="en-US" dirty="0"/>
          </a:p>
        </p:txBody>
      </p:sp>
      <p:sp>
        <p:nvSpPr>
          <p:cNvPr id="3" name="Content Placeholder 2"/>
          <p:cNvSpPr>
            <a:spLocks noGrp="1"/>
          </p:cNvSpPr>
          <p:nvPr>
            <p:ph idx="1"/>
          </p:nvPr>
        </p:nvSpPr>
        <p:spPr/>
        <p:txBody>
          <a:bodyPr/>
          <a:lstStyle/>
          <a:p>
            <a:r>
              <a:rPr lang="en-US" dirty="0" smtClean="0"/>
              <a:t>The</a:t>
            </a:r>
            <a:r>
              <a:rPr lang="en-US" baseline="0" dirty="0" smtClean="0"/>
              <a:t> registry and its discontents</a:t>
            </a:r>
          </a:p>
          <a:p>
            <a:r>
              <a:rPr lang="en-US" baseline="0" dirty="0" smtClean="0"/>
              <a:t>No more </a:t>
            </a:r>
            <a:r>
              <a:rPr lang="en-US" baseline="0" dirty="0" err="1" smtClean="0"/>
              <a:t>dll</a:t>
            </a:r>
            <a:r>
              <a:rPr lang="en-US" baseline="0" dirty="0" smtClean="0"/>
              <a:t> hell</a:t>
            </a:r>
          </a:p>
          <a:p>
            <a:r>
              <a:rPr lang="en-US" baseline="0" dirty="0" smtClean="0"/>
              <a:t>App Code Folder for Websites</a:t>
            </a:r>
          </a:p>
          <a:p>
            <a:r>
              <a:rPr lang="en-US" baseline="0" dirty="0" smtClean="0"/>
              <a:t>The GAC</a:t>
            </a:r>
          </a:p>
        </p:txBody>
      </p:sp>
    </p:spTree>
    <p:extLst>
      <p:ext uri="{BB962C8B-B14F-4D97-AF65-F5344CB8AC3E}">
        <p14:creationId xmlns:p14="http://schemas.microsoft.com/office/powerpoint/2010/main" val="398672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upgrades</a:t>
            </a:r>
            <a:endParaRPr lang="en-US" dirty="0"/>
          </a:p>
        </p:txBody>
      </p:sp>
      <p:sp>
        <p:nvSpPr>
          <p:cNvPr id="3" name="Content Placeholder 2"/>
          <p:cNvSpPr>
            <a:spLocks noGrp="1"/>
          </p:cNvSpPr>
          <p:nvPr>
            <p:ph idx="1"/>
          </p:nvPr>
        </p:nvSpPr>
        <p:spPr/>
        <p:txBody>
          <a:bodyPr/>
          <a:lstStyle/>
          <a:p>
            <a:r>
              <a:rPr lang="en-US" dirty="0" err="1" smtClean="0"/>
              <a:t>.Net</a:t>
            </a:r>
            <a:r>
              <a:rPr lang="en-US" dirty="0" smtClean="0"/>
              <a:t> version and VS 2012 in sync</a:t>
            </a:r>
          </a:p>
          <a:p>
            <a:r>
              <a:rPr lang="en-US" dirty="0" err="1" smtClean="0"/>
              <a:t>.Net</a:t>
            </a:r>
            <a:r>
              <a:rPr lang="en-US" dirty="0" smtClean="0"/>
              <a:t> version goes</a:t>
            </a:r>
            <a:r>
              <a:rPr lang="en-US" baseline="0" dirty="0" smtClean="0"/>
              <a:t> out of sync</a:t>
            </a:r>
          </a:p>
          <a:p>
            <a:r>
              <a:rPr lang="en-US" baseline="0" dirty="0" smtClean="0"/>
              <a:t>Project files </a:t>
            </a:r>
          </a:p>
        </p:txBody>
      </p:sp>
    </p:spTree>
    <p:extLst>
      <p:ext uri="{BB962C8B-B14F-4D97-AF65-F5344CB8AC3E}">
        <p14:creationId xmlns:p14="http://schemas.microsoft.com/office/powerpoint/2010/main" val="247516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parts</a:t>
            </a:r>
            <a:endParaRPr lang="en-US" dirty="0"/>
          </a:p>
        </p:txBody>
      </p:sp>
      <p:sp>
        <p:nvSpPr>
          <p:cNvPr id="3" name="Content Placeholder 2"/>
          <p:cNvSpPr>
            <a:spLocks noGrp="1"/>
          </p:cNvSpPr>
          <p:nvPr>
            <p:ph idx="1"/>
          </p:nvPr>
        </p:nvSpPr>
        <p:spPr/>
        <p:txBody>
          <a:bodyPr/>
          <a:lstStyle/>
          <a:p>
            <a:r>
              <a:rPr lang="en-US" dirty="0" smtClean="0"/>
              <a:t>.NET</a:t>
            </a:r>
          </a:p>
          <a:p>
            <a:r>
              <a:rPr lang="en-US" dirty="0" smtClean="0"/>
              <a:t>C#</a:t>
            </a:r>
            <a:r>
              <a:rPr lang="en-US" baseline="0" dirty="0" smtClean="0"/>
              <a:t> or VB.NET</a:t>
            </a:r>
          </a:p>
          <a:p>
            <a:r>
              <a:rPr lang="en-US" baseline="0" dirty="0" smtClean="0"/>
              <a:t>ASP.NET</a:t>
            </a:r>
          </a:p>
          <a:p>
            <a:r>
              <a:rPr lang="en-US" baseline="0" dirty="0" smtClean="0"/>
              <a:t>MVC</a:t>
            </a:r>
          </a:p>
        </p:txBody>
      </p:sp>
    </p:spTree>
    <p:extLst>
      <p:ext uri="{BB962C8B-B14F-4D97-AF65-F5344CB8AC3E}">
        <p14:creationId xmlns:p14="http://schemas.microsoft.com/office/powerpoint/2010/main" val="310506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0"/>
            <a:r>
              <a:rPr lang="en-US" dirty="0"/>
              <a:t>Draw a diagram that shows the relationship of Visual Studio, C#,ASP.NET, and MVC 5?</a:t>
            </a:r>
          </a:p>
          <a:p>
            <a:pPr lvl="0"/>
            <a:r>
              <a:rPr lang="en-US" dirty="0"/>
              <a:t>What were some challenges you have faced while upgrading items in the past</a:t>
            </a:r>
            <a:r>
              <a:rPr lang="en-US" dirty="0" smtClean="0"/>
              <a:t>?</a:t>
            </a:r>
            <a:endParaRPr lang="en-US" dirty="0"/>
          </a:p>
        </p:txBody>
      </p:sp>
    </p:spTree>
    <p:extLst>
      <p:ext uri="{BB962C8B-B14F-4D97-AF65-F5344CB8AC3E}">
        <p14:creationId xmlns:p14="http://schemas.microsoft.com/office/powerpoint/2010/main" val="373504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 Quiz-THE GAC</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is the GAC?</a:t>
            </a:r>
          </a:p>
          <a:p>
            <a:r>
              <a:rPr lang="en-US" dirty="0" smtClean="0"/>
              <a:t>What is the purpose of the GAC?</a:t>
            </a:r>
          </a:p>
          <a:p>
            <a:r>
              <a:rPr lang="en-US" dirty="0" smtClean="0"/>
              <a:t>What kind of files can be in the GAC?</a:t>
            </a:r>
          </a:p>
          <a:p>
            <a:r>
              <a:rPr lang="en-US" dirty="0" smtClean="0"/>
              <a:t>What do you need to do to see a </a:t>
            </a:r>
            <a:r>
              <a:rPr lang="en-US" dirty="0" err="1" smtClean="0"/>
              <a:t>dll</a:t>
            </a:r>
            <a:r>
              <a:rPr lang="en-US" dirty="0" smtClean="0"/>
              <a:t> in the GAC?</a:t>
            </a:r>
          </a:p>
          <a:p>
            <a:r>
              <a:rPr lang="en-US" dirty="0" smtClean="0"/>
              <a:t>What is the advantage of the GAC?</a:t>
            </a:r>
          </a:p>
          <a:p>
            <a:r>
              <a:rPr lang="en-US" dirty="0" smtClean="0"/>
              <a:t>What disadvantages are there with the GAC?</a:t>
            </a:r>
          </a:p>
          <a:p>
            <a:r>
              <a:rPr lang="en-US" dirty="0" smtClean="0"/>
              <a:t>Can you  have multiple versions of a DLL in the GAC?</a:t>
            </a:r>
          </a:p>
          <a:p>
            <a:r>
              <a:rPr lang="en-US" dirty="0" smtClean="0"/>
              <a:t>How do you register a file in the GAC?</a:t>
            </a:r>
          </a:p>
          <a:p>
            <a:r>
              <a:rPr lang="en-US" dirty="0" smtClean="0"/>
              <a:t>What are the 3 parts of an assembly name?</a:t>
            </a:r>
          </a:p>
          <a:p>
            <a:r>
              <a:rPr lang="en-US" dirty="0" smtClean="0"/>
              <a:t>Do different versions of a </a:t>
            </a:r>
            <a:r>
              <a:rPr lang="en-US" dirty="0" err="1" smtClean="0"/>
              <a:t>dll</a:t>
            </a:r>
            <a:r>
              <a:rPr lang="en-US" dirty="0" smtClean="0"/>
              <a:t> have different public key tokens</a:t>
            </a:r>
            <a:r>
              <a:rPr lang="en-US" dirty="0" smtClean="0"/>
              <a:t>?</a:t>
            </a:r>
          </a:p>
        </p:txBody>
      </p:sp>
    </p:spTree>
    <p:extLst>
      <p:ext uri="{BB962C8B-B14F-4D97-AF65-F5344CB8AC3E}">
        <p14:creationId xmlns:p14="http://schemas.microsoft.com/office/powerpoint/2010/main" val="195513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What is the GAC?</a:t>
            </a:r>
            <a:endParaRPr lang="en-US" dirty="0"/>
          </a:p>
        </p:txBody>
      </p:sp>
      <p:sp>
        <p:nvSpPr>
          <p:cNvPr id="3" name="Content Placeholder 2"/>
          <p:cNvSpPr>
            <a:spLocks noGrp="1"/>
          </p:cNvSpPr>
          <p:nvPr>
            <p:ph idx="1"/>
          </p:nvPr>
        </p:nvSpPr>
        <p:spPr/>
        <p:txBody>
          <a:bodyPr/>
          <a:lstStyle/>
          <a:p>
            <a:r>
              <a:rPr lang="en-US" dirty="0" smtClean="0"/>
              <a:t>Global Assembly Cache</a:t>
            </a:r>
          </a:p>
          <a:p>
            <a:r>
              <a:rPr lang="en-US" dirty="0" smtClean="0"/>
              <a:t>Allows multiple applications to use same </a:t>
            </a:r>
            <a:r>
              <a:rPr lang="en-US" dirty="0" err="1" smtClean="0"/>
              <a:t>dll</a:t>
            </a:r>
            <a:endParaRPr lang="en-US" dirty="0" smtClean="0"/>
          </a:p>
          <a:p>
            <a:r>
              <a:rPr lang="en-US" dirty="0" smtClean="0"/>
              <a:t>Can only be </a:t>
            </a:r>
            <a:r>
              <a:rPr lang="en-US" dirty="0" err="1" smtClean="0"/>
              <a:t>dlls</a:t>
            </a:r>
            <a:endParaRPr lang="en-US" dirty="0" smtClean="0"/>
          </a:p>
        </p:txBody>
      </p:sp>
    </p:spTree>
    <p:extLst>
      <p:ext uri="{BB962C8B-B14F-4D97-AF65-F5344CB8AC3E}">
        <p14:creationId xmlns:p14="http://schemas.microsoft.com/office/powerpoint/2010/main" val="28909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a:t>
            </a:r>
            <a:r>
              <a:rPr lang="en-US" baseline="0" dirty="0" smtClean="0"/>
              <a:t> the GAC</a:t>
            </a:r>
            <a:endParaRPr lang="en-US" dirty="0"/>
          </a:p>
        </p:txBody>
      </p:sp>
      <p:sp>
        <p:nvSpPr>
          <p:cNvPr id="3" name="Content Placeholder 2"/>
          <p:cNvSpPr>
            <a:spLocks noGrp="1"/>
          </p:cNvSpPr>
          <p:nvPr>
            <p:ph idx="1"/>
          </p:nvPr>
        </p:nvSpPr>
        <p:spPr/>
        <p:txBody>
          <a:bodyPr/>
          <a:lstStyle/>
          <a:p>
            <a:r>
              <a:rPr lang="en-US" dirty="0" smtClean="0"/>
              <a:t>How to find them in Visual Studio</a:t>
            </a:r>
          </a:p>
          <a:p>
            <a:r>
              <a:rPr lang="en-US" dirty="0" smtClean="0"/>
              <a:t>Bin</a:t>
            </a:r>
          </a:p>
          <a:p>
            <a:r>
              <a:rPr lang="en-US" dirty="0" smtClean="0"/>
              <a:t>Hard reference trick for source control</a:t>
            </a:r>
          </a:p>
        </p:txBody>
      </p:sp>
    </p:spTree>
    <p:extLst>
      <p:ext uri="{BB962C8B-B14F-4D97-AF65-F5344CB8AC3E}">
        <p14:creationId xmlns:p14="http://schemas.microsoft.com/office/powerpoint/2010/main" val="3638845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Looking at the GAC</a:t>
            </a:r>
            <a:endParaRPr lang="en-US" dirty="0"/>
          </a:p>
        </p:txBody>
      </p:sp>
      <p:sp>
        <p:nvSpPr>
          <p:cNvPr id="3" name="Content Placeholder 2"/>
          <p:cNvSpPr>
            <a:spLocks noGrp="1"/>
          </p:cNvSpPr>
          <p:nvPr>
            <p:ph idx="1"/>
          </p:nvPr>
        </p:nvSpPr>
        <p:spPr/>
        <p:txBody>
          <a:bodyPr/>
          <a:lstStyle/>
          <a:p>
            <a:r>
              <a:rPr lang="en-US" dirty="0" smtClean="0"/>
              <a:t>Dot Peek </a:t>
            </a:r>
          </a:p>
          <a:p>
            <a:r>
              <a:rPr lang="en-US" dirty="0" smtClean="0"/>
              <a:t>Registering with </a:t>
            </a:r>
            <a:r>
              <a:rPr lang="en-US" dirty="0" err="1" smtClean="0"/>
              <a:t>gacutil</a:t>
            </a:r>
            <a:endParaRPr lang="en-US" dirty="0"/>
          </a:p>
        </p:txBody>
      </p:sp>
    </p:spTree>
    <p:extLst>
      <p:ext uri="{BB962C8B-B14F-4D97-AF65-F5344CB8AC3E}">
        <p14:creationId xmlns:p14="http://schemas.microsoft.com/office/powerpoint/2010/main" val="148036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r>
              <a:rPr lang="en-US" baseline="0" dirty="0" smtClean="0"/>
              <a:t> AM I</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Developer Principal</a:t>
            </a:r>
            <a:r>
              <a:rPr lang="en-US" baseline="0" dirty="0" smtClean="0"/>
              <a:t> at U of A</a:t>
            </a:r>
          </a:p>
          <a:p>
            <a:r>
              <a:rPr lang="en-US" baseline="0" dirty="0" smtClean="0"/>
              <a:t>Over 22 years in software</a:t>
            </a:r>
          </a:p>
          <a:p>
            <a:r>
              <a:rPr lang="en-US" baseline="0" dirty="0" smtClean="0"/>
              <a:t>Started with ASP in 1997</a:t>
            </a:r>
          </a:p>
          <a:p>
            <a:r>
              <a:rPr lang="en-US" baseline="0" dirty="0" smtClean="0"/>
              <a:t>Scholarship Universe</a:t>
            </a:r>
          </a:p>
          <a:p>
            <a:r>
              <a:rPr lang="en-US" baseline="0" dirty="0" err="1" smtClean="0"/>
              <a:t>CodeWryte@twitter</a:t>
            </a:r>
            <a:endParaRPr lang="en-US" baseline="0" dirty="0" smtClean="0"/>
          </a:p>
          <a:p>
            <a:r>
              <a:rPr lang="en-US" baseline="0" dirty="0" err="1" smtClean="0"/>
              <a:t>dmerson@github</a:t>
            </a:r>
            <a:endParaRPr lang="en-US" baseline="0" dirty="0" smtClean="0"/>
          </a:p>
          <a:p>
            <a:r>
              <a:rPr lang="en-US" baseline="0" dirty="0" smtClean="0"/>
              <a:t>Working on book Virtue of Being Wrong</a:t>
            </a:r>
          </a:p>
        </p:txBody>
      </p:sp>
    </p:spTree>
    <p:extLst>
      <p:ext uri="{BB962C8B-B14F-4D97-AF65-F5344CB8AC3E}">
        <p14:creationId xmlns:p14="http://schemas.microsoft.com/office/powerpoint/2010/main" val="332271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How do you register a file in the GAC?</a:t>
            </a:r>
            <a:endParaRPr lang="en-US" dirty="0"/>
          </a:p>
        </p:txBody>
      </p:sp>
      <p:sp>
        <p:nvSpPr>
          <p:cNvPr id="3" name="Content Placeholder 2"/>
          <p:cNvSpPr>
            <a:spLocks noGrp="1"/>
          </p:cNvSpPr>
          <p:nvPr>
            <p:ph idx="1"/>
          </p:nvPr>
        </p:nvSpPr>
        <p:spPr/>
        <p:txBody>
          <a:bodyPr/>
          <a:lstStyle/>
          <a:p>
            <a:r>
              <a:rPr lang="en-US" dirty="0" smtClean="0"/>
              <a:t>Run in command as Admin</a:t>
            </a:r>
          </a:p>
          <a:p>
            <a:r>
              <a:rPr lang="en-US" dirty="0" smtClean="0"/>
              <a:t>Use GACUTIL</a:t>
            </a:r>
          </a:p>
          <a:p>
            <a:r>
              <a:rPr lang="en-US" dirty="0" smtClean="0"/>
              <a:t>/</a:t>
            </a:r>
            <a:r>
              <a:rPr lang="en-US" dirty="0" err="1" smtClean="0"/>
              <a:t>i</a:t>
            </a:r>
            <a:endParaRPr lang="en-US" dirty="0"/>
          </a:p>
        </p:txBody>
      </p:sp>
    </p:spTree>
    <p:extLst>
      <p:ext uri="{BB962C8B-B14F-4D97-AF65-F5344CB8AC3E}">
        <p14:creationId xmlns:p14="http://schemas.microsoft.com/office/powerpoint/2010/main" val="221298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lstStyle/>
          <a:p>
            <a:pPr lvl="0"/>
            <a:r>
              <a:rPr lang="en-US" dirty="0"/>
              <a:t>Download Dot Peek and look at the following </a:t>
            </a:r>
            <a:r>
              <a:rPr lang="en-US" dirty="0" err="1"/>
              <a:t>dlls</a:t>
            </a:r>
            <a:r>
              <a:rPr lang="en-US" dirty="0"/>
              <a:t>:</a:t>
            </a:r>
          </a:p>
          <a:p>
            <a:pPr lvl="1"/>
            <a:r>
              <a:rPr lang="en-US" dirty="0" err="1"/>
              <a:t>System.Web</a:t>
            </a:r>
            <a:endParaRPr lang="en-US" dirty="0"/>
          </a:p>
          <a:p>
            <a:pPr lvl="1"/>
            <a:r>
              <a:rPr lang="en-US" dirty="0" err="1"/>
              <a:t>System.Web.MVC</a:t>
            </a:r>
            <a:endParaRPr lang="en-US" dirty="0"/>
          </a:p>
          <a:p>
            <a:pPr lvl="0"/>
            <a:r>
              <a:rPr lang="en-US" dirty="0"/>
              <a:t>Using Dot Peek find 2 different versions of a file in the GAC and note the </a:t>
            </a:r>
            <a:r>
              <a:rPr lang="en-US" dirty="0" smtClean="0"/>
              <a:t>differences</a:t>
            </a:r>
            <a:endParaRPr lang="en-US" dirty="0"/>
          </a:p>
        </p:txBody>
      </p:sp>
    </p:spTree>
    <p:extLst>
      <p:ext uri="{BB962C8B-B14F-4D97-AF65-F5344CB8AC3E}">
        <p14:creationId xmlns:p14="http://schemas.microsoft.com/office/powerpoint/2010/main" val="12233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 QUIZ-CONFIGURATION</a:t>
            </a:r>
            <a:endParaRPr lang="en-US" dirty="0"/>
          </a:p>
        </p:txBody>
      </p:sp>
      <p:sp>
        <p:nvSpPr>
          <p:cNvPr id="3" name="Content Placeholder 2"/>
          <p:cNvSpPr>
            <a:spLocks noGrp="1"/>
          </p:cNvSpPr>
          <p:nvPr>
            <p:ph idx="1"/>
          </p:nvPr>
        </p:nvSpPr>
        <p:spPr/>
        <p:txBody>
          <a:bodyPr/>
          <a:lstStyle/>
          <a:p>
            <a:r>
              <a:rPr lang="en-US" dirty="0" smtClean="0"/>
              <a:t>What is a configuration file?</a:t>
            </a:r>
          </a:p>
          <a:p>
            <a:r>
              <a:rPr lang="en-US" dirty="0" smtClean="0"/>
              <a:t>What are the three types of configuration files?</a:t>
            </a:r>
          </a:p>
          <a:p>
            <a:r>
              <a:rPr lang="en-US" dirty="0" smtClean="0"/>
              <a:t>What are the main elements of the </a:t>
            </a:r>
            <a:r>
              <a:rPr lang="en-US" dirty="0" err="1" smtClean="0"/>
              <a:t>web.config</a:t>
            </a:r>
            <a:r>
              <a:rPr lang="en-US" dirty="0" smtClean="0"/>
              <a:t>?</a:t>
            </a:r>
          </a:p>
          <a:p>
            <a:r>
              <a:rPr lang="en-US" dirty="0" smtClean="0"/>
              <a:t>What is a web transform</a:t>
            </a:r>
            <a:r>
              <a:rPr lang="en-US" baseline="0" dirty="0" smtClean="0"/>
              <a:t>?</a:t>
            </a:r>
            <a:endParaRPr lang="en-US" dirty="0" smtClean="0"/>
          </a:p>
        </p:txBody>
      </p:sp>
    </p:spTree>
    <p:extLst>
      <p:ext uri="{BB962C8B-B14F-4D97-AF65-F5344CB8AC3E}">
        <p14:creationId xmlns:p14="http://schemas.microsoft.com/office/powerpoint/2010/main" val="359425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Good new Bad News</a:t>
            </a:r>
            <a:endParaRPr lang="en-US" dirty="0"/>
          </a:p>
        </p:txBody>
      </p:sp>
      <p:sp>
        <p:nvSpPr>
          <p:cNvPr id="3" name="Content Placeholder 2"/>
          <p:cNvSpPr>
            <a:spLocks noGrp="1"/>
          </p:cNvSpPr>
          <p:nvPr>
            <p:ph idx="1"/>
          </p:nvPr>
        </p:nvSpPr>
        <p:spPr/>
        <p:txBody>
          <a:bodyPr/>
          <a:lstStyle/>
          <a:p>
            <a:r>
              <a:rPr lang="en-US" dirty="0" smtClean="0"/>
              <a:t>Good news</a:t>
            </a:r>
          </a:p>
          <a:p>
            <a:pPr lvl="1"/>
            <a:r>
              <a:rPr lang="en-US" dirty="0" smtClean="0"/>
              <a:t>It is configurable</a:t>
            </a:r>
          </a:p>
          <a:p>
            <a:r>
              <a:rPr lang="en-US" dirty="0" smtClean="0"/>
              <a:t>Bad news</a:t>
            </a:r>
          </a:p>
          <a:p>
            <a:pPr lvl="1"/>
            <a:r>
              <a:rPr lang="en-US" dirty="0" smtClean="0"/>
              <a:t>You have to configure it</a:t>
            </a:r>
          </a:p>
        </p:txBody>
      </p:sp>
    </p:spTree>
    <p:extLst>
      <p:ext uri="{BB962C8B-B14F-4D97-AF65-F5344CB8AC3E}">
        <p14:creationId xmlns:p14="http://schemas.microsoft.com/office/powerpoint/2010/main" val="335625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Files</a:t>
            </a:r>
            <a:endParaRPr lang="en-US" dirty="0"/>
          </a:p>
        </p:txBody>
      </p:sp>
      <p:sp>
        <p:nvSpPr>
          <p:cNvPr id="3" name="Content Placeholder 2"/>
          <p:cNvSpPr>
            <a:spLocks noGrp="1"/>
          </p:cNvSpPr>
          <p:nvPr>
            <p:ph idx="1"/>
          </p:nvPr>
        </p:nvSpPr>
        <p:spPr/>
        <p:txBody>
          <a:bodyPr/>
          <a:lstStyle/>
          <a:p>
            <a:r>
              <a:rPr lang="en-US" dirty="0" smtClean="0"/>
              <a:t>Most web development files are XML files</a:t>
            </a:r>
          </a:p>
          <a:p>
            <a:r>
              <a:rPr lang="en-US" dirty="0" smtClean="0"/>
              <a:t>Case sensitive</a:t>
            </a:r>
          </a:p>
          <a:p>
            <a:r>
              <a:rPr lang="en-US" dirty="0" err="1" smtClean="0"/>
              <a:t>Web.config</a:t>
            </a:r>
            <a:endParaRPr lang="en-US" dirty="0" smtClean="0"/>
          </a:p>
          <a:p>
            <a:r>
              <a:rPr lang="en-US" dirty="0" err="1" smtClean="0"/>
              <a:t>App.Config</a:t>
            </a:r>
            <a:endParaRPr lang="en-US" dirty="0" smtClean="0"/>
          </a:p>
        </p:txBody>
      </p:sp>
    </p:spTree>
    <p:extLst>
      <p:ext uri="{BB962C8B-B14F-4D97-AF65-F5344CB8AC3E}">
        <p14:creationId xmlns:p14="http://schemas.microsoft.com/office/powerpoint/2010/main" val="177757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levels of configuration</a:t>
            </a:r>
            <a:endParaRPr lang="en-US" dirty="0"/>
          </a:p>
        </p:txBody>
      </p:sp>
      <p:sp>
        <p:nvSpPr>
          <p:cNvPr id="3" name="Content Placeholder 2"/>
          <p:cNvSpPr>
            <a:spLocks noGrp="1"/>
          </p:cNvSpPr>
          <p:nvPr>
            <p:ph idx="1"/>
          </p:nvPr>
        </p:nvSpPr>
        <p:spPr/>
        <p:txBody>
          <a:bodyPr/>
          <a:lstStyle/>
          <a:p>
            <a:r>
              <a:rPr lang="en-US" dirty="0" smtClean="0"/>
              <a:t>Machine</a:t>
            </a:r>
          </a:p>
          <a:p>
            <a:pPr lvl="1"/>
            <a:r>
              <a:rPr lang="en-US" dirty="0" smtClean="0"/>
              <a:t>Entire computer</a:t>
            </a:r>
          </a:p>
          <a:p>
            <a:r>
              <a:rPr lang="en-US" dirty="0" smtClean="0"/>
              <a:t>Application</a:t>
            </a:r>
          </a:p>
          <a:p>
            <a:pPr lvl="1"/>
            <a:r>
              <a:rPr lang="en-US" dirty="0" smtClean="0"/>
              <a:t>Local host</a:t>
            </a:r>
          </a:p>
          <a:p>
            <a:r>
              <a:rPr lang="en-US" dirty="0" smtClean="0"/>
              <a:t> Security</a:t>
            </a:r>
          </a:p>
          <a:p>
            <a:pPr lvl="1"/>
            <a:r>
              <a:rPr lang="en-US" dirty="0" smtClean="0"/>
              <a:t>Started with version 4</a:t>
            </a:r>
            <a:endParaRPr lang="en-US" dirty="0"/>
          </a:p>
        </p:txBody>
      </p:sp>
    </p:spTree>
    <p:extLst>
      <p:ext uri="{BB962C8B-B14F-4D97-AF65-F5344CB8AC3E}">
        <p14:creationId xmlns:p14="http://schemas.microsoft.com/office/powerpoint/2010/main" val="697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kern="1200" cap="none" dirty="0" smtClean="0">
                <a:ln w="3175" cmpd="sng">
                  <a:noFill/>
                </a:ln>
                <a:solidFill>
                  <a:schemeClr val="tx1">
                    <a:lumMod val="85000"/>
                    <a:lumOff val="15000"/>
                  </a:schemeClr>
                </a:solidFill>
                <a:effectLst/>
                <a:latin typeface="+mj-lt"/>
                <a:ea typeface="+mj-ea"/>
                <a:cs typeface="+mj-cs"/>
              </a:rPr>
              <a:t>What are the main elements of the </a:t>
            </a:r>
            <a:r>
              <a:rPr lang="en-US" sz="4400" kern="1200" cap="none" dirty="0" err="1" smtClean="0">
                <a:ln w="3175" cmpd="sng">
                  <a:noFill/>
                </a:ln>
                <a:solidFill>
                  <a:schemeClr val="tx1">
                    <a:lumMod val="85000"/>
                    <a:lumOff val="15000"/>
                  </a:schemeClr>
                </a:solidFill>
                <a:effectLst/>
                <a:latin typeface="+mj-lt"/>
                <a:ea typeface="+mj-ea"/>
                <a:cs typeface="+mj-cs"/>
              </a:rPr>
              <a:t>web.config</a:t>
            </a:r>
            <a:r>
              <a:rPr lang="en-US" sz="4400" kern="1200" cap="none" dirty="0" smtClean="0">
                <a:ln w="3175" cmpd="sng">
                  <a:noFill/>
                </a:ln>
                <a:solidFill>
                  <a:schemeClr val="tx1">
                    <a:lumMod val="85000"/>
                    <a:lumOff val="15000"/>
                  </a:schemeClr>
                </a:solidFill>
                <a:effectLst/>
                <a:latin typeface="+mj-lt"/>
                <a:ea typeface="+mj-ea"/>
                <a:cs typeface="+mj-cs"/>
              </a:rPr>
              <a:t>?</a:t>
            </a:r>
            <a:endParaRPr lang="en-US" dirty="0"/>
          </a:p>
        </p:txBody>
      </p:sp>
      <p:sp>
        <p:nvSpPr>
          <p:cNvPr id="3" name="Content Placeholder 2"/>
          <p:cNvSpPr>
            <a:spLocks noGrp="1"/>
          </p:cNvSpPr>
          <p:nvPr>
            <p:ph idx="1"/>
          </p:nvPr>
        </p:nvSpPr>
        <p:spPr/>
        <p:txBody>
          <a:bodyPr>
            <a:normAutofit lnSpcReduction="10000"/>
          </a:bodyPr>
          <a:lstStyle/>
          <a:p>
            <a:r>
              <a:rPr lang="en-US" dirty="0" smtClean="0"/>
              <a:t>Main section is configuration</a:t>
            </a:r>
          </a:p>
          <a:p>
            <a:r>
              <a:rPr lang="en-US" dirty="0" err="1" smtClean="0"/>
              <a:t>Config</a:t>
            </a:r>
            <a:r>
              <a:rPr lang="en-US" dirty="0" smtClean="0"/>
              <a:t> Section</a:t>
            </a:r>
          </a:p>
          <a:p>
            <a:r>
              <a:rPr lang="en-US" dirty="0" err="1" smtClean="0"/>
              <a:t>Connectionstrings</a:t>
            </a:r>
            <a:endParaRPr lang="en-US" dirty="0" smtClean="0"/>
          </a:p>
          <a:p>
            <a:r>
              <a:rPr lang="en-US" dirty="0" err="1" smtClean="0"/>
              <a:t>Appsettings</a:t>
            </a:r>
            <a:endParaRPr lang="en-US" dirty="0" smtClean="0"/>
          </a:p>
          <a:p>
            <a:r>
              <a:rPr lang="en-US" dirty="0" err="1" smtClean="0"/>
              <a:t>System.Web</a:t>
            </a:r>
            <a:endParaRPr lang="en-US" dirty="0" smtClean="0"/>
          </a:p>
          <a:p>
            <a:r>
              <a:rPr lang="en-US" dirty="0" err="1" smtClean="0"/>
              <a:t>System.WebServer</a:t>
            </a:r>
            <a:endParaRPr lang="en-US" dirty="0" smtClean="0"/>
          </a:p>
          <a:p>
            <a:r>
              <a:rPr lang="en-US" dirty="0" smtClean="0"/>
              <a:t>Runtime</a:t>
            </a:r>
          </a:p>
        </p:txBody>
      </p:sp>
    </p:spTree>
    <p:extLst>
      <p:ext uri="{BB962C8B-B14F-4D97-AF65-F5344CB8AC3E}">
        <p14:creationId xmlns:p14="http://schemas.microsoft.com/office/powerpoint/2010/main" val="311289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Transform Files</a:t>
            </a:r>
            <a:endParaRPr lang="en-US" dirty="0"/>
          </a:p>
        </p:txBody>
      </p:sp>
      <p:sp>
        <p:nvSpPr>
          <p:cNvPr id="3" name="Content Placeholder 2"/>
          <p:cNvSpPr>
            <a:spLocks noGrp="1"/>
          </p:cNvSpPr>
          <p:nvPr>
            <p:ph idx="1"/>
          </p:nvPr>
        </p:nvSpPr>
        <p:spPr/>
        <p:txBody>
          <a:bodyPr/>
          <a:lstStyle/>
          <a:p>
            <a:r>
              <a:rPr lang="en-US" dirty="0" smtClean="0"/>
              <a:t>Publish </a:t>
            </a:r>
          </a:p>
          <a:p>
            <a:r>
              <a:rPr lang="en-US" dirty="0" err="1"/>
              <a:t>xdt:Locator</a:t>
            </a:r>
            <a:r>
              <a:rPr lang="en-US" dirty="0"/>
              <a:t>="Match(name</a:t>
            </a:r>
            <a:r>
              <a:rPr lang="en-US" dirty="0" smtClean="0"/>
              <a:t>)“</a:t>
            </a:r>
          </a:p>
          <a:p>
            <a:r>
              <a:rPr lang="en-US" dirty="0" err="1"/>
              <a:t>xdt:Transform</a:t>
            </a:r>
            <a:r>
              <a:rPr lang="en-US" dirty="0"/>
              <a:t>="</a:t>
            </a:r>
            <a:r>
              <a:rPr lang="en-US" dirty="0" err="1" smtClean="0"/>
              <a:t>SetAttributes</a:t>
            </a:r>
            <a:r>
              <a:rPr lang="en-US" dirty="0" smtClean="0"/>
              <a:t>“</a:t>
            </a:r>
          </a:p>
          <a:p>
            <a:r>
              <a:rPr lang="en-US" dirty="0"/>
              <a:t> </a:t>
            </a:r>
            <a:r>
              <a:rPr lang="en-US" dirty="0" err="1"/>
              <a:t>xdt:Transform</a:t>
            </a:r>
            <a:r>
              <a:rPr lang="en-US" dirty="0"/>
              <a:t>="Replace"</a:t>
            </a:r>
            <a:endParaRPr lang="en-US" dirty="0"/>
          </a:p>
        </p:txBody>
      </p:sp>
    </p:spTree>
    <p:extLst>
      <p:ext uri="{BB962C8B-B14F-4D97-AF65-F5344CB8AC3E}">
        <p14:creationId xmlns:p14="http://schemas.microsoft.com/office/powerpoint/2010/main" val="277462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lstStyle/>
          <a:p>
            <a:r>
              <a:rPr lang="en-US" dirty="0" smtClean="0"/>
              <a:t>Create a web transform file that changes a custom app setting</a:t>
            </a:r>
          </a:p>
          <a:p>
            <a:r>
              <a:rPr lang="en-US" dirty="0" smtClean="0"/>
              <a:t>Find the machine </a:t>
            </a:r>
            <a:r>
              <a:rPr lang="en-US" dirty="0" err="1" smtClean="0"/>
              <a:t>config</a:t>
            </a:r>
            <a:r>
              <a:rPr lang="en-US" dirty="0" smtClean="0"/>
              <a:t> for your machine and examine it</a:t>
            </a:r>
            <a:endParaRPr lang="en-US" dirty="0"/>
          </a:p>
        </p:txBody>
      </p:sp>
    </p:spTree>
    <p:extLst>
      <p:ext uri="{BB962C8B-B14F-4D97-AF65-F5344CB8AC3E}">
        <p14:creationId xmlns:p14="http://schemas.microsoft.com/office/powerpoint/2010/main" val="394917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 QUIZ- SERVERS</a:t>
            </a:r>
            <a:endParaRPr lang="en-US" dirty="0"/>
          </a:p>
        </p:txBody>
      </p:sp>
      <p:sp>
        <p:nvSpPr>
          <p:cNvPr id="3" name="Content Placeholder 2"/>
          <p:cNvSpPr>
            <a:spLocks noGrp="1"/>
          </p:cNvSpPr>
          <p:nvPr>
            <p:ph idx="1"/>
          </p:nvPr>
        </p:nvSpPr>
        <p:spPr/>
        <p:txBody>
          <a:bodyPr/>
          <a:lstStyle/>
          <a:p>
            <a:pPr lvl="0"/>
            <a:r>
              <a:rPr lang="en-US" sz="2400" kern="1200" cap="none" dirty="0" smtClean="0">
                <a:solidFill>
                  <a:schemeClr val="tx1">
                    <a:lumMod val="85000"/>
                    <a:lumOff val="15000"/>
                  </a:schemeClr>
                </a:solidFill>
                <a:effectLst/>
                <a:latin typeface="+mn-lt"/>
                <a:ea typeface="+mn-ea"/>
                <a:cs typeface="+mn-cs"/>
              </a:rPr>
              <a:t>What is IIS?</a:t>
            </a:r>
          </a:p>
          <a:p>
            <a:pPr lvl="0"/>
            <a:r>
              <a:rPr lang="en-US" sz="2400" kern="1200" cap="none" dirty="0" smtClean="0">
                <a:solidFill>
                  <a:schemeClr val="tx1">
                    <a:lumMod val="85000"/>
                    <a:lumOff val="15000"/>
                  </a:schemeClr>
                </a:solidFill>
                <a:effectLst/>
                <a:latin typeface="+mn-lt"/>
                <a:ea typeface="+mn-ea"/>
                <a:cs typeface="+mn-cs"/>
              </a:rPr>
              <a:t>What version of IIS should you use with MVC 5?</a:t>
            </a:r>
          </a:p>
          <a:p>
            <a:pPr lvl="0"/>
            <a:r>
              <a:rPr lang="en-US" sz="2400" kern="1200" cap="none" dirty="0" smtClean="0">
                <a:solidFill>
                  <a:schemeClr val="tx1">
                    <a:lumMod val="85000"/>
                    <a:lumOff val="15000"/>
                  </a:schemeClr>
                </a:solidFill>
                <a:effectLst/>
                <a:latin typeface="+mn-lt"/>
                <a:ea typeface="+mn-ea"/>
                <a:cs typeface="+mn-cs"/>
              </a:rPr>
              <a:t>How is IIS8 different from previous versions?</a:t>
            </a:r>
          </a:p>
          <a:p>
            <a:pPr lvl="0"/>
            <a:r>
              <a:rPr lang="en-US" sz="2400" kern="1200" cap="none" dirty="0" smtClean="0">
                <a:solidFill>
                  <a:schemeClr val="tx1">
                    <a:lumMod val="85000"/>
                    <a:lumOff val="15000"/>
                  </a:schemeClr>
                </a:solidFill>
                <a:effectLst/>
                <a:latin typeface="+mn-lt"/>
                <a:ea typeface="+mn-ea"/>
                <a:cs typeface="+mn-cs"/>
              </a:rPr>
              <a:t>What is IIS8 Express?</a:t>
            </a:r>
            <a:endParaRPr lang="en-US" sz="2400" kern="1200" cap="none" dirty="0">
              <a:solidFill>
                <a:schemeClr val="tx1">
                  <a:lumMod val="85000"/>
                  <a:lumOff val="15000"/>
                </a:schemeClr>
              </a:solidFill>
              <a:effectLst/>
              <a:latin typeface="+mn-lt"/>
              <a:ea typeface="+mn-ea"/>
              <a:cs typeface="+mn-cs"/>
            </a:endParaRPr>
          </a:p>
        </p:txBody>
      </p:sp>
    </p:spTree>
    <p:extLst>
      <p:ext uri="{BB962C8B-B14F-4D97-AF65-F5344CB8AC3E}">
        <p14:creationId xmlns:p14="http://schemas.microsoft.com/office/powerpoint/2010/main" val="330983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r>
              <a:rPr lang="en-US" baseline="0" dirty="0" smtClean="0"/>
              <a:t> are you</a:t>
            </a:r>
            <a:endParaRPr lang="en-US" dirty="0"/>
          </a:p>
        </p:txBody>
      </p:sp>
      <p:sp>
        <p:nvSpPr>
          <p:cNvPr id="3" name="Content Placeholder 2"/>
          <p:cNvSpPr>
            <a:spLocks noGrp="1"/>
          </p:cNvSpPr>
          <p:nvPr>
            <p:ph idx="1"/>
          </p:nvPr>
        </p:nvSpPr>
        <p:spPr/>
        <p:txBody>
          <a:bodyPr/>
          <a:lstStyle/>
          <a:p>
            <a:r>
              <a:rPr lang="en-US" dirty="0" smtClean="0"/>
              <a:t>Your name</a:t>
            </a:r>
          </a:p>
          <a:p>
            <a:r>
              <a:rPr lang="en-US" dirty="0" smtClean="0"/>
              <a:t>What you do</a:t>
            </a:r>
          </a:p>
          <a:p>
            <a:r>
              <a:rPr lang="en-US" dirty="0" smtClean="0"/>
              <a:t>Something fun about you</a:t>
            </a:r>
          </a:p>
        </p:txBody>
      </p:sp>
    </p:spTree>
    <p:extLst>
      <p:ext uri="{BB962C8B-B14F-4D97-AF65-F5344CB8AC3E}">
        <p14:creationId xmlns:p14="http://schemas.microsoft.com/office/powerpoint/2010/main" val="185656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IIS</a:t>
            </a:r>
            <a:endParaRPr lang="en-US" dirty="0"/>
          </a:p>
        </p:txBody>
      </p:sp>
      <p:sp>
        <p:nvSpPr>
          <p:cNvPr id="3" name="Content Placeholder 2"/>
          <p:cNvSpPr>
            <a:spLocks noGrp="1"/>
          </p:cNvSpPr>
          <p:nvPr>
            <p:ph idx="1"/>
          </p:nvPr>
        </p:nvSpPr>
        <p:spPr/>
        <p:txBody>
          <a:bodyPr/>
          <a:lstStyle/>
          <a:p>
            <a:r>
              <a:rPr lang="en-US" dirty="0" smtClean="0"/>
              <a:t>Version 6</a:t>
            </a:r>
          </a:p>
          <a:p>
            <a:pPr lvl="1"/>
            <a:r>
              <a:rPr lang="en-US" dirty="0" smtClean="0"/>
              <a:t>Metadata</a:t>
            </a:r>
          </a:p>
          <a:p>
            <a:r>
              <a:rPr lang="en-US" dirty="0" smtClean="0"/>
              <a:t>Version 7</a:t>
            </a:r>
          </a:p>
          <a:p>
            <a:r>
              <a:rPr lang="en-US" dirty="0" smtClean="0"/>
              <a:t>Version 8</a:t>
            </a:r>
          </a:p>
          <a:p>
            <a:pPr lvl="1"/>
            <a:r>
              <a:rPr lang="en-US" dirty="0" smtClean="0"/>
              <a:t>All configuration</a:t>
            </a:r>
          </a:p>
        </p:txBody>
      </p:sp>
    </p:spTree>
    <p:extLst>
      <p:ext uri="{BB962C8B-B14F-4D97-AF65-F5344CB8AC3E}">
        <p14:creationId xmlns:p14="http://schemas.microsoft.com/office/powerpoint/2010/main" val="18274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IIS8 Express</a:t>
            </a:r>
            <a:endParaRPr lang="en-US" dirty="0"/>
          </a:p>
        </p:txBody>
      </p:sp>
      <p:sp>
        <p:nvSpPr>
          <p:cNvPr id="3" name="Content Placeholder 2"/>
          <p:cNvSpPr>
            <a:spLocks noGrp="1"/>
          </p:cNvSpPr>
          <p:nvPr>
            <p:ph idx="1"/>
          </p:nvPr>
        </p:nvSpPr>
        <p:spPr/>
        <p:txBody>
          <a:bodyPr/>
          <a:lstStyle/>
          <a:p>
            <a:r>
              <a:rPr lang="en-US" dirty="0" smtClean="0"/>
              <a:t>Comes with VS 2013</a:t>
            </a:r>
          </a:p>
        </p:txBody>
      </p:sp>
    </p:spTree>
    <p:extLst>
      <p:ext uri="{BB962C8B-B14F-4D97-AF65-F5344CB8AC3E}">
        <p14:creationId xmlns:p14="http://schemas.microsoft.com/office/powerpoint/2010/main" val="730065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and IIS</a:t>
            </a:r>
            <a:endParaRPr lang="en-US" dirty="0"/>
          </a:p>
        </p:txBody>
      </p:sp>
      <p:sp>
        <p:nvSpPr>
          <p:cNvPr id="3" name="Content Placeholder 2"/>
          <p:cNvSpPr>
            <a:spLocks noGrp="1"/>
          </p:cNvSpPr>
          <p:nvPr>
            <p:ph idx="1"/>
          </p:nvPr>
        </p:nvSpPr>
        <p:spPr/>
        <p:txBody>
          <a:bodyPr/>
          <a:lstStyle/>
          <a:p>
            <a:r>
              <a:rPr lang="en-US" dirty="0" smtClean="0"/>
              <a:t>4.5 framework will not work on IIS 6</a:t>
            </a:r>
            <a:endParaRPr lang="en-US" dirty="0"/>
          </a:p>
        </p:txBody>
      </p:sp>
    </p:spTree>
    <p:extLst>
      <p:ext uri="{BB962C8B-B14F-4D97-AF65-F5344CB8AC3E}">
        <p14:creationId xmlns:p14="http://schemas.microsoft.com/office/powerpoint/2010/main" val="1006131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lstStyle/>
          <a:p>
            <a:r>
              <a:rPr lang="en-US" dirty="0" smtClean="0"/>
              <a:t>Setup a new virtual directory on II8 with the name </a:t>
            </a:r>
            <a:r>
              <a:rPr lang="en-US" dirty="0"/>
              <a:t>of http://</a:t>
            </a:r>
            <a:r>
              <a:rPr lang="en-US" dirty="0" smtClean="0"/>
              <a:t>localhost:63097/testpath</a:t>
            </a:r>
            <a:endParaRPr lang="en-US" dirty="0"/>
          </a:p>
        </p:txBody>
      </p:sp>
    </p:spTree>
    <p:extLst>
      <p:ext uri="{BB962C8B-B14F-4D97-AF65-F5344CB8AC3E}">
        <p14:creationId xmlns:p14="http://schemas.microsoft.com/office/powerpoint/2010/main" val="2704299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Quiz-ASSEMBLIES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the difference between design time, compile time and run time?</a:t>
            </a:r>
          </a:p>
          <a:p>
            <a:r>
              <a:rPr lang="en-US" dirty="0"/>
              <a:t> </a:t>
            </a:r>
            <a:r>
              <a:rPr lang="en-US" i="1" dirty="0" smtClean="0"/>
              <a:t>What is </a:t>
            </a:r>
            <a:r>
              <a:rPr lang="en-US" dirty="0"/>
              <a:t> </a:t>
            </a:r>
            <a:r>
              <a:rPr lang="en-US" i="1" dirty="0"/>
              <a:t>assembly </a:t>
            </a:r>
            <a:r>
              <a:rPr lang="en-US" i="1" dirty="0" smtClean="0"/>
              <a:t>unification</a:t>
            </a:r>
            <a:r>
              <a:rPr lang="en-US" dirty="0"/>
              <a:t>?</a:t>
            </a:r>
            <a:endParaRPr lang="en-US" dirty="0" smtClean="0"/>
          </a:p>
          <a:p>
            <a:r>
              <a:rPr lang="en-US" dirty="0" smtClean="0"/>
              <a:t>What is automatic binding redirection?</a:t>
            </a:r>
          </a:p>
          <a:p>
            <a:r>
              <a:rPr lang="en-US" dirty="0" smtClean="0"/>
              <a:t>What are the components of automatic binding in a </a:t>
            </a:r>
            <a:r>
              <a:rPr lang="en-US" dirty="0" err="1" smtClean="0"/>
              <a:t>config</a:t>
            </a:r>
            <a:r>
              <a:rPr lang="en-US" dirty="0" smtClean="0"/>
              <a:t> file?</a:t>
            </a:r>
          </a:p>
          <a:p>
            <a:r>
              <a:rPr lang="en-US" dirty="0" smtClean="0"/>
              <a:t>Can you bind more than 1 </a:t>
            </a:r>
            <a:r>
              <a:rPr lang="en-US" dirty="0" err="1" smtClean="0"/>
              <a:t>dll</a:t>
            </a:r>
            <a:r>
              <a:rPr lang="en-US" dirty="0" smtClean="0"/>
              <a:t> version at a time?</a:t>
            </a:r>
          </a:p>
          <a:p>
            <a:r>
              <a:rPr lang="en-US" dirty="0" smtClean="0"/>
              <a:t>What is a </a:t>
            </a:r>
            <a:r>
              <a:rPr lang="en-US" dirty="0"/>
              <a:t>compile-time binding </a:t>
            </a:r>
            <a:r>
              <a:rPr lang="en-US" dirty="0" smtClean="0"/>
              <a:t>references</a:t>
            </a:r>
          </a:p>
          <a:p>
            <a:r>
              <a:rPr lang="en-US" dirty="0" smtClean="0"/>
              <a:t>Where can you redirect assemblies</a:t>
            </a:r>
            <a:r>
              <a:rPr lang="en-US" dirty="0" smtClean="0"/>
              <a:t>?</a:t>
            </a:r>
          </a:p>
        </p:txBody>
      </p:sp>
    </p:spTree>
    <p:extLst>
      <p:ext uri="{BB962C8B-B14F-4D97-AF65-F5344CB8AC3E}">
        <p14:creationId xmlns:p14="http://schemas.microsoft.com/office/powerpoint/2010/main" val="240437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What time is it?</a:t>
            </a:r>
            <a:endParaRPr lang="en-US" dirty="0"/>
          </a:p>
        </p:txBody>
      </p:sp>
      <p:sp>
        <p:nvSpPr>
          <p:cNvPr id="3" name="Content Placeholder 2"/>
          <p:cNvSpPr>
            <a:spLocks noGrp="1"/>
          </p:cNvSpPr>
          <p:nvPr>
            <p:ph idx="1"/>
          </p:nvPr>
        </p:nvSpPr>
        <p:spPr/>
        <p:txBody>
          <a:bodyPr/>
          <a:lstStyle/>
          <a:p>
            <a:r>
              <a:rPr lang="en-US" dirty="0" smtClean="0"/>
              <a:t>Design time</a:t>
            </a:r>
          </a:p>
          <a:p>
            <a:r>
              <a:rPr lang="en-US" dirty="0" smtClean="0"/>
              <a:t>Compile time</a:t>
            </a:r>
          </a:p>
          <a:p>
            <a:r>
              <a:rPr lang="en-US" dirty="0" smtClean="0"/>
              <a:t>Run time</a:t>
            </a:r>
          </a:p>
        </p:txBody>
      </p:sp>
    </p:spTree>
    <p:extLst>
      <p:ext uri="{BB962C8B-B14F-4D97-AF65-F5344CB8AC3E}">
        <p14:creationId xmlns:p14="http://schemas.microsoft.com/office/powerpoint/2010/main" val="108338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a:t>
            </a:r>
            <a:endParaRPr lang="en-US" dirty="0"/>
          </a:p>
        </p:txBody>
      </p:sp>
      <p:sp>
        <p:nvSpPr>
          <p:cNvPr id="3" name="Content Placeholder 2"/>
          <p:cNvSpPr>
            <a:spLocks noGrp="1"/>
          </p:cNvSpPr>
          <p:nvPr>
            <p:ph idx="1"/>
          </p:nvPr>
        </p:nvSpPr>
        <p:spPr/>
        <p:txBody>
          <a:bodyPr/>
          <a:lstStyle/>
          <a:p>
            <a:r>
              <a:rPr lang="en-US" dirty="0" smtClean="0"/>
              <a:t>Early</a:t>
            </a:r>
          </a:p>
          <a:p>
            <a:r>
              <a:rPr lang="en-US" dirty="0" smtClean="0"/>
              <a:t>Late</a:t>
            </a:r>
          </a:p>
          <a:p>
            <a:r>
              <a:rPr lang="en-US" dirty="0" smtClean="0"/>
              <a:t>Assembly Unification</a:t>
            </a:r>
          </a:p>
        </p:txBody>
      </p:sp>
    </p:spTree>
    <p:extLst>
      <p:ext uri="{BB962C8B-B14F-4D97-AF65-F5344CB8AC3E}">
        <p14:creationId xmlns:p14="http://schemas.microsoft.com/office/powerpoint/2010/main" val="5799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Redirection</a:t>
            </a:r>
            <a:endParaRPr lang="en-US" dirty="0"/>
          </a:p>
        </p:txBody>
      </p:sp>
      <p:sp>
        <p:nvSpPr>
          <p:cNvPr id="3" name="Content Placeholder 2"/>
          <p:cNvSpPr>
            <a:spLocks noGrp="1"/>
          </p:cNvSpPr>
          <p:nvPr>
            <p:ph idx="1"/>
          </p:nvPr>
        </p:nvSpPr>
        <p:spPr/>
        <p:txBody>
          <a:bodyPr/>
          <a:lstStyle/>
          <a:p>
            <a:r>
              <a:rPr lang="en-US" dirty="0" smtClean="0"/>
              <a:t>Runtime section</a:t>
            </a:r>
          </a:p>
          <a:p>
            <a:r>
              <a:rPr lang="en-US" dirty="0" smtClean="0"/>
              <a:t>Assembly Binding</a:t>
            </a:r>
          </a:p>
          <a:p>
            <a:r>
              <a:rPr lang="en-US" dirty="0" err="1" smtClean="0"/>
              <a:t>AssemblyIdentity</a:t>
            </a:r>
            <a:endParaRPr lang="en-US" dirty="0" smtClean="0"/>
          </a:p>
          <a:p>
            <a:pPr lvl="1"/>
            <a:r>
              <a:rPr lang="en-US" dirty="0" smtClean="0"/>
              <a:t>Which one?</a:t>
            </a:r>
          </a:p>
          <a:p>
            <a:r>
              <a:rPr lang="en-US" dirty="0" err="1" smtClean="0"/>
              <a:t>bindingRedirect</a:t>
            </a:r>
            <a:endParaRPr lang="en-US" dirty="0" smtClean="0"/>
          </a:p>
          <a:p>
            <a:pPr lvl="1"/>
            <a:r>
              <a:rPr lang="en-US" dirty="0" smtClean="0"/>
              <a:t>From which version to which version</a:t>
            </a:r>
          </a:p>
        </p:txBody>
      </p:sp>
    </p:spTree>
    <p:extLst>
      <p:ext uri="{BB962C8B-B14F-4D97-AF65-F5344CB8AC3E}">
        <p14:creationId xmlns:p14="http://schemas.microsoft.com/office/powerpoint/2010/main" val="29804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111051" y="3205792"/>
            <a:ext cx="12303051" cy="2021216"/>
          </a:xfrm>
          <a:prstGeom prst="rect">
            <a:avLst/>
          </a:prstGeom>
        </p:spPr>
      </p:pic>
    </p:spTree>
    <p:extLst>
      <p:ext uri="{BB962C8B-B14F-4D97-AF65-F5344CB8AC3E}">
        <p14:creationId xmlns:p14="http://schemas.microsoft.com/office/powerpoint/2010/main" val="1991176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 </a:t>
            </a:r>
            <a:r>
              <a:rPr lang="en-US" dirty="0" smtClean="0"/>
              <a:t>Exercise for</a:t>
            </a:r>
            <a:r>
              <a:rPr lang="en-US" baseline="0" dirty="0" smtClean="0"/>
              <a:t> learning</a:t>
            </a:r>
            <a:endParaRPr lang="en-US" dirty="0"/>
          </a:p>
        </p:txBody>
      </p:sp>
      <p:sp>
        <p:nvSpPr>
          <p:cNvPr id="3" name="Content Placeholder 2"/>
          <p:cNvSpPr>
            <a:spLocks noGrp="1"/>
          </p:cNvSpPr>
          <p:nvPr>
            <p:ph idx="1"/>
          </p:nvPr>
        </p:nvSpPr>
        <p:spPr/>
        <p:txBody>
          <a:bodyPr/>
          <a:lstStyle/>
          <a:p>
            <a:r>
              <a:rPr lang="en-US" dirty="0" smtClean="0"/>
              <a:t>Examine a </a:t>
            </a:r>
            <a:r>
              <a:rPr lang="en-US" dirty="0" err="1" smtClean="0"/>
              <a:t>web.config</a:t>
            </a:r>
            <a:r>
              <a:rPr lang="en-US" dirty="0" smtClean="0"/>
              <a:t> from a new project and looks for every assembly binding. Make a list of every one.</a:t>
            </a:r>
          </a:p>
          <a:p>
            <a:r>
              <a:rPr lang="en-US" dirty="0" smtClean="0"/>
              <a:t>Check to see if every bound </a:t>
            </a:r>
            <a:r>
              <a:rPr lang="en-US" dirty="0" err="1" smtClean="0"/>
              <a:t>dll</a:t>
            </a:r>
            <a:r>
              <a:rPr lang="en-US" dirty="0" smtClean="0"/>
              <a:t> in the GAC.</a:t>
            </a:r>
          </a:p>
          <a:p>
            <a:r>
              <a:rPr lang="en-US" dirty="0">
                <a:hlinkClick r:id="rId3"/>
              </a:rPr>
              <a:t>http://msdn.microsoft.com/en-us/library/yx7xezcf(v=vs.110).</a:t>
            </a:r>
            <a:r>
              <a:rPr lang="en-US" dirty="0" smtClean="0">
                <a:hlinkClick r:id="rId3"/>
              </a:rPr>
              <a:t>aspx</a:t>
            </a:r>
            <a:endParaRPr lang="en-US" dirty="0" smtClean="0"/>
          </a:p>
          <a:p>
            <a:endParaRPr lang="en-US" dirty="0" smtClean="0"/>
          </a:p>
        </p:txBody>
      </p:sp>
    </p:spTree>
    <p:extLst>
      <p:ext uri="{BB962C8B-B14F-4D97-AF65-F5344CB8AC3E}">
        <p14:creationId xmlns:p14="http://schemas.microsoft.com/office/powerpoint/2010/main" val="65885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am going to do</a:t>
            </a:r>
            <a:endParaRPr lang="en-US" dirty="0"/>
          </a:p>
        </p:txBody>
      </p:sp>
      <p:sp>
        <p:nvSpPr>
          <p:cNvPr id="3" name="Content Placeholder 2"/>
          <p:cNvSpPr>
            <a:spLocks noGrp="1"/>
          </p:cNvSpPr>
          <p:nvPr>
            <p:ph idx="1"/>
          </p:nvPr>
        </p:nvSpPr>
        <p:spPr/>
        <p:txBody>
          <a:bodyPr>
            <a:normAutofit/>
          </a:bodyPr>
          <a:lstStyle/>
          <a:p>
            <a:r>
              <a:rPr lang="en-US" dirty="0" smtClean="0"/>
              <a:t>Use latest researching for long term </a:t>
            </a:r>
            <a:r>
              <a:rPr lang="en-US" dirty="0" smtClean="0"/>
              <a:t>learning</a:t>
            </a:r>
            <a:endParaRPr lang="en-US" dirty="0" smtClean="0"/>
          </a:p>
        </p:txBody>
      </p:sp>
    </p:spTree>
    <p:extLst>
      <p:ext uri="{BB962C8B-B14F-4D97-AF65-F5344CB8AC3E}">
        <p14:creationId xmlns:p14="http://schemas.microsoft.com/office/powerpoint/2010/main" val="1236524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 QUIZ-NUGET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is </a:t>
            </a:r>
            <a:r>
              <a:rPr lang="en-US" dirty="0" err="1" smtClean="0"/>
              <a:t>Nuget</a:t>
            </a:r>
            <a:r>
              <a:rPr lang="en-US" dirty="0" smtClean="0"/>
              <a:t>?</a:t>
            </a:r>
          </a:p>
          <a:p>
            <a:r>
              <a:rPr lang="en-US" dirty="0" smtClean="0"/>
              <a:t>What files can be downloaded by </a:t>
            </a:r>
            <a:r>
              <a:rPr lang="en-US" dirty="0" err="1" smtClean="0"/>
              <a:t>Nuget</a:t>
            </a:r>
            <a:r>
              <a:rPr lang="en-US" dirty="0" smtClean="0"/>
              <a:t>?</a:t>
            </a:r>
          </a:p>
          <a:p>
            <a:r>
              <a:rPr lang="en-US" dirty="0" smtClean="0"/>
              <a:t>What are the two ways to use </a:t>
            </a:r>
            <a:r>
              <a:rPr lang="en-US" dirty="0" err="1" smtClean="0"/>
              <a:t>Nuget</a:t>
            </a:r>
            <a:r>
              <a:rPr lang="en-US" dirty="0" smtClean="0"/>
              <a:t>?</a:t>
            </a:r>
          </a:p>
          <a:p>
            <a:r>
              <a:rPr lang="en-US" dirty="0" smtClean="0"/>
              <a:t>What is the command line interface called?</a:t>
            </a:r>
          </a:p>
          <a:p>
            <a:r>
              <a:rPr lang="en-US" dirty="0" smtClean="0"/>
              <a:t>What sections are there in the GUI client?</a:t>
            </a:r>
          </a:p>
          <a:p>
            <a:r>
              <a:rPr lang="en-US" dirty="0" smtClean="0"/>
              <a:t>What file controls </a:t>
            </a:r>
            <a:r>
              <a:rPr lang="en-US" dirty="0" err="1" smtClean="0"/>
              <a:t>Nuget</a:t>
            </a:r>
            <a:r>
              <a:rPr lang="en-US" dirty="0" smtClean="0"/>
              <a:t>?</a:t>
            </a:r>
          </a:p>
          <a:p>
            <a:r>
              <a:rPr lang="en-US" dirty="0" smtClean="0"/>
              <a:t>What are the downloaded files stored?</a:t>
            </a:r>
          </a:p>
          <a:p>
            <a:r>
              <a:rPr lang="en-US" dirty="0" smtClean="0"/>
              <a:t>How can you upgrade your </a:t>
            </a:r>
            <a:r>
              <a:rPr lang="en-US" dirty="0" err="1" smtClean="0"/>
              <a:t>dlls</a:t>
            </a:r>
            <a:r>
              <a:rPr lang="en-US" dirty="0" smtClean="0"/>
              <a:t> via </a:t>
            </a:r>
            <a:r>
              <a:rPr lang="en-US" dirty="0" err="1" smtClean="0"/>
              <a:t>Nuget</a:t>
            </a:r>
            <a:r>
              <a:rPr lang="en-US" dirty="0" smtClean="0"/>
              <a:t>?</a:t>
            </a:r>
          </a:p>
          <a:p>
            <a:r>
              <a:rPr lang="en-US" dirty="0" smtClean="0"/>
              <a:t>What happens if your file that </a:t>
            </a:r>
            <a:r>
              <a:rPr lang="en-US" dirty="0" err="1" smtClean="0"/>
              <a:t>Nuget</a:t>
            </a:r>
            <a:r>
              <a:rPr lang="en-US" dirty="0" smtClean="0"/>
              <a:t> references is not present?</a:t>
            </a:r>
          </a:p>
          <a:p>
            <a:r>
              <a:rPr lang="en-US" dirty="0" smtClean="0"/>
              <a:t>How can you explore what a </a:t>
            </a:r>
            <a:r>
              <a:rPr lang="en-US" dirty="0" err="1" smtClean="0"/>
              <a:t>Nuget</a:t>
            </a:r>
            <a:r>
              <a:rPr lang="en-US" dirty="0" smtClean="0"/>
              <a:t> package</a:t>
            </a:r>
            <a:r>
              <a:rPr lang="en-US" dirty="0" smtClean="0"/>
              <a:t>?</a:t>
            </a:r>
          </a:p>
        </p:txBody>
      </p:sp>
    </p:spTree>
    <p:extLst>
      <p:ext uri="{BB962C8B-B14F-4D97-AF65-F5344CB8AC3E}">
        <p14:creationId xmlns:p14="http://schemas.microsoft.com/office/powerpoint/2010/main" val="137376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What is </a:t>
            </a:r>
            <a:r>
              <a:rPr lang="en-US" sz="4400" kern="1200" cap="none" dirty="0" err="1" smtClean="0">
                <a:ln w="3175" cmpd="sng">
                  <a:noFill/>
                </a:ln>
                <a:solidFill>
                  <a:schemeClr val="tx1">
                    <a:lumMod val="85000"/>
                    <a:lumOff val="15000"/>
                  </a:schemeClr>
                </a:solidFill>
                <a:effectLst/>
                <a:latin typeface="+mj-lt"/>
                <a:ea typeface="+mj-ea"/>
                <a:cs typeface="+mj-cs"/>
              </a:rPr>
              <a:t>Nuget</a:t>
            </a:r>
            <a:r>
              <a:rPr lang="en-US" sz="4400" kern="1200" cap="none" dirty="0" smtClean="0">
                <a:ln w="3175" cmpd="sng">
                  <a:noFill/>
                </a:ln>
                <a:solidFill>
                  <a:schemeClr val="tx1">
                    <a:lumMod val="85000"/>
                    <a:lumOff val="15000"/>
                  </a:schemeClr>
                </a:solidFill>
                <a:effectLst/>
                <a:latin typeface="+mj-lt"/>
                <a:ea typeface="+mj-ea"/>
                <a:cs typeface="+mj-cs"/>
              </a:rPr>
              <a:t>?</a:t>
            </a:r>
            <a:endParaRPr lang="en-US" dirty="0"/>
          </a:p>
        </p:txBody>
      </p:sp>
      <p:sp>
        <p:nvSpPr>
          <p:cNvPr id="3" name="Content Placeholder 2"/>
          <p:cNvSpPr>
            <a:spLocks noGrp="1"/>
          </p:cNvSpPr>
          <p:nvPr>
            <p:ph idx="1"/>
          </p:nvPr>
        </p:nvSpPr>
        <p:spPr/>
        <p:txBody>
          <a:bodyPr>
            <a:normAutofit lnSpcReduction="10000"/>
          </a:bodyPr>
          <a:lstStyle/>
          <a:p>
            <a:r>
              <a:rPr lang="en-US" dirty="0" smtClean="0"/>
              <a:t>Package Manager for Microsoft</a:t>
            </a:r>
          </a:p>
          <a:p>
            <a:r>
              <a:rPr lang="en-US" dirty="0" smtClean="0"/>
              <a:t>Based on gems idea from Ruby</a:t>
            </a:r>
          </a:p>
          <a:p>
            <a:r>
              <a:rPr lang="en-US" dirty="0" err="1" smtClean="0"/>
              <a:t>Nuget</a:t>
            </a:r>
            <a:r>
              <a:rPr lang="en-US" dirty="0" smtClean="0"/>
              <a:t> is a </a:t>
            </a:r>
            <a:r>
              <a:rPr lang="en-US" dirty="0" err="1" smtClean="0"/>
              <a:t>nuget</a:t>
            </a:r>
            <a:endParaRPr lang="en-US" dirty="0" smtClean="0"/>
          </a:p>
          <a:p>
            <a:r>
              <a:rPr lang="en-US" dirty="0" smtClean="0"/>
              <a:t>Download lots of different type of files</a:t>
            </a:r>
          </a:p>
          <a:p>
            <a:pPr lvl="1"/>
            <a:r>
              <a:rPr lang="en-US" dirty="0" err="1" smtClean="0"/>
              <a:t>Dlls</a:t>
            </a:r>
            <a:endParaRPr lang="en-US" dirty="0" smtClean="0"/>
          </a:p>
          <a:p>
            <a:pPr lvl="1"/>
            <a:r>
              <a:rPr lang="en-US" dirty="0" err="1" smtClean="0"/>
              <a:t>Js</a:t>
            </a:r>
            <a:endParaRPr lang="en-US" dirty="0" smtClean="0"/>
          </a:p>
          <a:p>
            <a:pPr lvl="1"/>
            <a:r>
              <a:rPr lang="en-US" dirty="0" err="1" smtClean="0"/>
              <a:t>config</a:t>
            </a:r>
            <a:endParaRPr lang="en-US" dirty="0"/>
          </a:p>
        </p:txBody>
      </p:sp>
    </p:spTree>
    <p:extLst>
      <p:ext uri="{BB962C8B-B14F-4D97-AF65-F5344CB8AC3E}">
        <p14:creationId xmlns:p14="http://schemas.microsoft.com/office/powerpoint/2010/main" val="11164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Two ways to skin a </a:t>
            </a:r>
            <a:r>
              <a:rPr lang="en-US" sz="4400" kern="1200" cap="none" dirty="0" err="1" smtClean="0">
                <a:ln w="3175" cmpd="sng">
                  <a:noFill/>
                </a:ln>
                <a:solidFill>
                  <a:schemeClr val="tx1">
                    <a:lumMod val="85000"/>
                    <a:lumOff val="15000"/>
                  </a:schemeClr>
                </a:solidFill>
                <a:effectLst/>
                <a:latin typeface="+mj-lt"/>
                <a:ea typeface="+mj-ea"/>
                <a:cs typeface="+mj-cs"/>
              </a:rPr>
              <a:t>NuGet</a:t>
            </a:r>
            <a:endParaRPr lang="en-US" dirty="0"/>
          </a:p>
        </p:txBody>
      </p:sp>
      <p:sp>
        <p:nvSpPr>
          <p:cNvPr id="3" name="Content Placeholder 2"/>
          <p:cNvSpPr>
            <a:spLocks noGrp="1"/>
          </p:cNvSpPr>
          <p:nvPr>
            <p:ph idx="1"/>
          </p:nvPr>
        </p:nvSpPr>
        <p:spPr/>
        <p:txBody>
          <a:bodyPr/>
          <a:lstStyle/>
          <a:p>
            <a:r>
              <a:rPr lang="en-US" dirty="0" smtClean="0"/>
              <a:t>Command Line</a:t>
            </a:r>
          </a:p>
          <a:p>
            <a:pPr lvl="1"/>
            <a:r>
              <a:rPr lang="en-US" dirty="0" smtClean="0"/>
              <a:t>Package manager console</a:t>
            </a:r>
          </a:p>
          <a:p>
            <a:r>
              <a:rPr lang="en-US" dirty="0" smtClean="0"/>
              <a:t>GUI</a:t>
            </a:r>
          </a:p>
          <a:p>
            <a:pPr lvl="1"/>
            <a:r>
              <a:rPr lang="en-US" dirty="0" smtClean="0"/>
              <a:t>Right click on References</a:t>
            </a:r>
            <a:endParaRPr lang="en-US" dirty="0"/>
          </a:p>
        </p:txBody>
      </p:sp>
    </p:spTree>
    <p:extLst>
      <p:ext uri="{BB962C8B-B14F-4D97-AF65-F5344CB8AC3E}">
        <p14:creationId xmlns:p14="http://schemas.microsoft.com/office/powerpoint/2010/main" val="29066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GUI </a:t>
            </a:r>
            <a:r>
              <a:rPr lang="en-US" sz="4400" kern="1200" cap="none" dirty="0" err="1" smtClean="0">
                <a:ln w="3175" cmpd="sng">
                  <a:noFill/>
                </a:ln>
                <a:solidFill>
                  <a:schemeClr val="tx1">
                    <a:lumMod val="85000"/>
                    <a:lumOff val="15000"/>
                  </a:schemeClr>
                </a:solidFill>
                <a:effectLst/>
                <a:latin typeface="+mj-lt"/>
                <a:ea typeface="+mj-ea"/>
                <a:cs typeface="+mj-cs"/>
              </a:rPr>
              <a:t>nugets</a:t>
            </a:r>
            <a:endParaRPr lang="en-US" dirty="0"/>
          </a:p>
        </p:txBody>
      </p:sp>
      <p:sp>
        <p:nvSpPr>
          <p:cNvPr id="3" name="Content Placeholder 2"/>
          <p:cNvSpPr>
            <a:spLocks noGrp="1"/>
          </p:cNvSpPr>
          <p:nvPr>
            <p:ph idx="1"/>
          </p:nvPr>
        </p:nvSpPr>
        <p:spPr/>
        <p:txBody>
          <a:bodyPr/>
          <a:lstStyle/>
          <a:p>
            <a:r>
              <a:rPr lang="en-US" dirty="0" smtClean="0"/>
              <a:t>Installed</a:t>
            </a:r>
          </a:p>
          <a:p>
            <a:r>
              <a:rPr lang="en-US" dirty="0" smtClean="0"/>
              <a:t>Online</a:t>
            </a:r>
          </a:p>
          <a:p>
            <a:pPr lvl="1"/>
            <a:r>
              <a:rPr lang="en-US" dirty="0" smtClean="0"/>
              <a:t>Configurable</a:t>
            </a:r>
          </a:p>
          <a:p>
            <a:r>
              <a:rPr lang="en-US" dirty="0" smtClean="0"/>
              <a:t>Update</a:t>
            </a:r>
          </a:p>
        </p:txBody>
      </p:sp>
    </p:spTree>
    <p:extLst>
      <p:ext uri="{BB962C8B-B14F-4D97-AF65-F5344CB8AC3E}">
        <p14:creationId xmlns:p14="http://schemas.microsoft.com/office/powerpoint/2010/main" val="272878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Underneath the covers</a:t>
            </a:r>
            <a:endParaRPr lang="en-US" dirty="0"/>
          </a:p>
        </p:txBody>
      </p:sp>
      <p:sp>
        <p:nvSpPr>
          <p:cNvPr id="3" name="Content Placeholder 2"/>
          <p:cNvSpPr>
            <a:spLocks noGrp="1"/>
          </p:cNvSpPr>
          <p:nvPr>
            <p:ph idx="1"/>
          </p:nvPr>
        </p:nvSpPr>
        <p:spPr/>
        <p:txBody>
          <a:bodyPr/>
          <a:lstStyle/>
          <a:p>
            <a:r>
              <a:rPr lang="en-US" dirty="0" err="1" smtClean="0"/>
              <a:t>Packages.config</a:t>
            </a:r>
            <a:r>
              <a:rPr lang="en-US" dirty="0" smtClean="0"/>
              <a:t> file</a:t>
            </a:r>
          </a:p>
          <a:p>
            <a:r>
              <a:rPr lang="en-US" dirty="0" smtClean="0"/>
              <a:t>Keeps track of files, version, and framework</a:t>
            </a:r>
          </a:p>
          <a:p>
            <a:r>
              <a:rPr lang="en-US" dirty="0" smtClean="0"/>
              <a:t>Packages folder</a:t>
            </a:r>
          </a:p>
          <a:p>
            <a:pPr lvl="1"/>
            <a:r>
              <a:rPr lang="en-US" dirty="0" smtClean="0"/>
              <a:t>Not part of the project</a:t>
            </a:r>
          </a:p>
          <a:p>
            <a:r>
              <a:rPr lang="en-US" dirty="0" smtClean="0"/>
              <a:t>If not found in packages folder</a:t>
            </a:r>
          </a:p>
          <a:p>
            <a:pPr lvl="1"/>
            <a:r>
              <a:rPr lang="en-US" dirty="0" smtClean="0"/>
              <a:t>Will restore</a:t>
            </a:r>
          </a:p>
        </p:txBody>
      </p:sp>
    </p:spTree>
    <p:extLst>
      <p:ext uri="{BB962C8B-B14F-4D97-AF65-F5344CB8AC3E}">
        <p14:creationId xmlns:p14="http://schemas.microsoft.com/office/powerpoint/2010/main" val="124109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packages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docs.nuget.org/docs/creating-packages/using-a-gui-to-build-package</a:t>
            </a:r>
            <a:endParaRPr lang="en-US" dirty="0" smtClean="0"/>
          </a:p>
          <a:p>
            <a:r>
              <a:rPr lang="en-US" dirty="0" smtClean="0"/>
              <a:t>Metadata</a:t>
            </a:r>
          </a:p>
          <a:p>
            <a:r>
              <a:rPr lang="en-US" dirty="0" err="1" smtClean="0"/>
              <a:t>Dependecies</a:t>
            </a:r>
            <a:endParaRPr lang="en-US" dirty="0" smtClean="0"/>
          </a:p>
          <a:p>
            <a:r>
              <a:rPr lang="en-US" dirty="0" smtClean="0"/>
              <a:t>Content</a:t>
            </a:r>
          </a:p>
        </p:txBody>
      </p:sp>
    </p:spTree>
    <p:extLst>
      <p:ext uri="{BB962C8B-B14F-4D97-AF65-F5344CB8AC3E}">
        <p14:creationId xmlns:p14="http://schemas.microsoft.com/office/powerpoint/2010/main" val="408759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lstStyle/>
          <a:p>
            <a:r>
              <a:rPr lang="en-US" dirty="0" smtClean="0"/>
              <a:t>Look at the packages in the exercise projects</a:t>
            </a:r>
            <a:endParaRPr lang="en-US" dirty="0"/>
          </a:p>
        </p:txBody>
      </p:sp>
    </p:spTree>
    <p:extLst>
      <p:ext uri="{BB962C8B-B14F-4D97-AF65-F5344CB8AC3E}">
        <p14:creationId xmlns:p14="http://schemas.microsoft.com/office/powerpoint/2010/main" val="29111160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 QUIZ-PROJECT FILES</a:t>
            </a:r>
            <a:endParaRPr lang="en-US" dirty="0"/>
          </a:p>
        </p:txBody>
      </p:sp>
      <p:sp>
        <p:nvSpPr>
          <p:cNvPr id="3" name="Content Placeholder 2"/>
          <p:cNvSpPr>
            <a:spLocks noGrp="1"/>
          </p:cNvSpPr>
          <p:nvPr>
            <p:ph idx="1"/>
          </p:nvPr>
        </p:nvSpPr>
        <p:spPr/>
        <p:txBody>
          <a:bodyPr/>
          <a:lstStyle/>
          <a:p>
            <a:r>
              <a:rPr lang="en-US" dirty="0" smtClean="0"/>
              <a:t>How do you look at the text of a project file?</a:t>
            </a:r>
          </a:p>
          <a:p>
            <a:r>
              <a:rPr lang="en-US" dirty="0" smtClean="0"/>
              <a:t>What type of information is located in a project file?</a:t>
            </a:r>
          </a:p>
          <a:p>
            <a:r>
              <a:rPr lang="en-US" dirty="0" smtClean="0"/>
              <a:t>How does the project find a </a:t>
            </a:r>
            <a:r>
              <a:rPr lang="en-US" dirty="0" err="1" smtClean="0"/>
              <a:t>dll</a:t>
            </a:r>
            <a:r>
              <a:rPr lang="en-US" dirty="0" smtClean="0"/>
              <a:t>?</a:t>
            </a:r>
          </a:p>
          <a:p>
            <a:r>
              <a:rPr lang="en-US" dirty="0" smtClean="0"/>
              <a:t>How does Visual Studio know the project type?</a:t>
            </a:r>
          </a:p>
          <a:p>
            <a:r>
              <a:rPr lang="en-US" dirty="0" smtClean="0"/>
              <a:t>How can you set the project to check views at compile time?</a:t>
            </a:r>
          </a:p>
          <a:p>
            <a:r>
              <a:rPr lang="en-US" dirty="0" smtClean="0"/>
              <a:t>What happens if a file referenced is not present</a:t>
            </a:r>
            <a:r>
              <a:rPr lang="en-US" dirty="0" smtClean="0"/>
              <a:t>?</a:t>
            </a:r>
          </a:p>
        </p:txBody>
      </p:sp>
    </p:spTree>
    <p:extLst>
      <p:ext uri="{BB962C8B-B14F-4D97-AF65-F5344CB8AC3E}">
        <p14:creationId xmlns:p14="http://schemas.microsoft.com/office/powerpoint/2010/main" val="145970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Project Files</a:t>
            </a:r>
            <a:endParaRPr lang="en-US" dirty="0"/>
          </a:p>
        </p:txBody>
      </p:sp>
      <p:sp>
        <p:nvSpPr>
          <p:cNvPr id="3" name="Content Placeholder 2"/>
          <p:cNvSpPr>
            <a:spLocks noGrp="1"/>
          </p:cNvSpPr>
          <p:nvPr>
            <p:ph idx="1"/>
          </p:nvPr>
        </p:nvSpPr>
        <p:spPr/>
        <p:txBody>
          <a:bodyPr/>
          <a:lstStyle/>
          <a:p>
            <a:r>
              <a:rPr lang="en-US" dirty="0" smtClean="0"/>
              <a:t>It is just a configuration file</a:t>
            </a:r>
          </a:p>
          <a:p>
            <a:r>
              <a:rPr lang="en-US" dirty="0" smtClean="0"/>
              <a:t>Unload to see it with Visual Studio editor</a:t>
            </a:r>
          </a:p>
          <a:p>
            <a:r>
              <a:rPr lang="en-US" dirty="0" smtClean="0"/>
              <a:t>Property Groups</a:t>
            </a:r>
          </a:p>
          <a:p>
            <a:r>
              <a:rPr lang="en-US" dirty="0" smtClean="0"/>
              <a:t>Item Groups</a:t>
            </a:r>
          </a:p>
        </p:txBody>
      </p:sp>
    </p:spTree>
    <p:extLst>
      <p:ext uri="{BB962C8B-B14F-4D97-AF65-F5344CB8AC3E}">
        <p14:creationId xmlns:p14="http://schemas.microsoft.com/office/powerpoint/2010/main" val="113129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Different ways</a:t>
            </a:r>
          </a:p>
          <a:p>
            <a:pPr lvl="1"/>
            <a:r>
              <a:rPr lang="en-US" dirty="0" smtClean="0"/>
              <a:t>Just name –GAC</a:t>
            </a:r>
          </a:p>
          <a:p>
            <a:pPr lvl="1"/>
            <a:r>
              <a:rPr lang="en-US" dirty="0" smtClean="0"/>
              <a:t>Full name</a:t>
            </a:r>
          </a:p>
          <a:p>
            <a:pPr lvl="1"/>
            <a:r>
              <a:rPr lang="en-US" dirty="0" err="1" smtClean="0"/>
              <a:t>HintPath</a:t>
            </a:r>
            <a:endParaRPr lang="en-US" dirty="0" smtClean="0"/>
          </a:p>
          <a:p>
            <a:pPr lvl="1"/>
            <a:r>
              <a:rPr lang="en-US" dirty="0" smtClean="0"/>
              <a:t>Private</a:t>
            </a:r>
          </a:p>
        </p:txBody>
      </p:sp>
    </p:spTree>
    <p:extLst>
      <p:ext uri="{BB962C8B-B14F-4D97-AF65-F5344CB8AC3E}">
        <p14:creationId xmlns:p14="http://schemas.microsoft.com/office/powerpoint/2010/main" val="205029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smtClean="0"/>
              <a:t>Quizes</a:t>
            </a:r>
            <a:r>
              <a:rPr lang="en-US" dirty="0" smtClean="0"/>
              <a:t> </a:t>
            </a:r>
            <a:endParaRPr lang="en-US" dirty="0"/>
          </a:p>
        </p:txBody>
      </p:sp>
      <p:sp>
        <p:nvSpPr>
          <p:cNvPr id="3" name="Content Placeholder 2"/>
          <p:cNvSpPr>
            <a:spLocks noGrp="1"/>
          </p:cNvSpPr>
          <p:nvPr>
            <p:ph idx="1"/>
          </p:nvPr>
        </p:nvSpPr>
        <p:spPr/>
        <p:txBody>
          <a:bodyPr>
            <a:normAutofit/>
          </a:bodyPr>
          <a:lstStyle/>
          <a:p>
            <a:pPr lvl="0"/>
            <a:r>
              <a:rPr lang="en-US" dirty="0"/>
              <a:t>L</a:t>
            </a:r>
            <a:r>
              <a:rPr lang="en-US" dirty="0" smtClean="0"/>
              <a:t>earning tool</a:t>
            </a:r>
          </a:p>
          <a:p>
            <a:pPr lvl="0"/>
            <a:r>
              <a:rPr lang="en-US" dirty="0" smtClean="0"/>
              <a:t> Not dipstick for how much learned</a:t>
            </a:r>
          </a:p>
          <a:p>
            <a:pPr lvl="0"/>
            <a:r>
              <a:rPr lang="en-US" dirty="0" smtClean="0"/>
              <a:t>Memory is write operation</a:t>
            </a:r>
          </a:p>
          <a:p>
            <a:pPr lvl="0"/>
            <a:r>
              <a:rPr lang="en-US" dirty="0" smtClean="0"/>
              <a:t>Priming</a:t>
            </a:r>
          </a:p>
        </p:txBody>
      </p:sp>
    </p:spTree>
    <p:extLst>
      <p:ext uri="{BB962C8B-B14F-4D97-AF65-F5344CB8AC3E}">
        <p14:creationId xmlns:p14="http://schemas.microsoft.com/office/powerpoint/2010/main" val="282833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oddities</a:t>
            </a:r>
            <a:endParaRPr lang="en-US" dirty="0"/>
          </a:p>
        </p:txBody>
      </p:sp>
      <p:sp>
        <p:nvSpPr>
          <p:cNvPr id="3" name="Content Placeholder 2"/>
          <p:cNvSpPr>
            <a:spLocks noGrp="1"/>
          </p:cNvSpPr>
          <p:nvPr>
            <p:ph idx="1"/>
          </p:nvPr>
        </p:nvSpPr>
        <p:spPr/>
        <p:txBody>
          <a:bodyPr/>
          <a:lstStyle/>
          <a:p>
            <a:r>
              <a:rPr lang="en-US" dirty="0" smtClean="0"/>
              <a:t>There are project types listed here</a:t>
            </a:r>
          </a:p>
          <a:p>
            <a:r>
              <a:rPr lang="en-US" dirty="0" smtClean="0"/>
              <a:t>Weird but can cause problems</a:t>
            </a:r>
          </a:p>
          <a:p>
            <a:r>
              <a:rPr lang="en-US" dirty="0" err="1" smtClean="0"/>
              <a:t>MVCBuildViews</a:t>
            </a:r>
            <a:endParaRPr lang="en-US" dirty="0"/>
          </a:p>
        </p:txBody>
      </p:sp>
    </p:spTree>
    <p:extLst>
      <p:ext uri="{BB962C8B-B14F-4D97-AF65-F5344CB8AC3E}">
        <p14:creationId xmlns:p14="http://schemas.microsoft.com/office/powerpoint/2010/main" val="231987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lstStyle/>
          <a:p>
            <a:r>
              <a:rPr lang="en-US" dirty="0" smtClean="0"/>
              <a:t>Change the </a:t>
            </a:r>
            <a:r>
              <a:rPr lang="en-US" dirty="0" err="1" smtClean="0"/>
              <a:t>MVCBuildviews</a:t>
            </a:r>
            <a:r>
              <a:rPr lang="en-US" dirty="0" smtClean="0"/>
              <a:t> to false. Go into a view and put in an incorrect syntax (</a:t>
            </a:r>
            <a:r>
              <a:rPr lang="en-US" dirty="0" smtClean="0">
                <a:hlinkClick r:id="rId2"/>
              </a:rPr>
              <a:t>e.g.-@test12323</a:t>
            </a:r>
            <a:r>
              <a:rPr lang="en-US" dirty="0" smtClean="0"/>
              <a:t>) and compile. Note there is no error. Change the </a:t>
            </a:r>
            <a:r>
              <a:rPr lang="en-US" dirty="0" err="1" smtClean="0"/>
              <a:t>MVCViewBuildViews</a:t>
            </a:r>
            <a:r>
              <a:rPr lang="en-US" dirty="0" smtClean="0"/>
              <a:t> to true and not the compile time error.</a:t>
            </a:r>
          </a:p>
          <a:p>
            <a:r>
              <a:rPr lang="en-US" dirty="0" smtClean="0"/>
              <a:t>Look at every </a:t>
            </a:r>
            <a:r>
              <a:rPr lang="en-US" dirty="0" err="1" smtClean="0"/>
              <a:t>dll</a:t>
            </a:r>
            <a:r>
              <a:rPr lang="en-US" dirty="0" smtClean="0"/>
              <a:t> in your project file that doesn’t have a full reference. Are all  of these in you GAC?</a:t>
            </a:r>
          </a:p>
        </p:txBody>
      </p:sp>
    </p:spTree>
    <p:extLst>
      <p:ext uri="{BB962C8B-B14F-4D97-AF65-F5344CB8AC3E}">
        <p14:creationId xmlns:p14="http://schemas.microsoft.com/office/powerpoint/2010/main" val="30693977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 QUIZ-MVC</a:t>
            </a:r>
            <a:endParaRPr lang="en-US" dirty="0"/>
          </a:p>
        </p:txBody>
      </p:sp>
      <p:sp>
        <p:nvSpPr>
          <p:cNvPr id="3" name="Content Placeholder 2"/>
          <p:cNvSpPr>
            <a:spLocks noGrp="1"/>
          </p:cNvSpPr>
          <p:nvPr>
            <p:ph idx="1"/>
          </p:nvPr>
        </p:nvSpPr>
        <p:spPr/>
        <p:txBody>
          <a:bodyPr>
            <a:normAutofit/>
          </a:bodyPr>
          <a:lstStyle/>
          <a:p>
            <a:r>
              <a:rPr lang="en-US" dirty="0" smtClean="0"/>
              <a:t>What was the first successful web implementation of MVC?</a:t>
            </a:r>
          </a:p>
          <a:p>
            <a:r>
              <a:rPr lang="en-US" dirty="0" smtClean="0"/>
              <a:t>What are the major </a:t>
            </a:r>
            <a:r>
              <a:rPr lang="en-US" dirty="0" err="1" smtClean="0"/>
              <a:t>dlls</a:t>
            </a:r>
            <a:r>
              <a:rPr lang="en-US" dirty="0" smtClean="0"/>
              <a:t> in MVC?</a:t>
            </a:r>
          </a:p>
          <a:p>
            <a:r>
              <a:rPr lang="en-US" dirty="0" smtClean="0"/>
              <a:t>What is </a:t>
            </a:r>
            <a:r>
              <a:rPr lang="en-US" dirty="0" err="1" smtClean="0"/>
              <a:t>Web.API</a:t>
            </a:r>
            <a:r>
              <a:rPr lang="en-US" dirty="0" smtClean="0"/>
              <a:t>?</a:t>
            </a:r>
          </a:p>
          <a:p>
            <a:r>
              <a:rPr lang="en-US" dirty="0" smtClean="0"/>
              <a:t>What </a:t>
            </a:r>
            <a:r>
              <a:rPr lang="en-US" dirty="0" smtClean="0"/>
              <a:t>is a view engine?</a:t>
            </a:r>
          </a:p>
          <a:p>
            <a:r>
              <a:rPr lang="en-US" dirty="0" smtClean="0"/>
              <a:t>What is </a:t>
            </a:r>
            <a:r>
              <a:rPr lang="en-US" dirty="0" err="1" smtClean="0"/>
              <a:t>ASP.Net</a:t>
            </a:r>
            <a:r>
              <a:rPr lang="en-US" dirty="0" smtClean="0"/>
              <a:t>?</a:t>
            </a:r>
            <a:endParaRPr lang="en-US" dirty="0" smtClean="0"/>
          </a:p>
        </p:txBody>
      </p:sp>
    </p:spTree>
    <p:extLst>
      <p:ext uri="{BB962C8B-B14F-4D97-AF65-F5344CB8AC3E}">
        <p14:creationId xmlns:p14="http://schemas.microsoft.com/office/powerpoint/2010/main" val="31608402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lstStyle/>
          <a:p>
            <a:r>
              <a:rPr lang="en-US" dirty="0" smtClean="0"/>
              <a:t>Version 1</a:t>
            </a:r>
          </a:p>
          <a:p>
            <a:r>
              <a:rPr lang="en-US" dirty="0" smtClean="0"/>
              <a:t>Added on to VS</a:t>
            </a:r>
            <a:r>
              <a:rPr lang="en-US" baseline="0" dirty="0" smtClean="0"/>
              <a:t> 2008</a:t>
            </a:r>
          </a:p>
          <a:p>
            <a:r>
              <a:rPr lang="en-US" baseline="0" dirty="0" smtClean="0"/>
              <a:t>Version 2 soon after</a:t>
            </a:r>
          </a:p>
        </p:txBody>
      </p:sp>
    </p:spTree>
    <p:extLst>
      <p:ext uri="{BB962C8B-B14F-4D97-AF65-F5344CB8AC3E}">
        <p14:creationId xmlns:p14="http://schemas.microsoft.com/office/powerpoint/2010/main" val="426657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3</a:t>
            </a:r>
            <a:endParaRPr lang="en-US" dirty="0"/>
          </a:p>
        </p:txBody>
      </p:sp>
      <p:sp>
        <p:nvSpPr>
          <p:cNvPr id="3" name="Content Placeholder 2"/>
          <p:cNvSpPr>
            <a:spLocks noGrp="1"/>
          </p:cNvSpPr>
          <p:nvPr>
            <p:ph idx="1"/>
          </p:nvPr>
        </p:nvSpPr>
        <p:spPr/>
        <p:txBody>
          <a:bodyPr/>
          <a:lstStyle/>
          <a:p>
            <a:r>
              <a:rPr lang="en-US" dirty="0" smtClean="0"/>
              <a:t>Stable</a:t>
            </a:r>
          </a:p>
          <a:p>
            <a:r>
              <a:rPr lang="en-US" dirty="0" smtClean="0"/>
              <a:t>Razor</a:t>
            </a:r>
          </a:p>
        </p:txBody>
      </p:sp>
    </p:spTree>
    <p:extLst>
      <p:ext uri="{BB962C8B-B14F-4D97-AF65-F5344CB8AC3E}">
        <p14:creationId xmlns:p14="http://schemas.microsoft.com/office/powerpoint/2010/main" val="141425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3-&gt;4</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99527" y="423908"/>
            <a:ext cx="3783136" cy="6434092"/>
          </a:xfrm>
          <a:prstGeom prst="rect">
            <a:avLst/>
          </a:prstGeom>
        </p:spPr>
      </p:pic>
      <p:cxnSp>
        <p:nvCxnSpPr>
          <p:cNvPr id="6" name="Straight Arrow Connector 5"/>
          <p:cNvCxnSpPr/>
          <p:nvPr/>
        </p:nvCxnSpPr>
        <p:spPr>
          <a:xfrm>
            <a:off x="4736892" y="4257207"/>
            <a:ext cx="2662635" cy="1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4371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vs Convention</a:t>
            </a:r>
            <a:endParaRPr lang="en-US" dirty="0"/>
          </a:p>
        </p:txBody>
      </p:sp>
      <p:sp>
        <p:nvSpPr>
          <p:cNvPr id="3" name="Content Placeholder 2"/>
          <p:cNvSpPr>
            <a:spLocks noGrp="1"/>
          </p:cNvSpPr>
          <p:nvPr>
            <p:ph idx="1"/>
          </p:nvPr>
        </p:nvSpPr>
        <p:spPr/>
        <p:txBody>
          <a:bodyPr/>
          <a:lstStyle/>
          <a:p>
            <a:r>
              <a:rPr lang="en-US" dirty="0" smtClean="0"/>
              <a:t>Conventions</a:t>
            </a:r>
          </a:p>
          <a:p>
            <a:pPr lvl="1"/>
            <a:r>
              <a:rPr lang="en-US" dirty="0" smtClean="0"/>
              <a:t>Controllers folder</a:t>
            </a:r>
          </a:p>
          <a:p>
            <a:pPr lvl="1"/>
            <a:r>
              <a:rPr lang="en-US" dirty="0" smtClean="0"/>
              <a:t>Views folder</a:t>
            </a:r>
          </a:p>
          <a:p>
            <a:r>
              <a:rPr lang="en-US" dirty="0" smtClean="0"/>
              <a:t>Configuration</a:t>
            </a:r>
          </a:p>
          <a:p>
            <a:pPr lvl="1"/>
            <a:r>
              <a:rPr lang="en-US" dirty="0" err="1" smtClean="0"/>
              <a:t>Web.config</a:t>
            </a:r>
            <a:endParaRPr lang="en-US" dirty="0" smtClean="0"/>
          </a:p>
          <a:p>
            <a:pPr lvl="1"/>
            <a:r>
              <a:rPr lang="en-US" dirty="0" smtClean="0"/>
              <a:t>Root level</a:t>
            </a:r>
          </a:p>
          <a:p>
            <a:pPr lvl="1"/>
            <a:r>
              <a:rPr lang="en-US" dirty="0" smtClean="0"/>
              <a:t>Views Level</a:t>
            </a:r>
            <a:endParaRPr lang="en-US" dirty="0"/>
          </a:p>
        </p:txBody>
      </p:sp>
    </p:spTree>
    <p:extLst>
      <p:ext uri="{BB962C8B-B14F-4D97-AF65-F5344CB8AC3E}">
        <p14:creationId xmlns:p14="http://schemas.microsoft.com/office/powerpoint/2010/main" val="342795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What are the major </a:t>
            </a:r>
            <a:r>
              <a:rPr lang="en-US" sz="4400" kern="1200" cap="none" dirty="0" err="1" smtClean="0">
                <a:ln w="3175" cmpd="sng">
                  <a:noFill/>
                </a:ln>
                <a:solidFill>
                  <a:schemeClr val="tx1">
                    <a:lumMod val="85000"/>
                    <a:lumOff val="15000"/>
                  </a:schemeClr>
                </a:solidFill>
                <a:effectLst/>
                <a:latin typeface="+mj-lt"/>
                <a:ea typeface="+mj-ea"/>
                <a:cs typeface="+mj-cs"/>
              </a:rPr>
              <a:t>dlls</a:t>
            </a:r>
            <a:r>
              <a:rPr lang="en-US" sz="4400" kern="1200" cap="none" dirty="0" smtClean="0">
                <a:ln w="3175" cmpd="sng">
                  <a:noFill/>
                </a:ln>
                <a:solidFill>
                  <a:schemeClr val="tx1">
                    <a:lumMod val="85000"/>
                    <a:lumOff val="15000"/>
                  </a:schemeClr>
                </a:solidFill>
                <a:effectLst/>
                <a:latin typeface="+mj-lt"/>
                <a:ea typeface="+mj-ea"/>
                <a:cs typeface="+mj-cs"/>
              </a:rPr>
              <a:t> in MVC?</a:t>
            </a:r>
            <a:endParaRPr lang="en-US" dirty="0"/>
          </a:p>
        </p:txBody>
      </p:sp>
      <p:sp>
        <p:nvSpPr>
          <p:cNvPr id="3" name="Content Placeholder 2"/>
          <p:cNvSpPr>
            <a:spLocks noGrp="1"/>
          </p:cNvSpPr>
          <p:nvPr>
            <p:ph idx="1"/>
          </p:nvPr>
        </p:nvSpPr>
        <p:spPr/>
        <p:txBody>
          <a:bodyPr/>
          <a:lstStyle/>
          <a:p>
            <a:r>
              <a:rPr lang="en-US" dirty="0" smtClean="0"/>
              <a:t>MVC</a:t>
            </a:r>
          </a:p>
          <a:p>
            <a:r>
              <a:rPr lang="en-US" dirty="0" smtClean="0"/>
              <a:t>Razor</a:t>
            </a:r>
          </a:p>
          <a:p>
            <a:r>
              <a:rPr lang="en-US" dirty="0" err="1" smtClean="0"/>
              <a:t>ASP.WebPages</a:t>
            </a:r>
            <a:endParaRPr lang="en-US" dirty="0" smtClean="0"/>
          </a:p>
        </p:txBody>
      </p:sp>
    </p:spTree>
    <p:extLst>
      <p:ext uri="{BB962C8B-B14F-4D97-AF65-F5344CB8AC3E}">
        <p14:creationId xmlns:p14="http://schemas.microsoft.com/office/powerpoint/2010/main" val="361889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configuration</a:t>
            </a:r>
            <a:endParaRPr lang="en-US" dirty="0"/>
          </a:p>
        </p:txBody>
      </p:sp>
      <p:sp>
        <p:nvSpPr>
          <p:cNvPr id="3" name="Content Placeholder 2"/>
          <p:cNvSpPr>
            <a:spLocks noGrp="1"/>
          </p:cNvSpPr>
          <p:nvPr>
            <p:ph idx="1"/>
          </p:nvPr>
        </p:nvSpPr>
        <p:spPr/>
        <p:txBody>
          <a:bodyPr/>
          <a:lstStyle/>
          <a:p>
            <a:r>
              <a:rPr lang="en-US" dirty="0" err="1" smtClean="0"/>
              <a:t>AppStart</a:t>
            </a:r>
            <a:endParaRPr lang="en-US" dirty="0" smtClean="0"/>
          </a:p>
          <a:p>
            <a:r>
              <a:rPr lang="en-US" dirty="0" err="1" smtClean="0"/>
              <a:t>Global.asax</a:t>
            </a:r>
            <a:endParaRPr lang="en-US" dirty="0" smtClean="0"/>
          </a:p>
          <a:p>
            <a:r>
              <a:rPr lang="en-US" dirty="0" err="1" smtClean="0"/>
              <a:t>Web.config</a:t>
            </a:r>
            <a:r>
              <a:rPr lang="en-US" dirty="0" smtClean="0"/>
              <a:t> for views</a:t>
            </a:r>
            <a:endParaRPr lang="en-US" dirty="0"/>
          </a:p>
        </p:txBody>
      </p:sp>
    </p:spTree>
    <p:extLst>
      <p:ext uri="{BB962C8B-B14F-4D97-AF65-F5344CB8AC3E}">
        <p14:creationId xmlns:p14="http://schemas.microsoft.com/office/powerpoint/2010/main" val="129757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What is a view engine?</a:t>
            </a:r>
            <a:endParaRPr lang="en-US" dirty="0"/>
          </a:p>
        </p:txBody>
      </p:sp>
      <p:sp>
        <p:nvSpPr>
          <p:cNvPr id="3" name="Content Placeholder 2"/>
          <p:cNvSpPr>
            <a:spLocks noGrp="1"/>
          </p:cNvSpPr>
          <p:nvPr>
            <p:ph idx="1"/>
          </p:nvPr>
        </p:nvSpPr>
        <p:spPr/>
        <p:txBody>
          <a:bodyPr/>
          <a:lstStyle/>
          <a:p>
            <a:r>
              <a:rPr lang="en-US" dirty="0" smtClean="0"/>
              <a:t>Engine to render HTML</a:t>
            </a:r>
          </a:p>
          <a:p>
            <a:r>
              <a:rPr lang="en-US" dirty="0" smtClean="0"/>
              <a:t>ASP.NET &lt;%=</a:t>
            </a:r>
            <a:r>
              <a:rPr lang="en-US" dirty="0" err="1" smtClean="0"/>
              <a:t>Response.Write</a:t>
            </a:r>
            <a:r>
              <a:rPr lang="en-US" dirty="0" smtClean="0"/>
              <a:t>(“Hello world”) %&gt;</a:t>
            </a:r>
          </a:p>
          <a:p>
            <a:r>
              <a:rPr lang="en-US" dirty="0" smtClean="0"/>
              <a:t>Razor @</a:t>
            </a:r>
            <a:r>
              <a:rPr lang="en-US" dirty="0" err="1" smtClean="0"/>
              <a:t>Html.TextBox</a:t>
            </a:r>
            <a:r>
              <a:rPr lang="en-US" dirty="0" smtClean="0"/>
              <a:t>(“test”)</a:t>
            </a:r>
          </a:p>
          <a:p>
            <a:r>
              <a:rPr lang="en-US" dirty="0" smtClean="0"/>
              <a:t>Could have alternative</a:t>
            </a:r>
          </a:p>
          <a:p>
            <a:pPr lvl="1"/>
            <a:r>
              <a:rPr lang="en-US" dirty="0" smtClean="0"/>
              <a:t>Could render to PDF for example</a:t>
            </a:r>
            <a:endParaRPr lang="en-US" dirty="0"/>
          </a:p>
        </p:txBody>
      </p:sp>
    </p:spTree>
    <p:extLst>
      <p:ext uri="{BB962C8B-B14F-4D97-AF65-F5344CB8AC3E}">
        <p14:creationId xmlns:p14="http://schemas.microsoft.com/office/powerpoint/2010/main" val="262164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Talk about topic</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14161424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What is </a:t>
            </a:r>
            <a:r>
              <a:rPr lang="en-US" sz="4400" kern="1200" cap="none" dirty="0" err="1" smtClean="0">
                <a:ln w="3175" cmpd="sng">
                  <a:noFill/>
                </a:ln>
                <a:solidFill>
                  <a:schemeClr val="tx1">
                    <a:lumMod val="85000"/>
                    <a:lumOff val="15000"/>
                  </a:schemeClr>
                </a:solidFill>
                <a:effectLst/>
                <a:latin typeface="+mj-lt"/>
                <a:ea typeface="+mj-ea"/>
                <a:cs typeface="+mj-cs"/>
              </a:rPr>
              <a:t>Web.API</a:t>
            </a:r>
            <a:r>
              <a:rPr lang="en-US" sz="4400" kern="1200" cap="none" dirty="0" smtClean="0">
                <a:ln w="3175" cmpd="sng">
                  <a:noFill/>
                </a:ln>
                <a:solidFill>
                  <a:schemeClr val="tx1">
                    <a:lumMod val="85000"/>
                    <a:lumOff val="15000"/>
                  </a:schemeClr>
                </a:solidFill>
                <a:effectLst/>
                <a:latin typeface="+mj-lt"/>
                <a:ea typeface="+mj-ea"/>
                <a:cs typeface="+mj-cs"/>
              </a:rPr>
              <a:t>?</a:t>
            </a:r>
            <a:endParaRPr lang="en-US" dirty="0"/>
          </a:p>
        </p:txBody>
      </p:sp>
      <p:sp>
        <p:nvSpPr>
          <p:cNvPr id="3" name="Content Placeholder 2"/>
          <p:cNvSpPr>
            <a:spLocks noGrp="1"/>
          </p:cNvSpPr>
          <p:nvPr>
            <p:ph idx="1"/>
          </p:nvPr>
        </p:nvSpPr>
        <p:spPr>
          <a:xfrm>
            <a:off x="1295402" y="2556932"/>
            <a:ext cx="9601196" cy="3318936"/>
          </a:xfrm>
        </p:spPr>
        <p:txBody>
          <a:bodyPr/>
          <a:lstStyle/>
          <a:p>
            <a:r>
              <a:rPr lang="en-US" dirty="0" smtClean="0"/>
              <a:t>A mixture of MVC and data access</a:t>
            </a:r>
          </a:p>
          <a:p>
            <a:r>
              <a:rPr lang="en-US" dirty="0" smtClean="0"/>
              <a:t>It is a service</a:t>
            </a:r>
          </a:p>
          <a:p>
            <a:r>
              <a:rPr lang="en-US" dirty="0" smtClean="0"/>
              <a:t>Uses real HTTP </a:t>
            </a:r>
          </a:p>
          <a:p>
            <a:r>
              <a:rPr lang="en-US" dirty="0" smtClean="0"/>
              <a:t>Based on conventions</a:t>
            </a:r>
          </a:p>
        </p:txBody>
      </p:sp>
    </p:spTree>
    <p:extLst>
      <p:ext uri="{BB962C8B-B14F-4D97-AF65-F5344CB8AC3E}">
        <p14:creationId xmlns:p14="http://schemas.microsoft.com/office/powerpoint/2010/main" val="400256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stackoverflow.com/questions/1451319/asp-net-mvc-view-engine-comparison</a:t>
            </a:r>
            <a:endParaRPr lang="en-US" dirty="0" smtClean="0"/>
          </a:p>
          <a:p>
            <a:r>
              <a:rPr lang="en-US" dirty="0">
                <a:hlinkClick r:id="rId3"/>
              </a:rPr>
              <a:t>http://</a:t>
            </a:r>
            <a:r>
              <a:rPr lang="en-US" dirty="0" smtClean="0">
                <a:hlinkClick r:id="rId3"/>
              </a:rPr>
              <a:t>www.codemag.com/Article/1003051</a:t>
            </a:r>
            <a:endParaRPr lang="en-US" dirty="0" smtClean="0"/>
          </a:p>
        </p:txBody>
      </p:sp>
    </p:spTree>
    <p:extLst>
      <p:ext uri="{BB962C8B-B14F-4D97-AF65-F5344CB8AC3E}">
        <p14:creationId xmlns:p14="http://schemas.microsoft.com/office/powerpoint/2010/main" val="42813140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PRIMING QUIZ-MVC 4 to 5</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two namespaces are added to MVC 5?</a:t>
            </a:r>
          </a:p>
          <a:p>
            <a:r>
              <a:rPr lang="en-US" dirty="0" smtClean="0"/>
              <a:t>What version of Razor works with MVC 5?</a:t>
            </a:r>
          </a:p>
          <a:p>
            <a:r>
              <a:rPr lang="en-US" dirty="0" smtClean="0"/>
              <a:t>What changes are needed to change in the project file?</a:t>
            </a:r>
          </a:p>
          <a:p>
            <a:r>
              <a:rPr lang="en-US" dirty="0" smtClean="0"/>
              <a:t>What items can be configured in </a:t>
            </a:r>
            <a:r>
              <a:rPr lang="en-US" dirty="0" err="1" smtClean="0"/>
              <a:t>App_Start</a:t>
            </a:r>
            <a:r>
              <a:rPr lang="en-US" dirty="0" smtClean="0"/>
              <a:t>?</a:t>
            </a:r>
          </a:p>
          <a:p>
            <a:r>
              <a:rPr lang="en-US" dirty="0" smtClean="0"/>
              <a:t>What items can be </a:t>
            </a:r>
            <a:r>
              <a:rPr lang="en-US" dirty="0" smtClean="0"/>
              <a:t>configured </a:t>
            </a:r>
            <a:r>
              <a:rPr lang="en-US" dirty="0" smtClean="0"/>
              <a:t>in the </a:t>
            </a:r>
            <a:r>
              <a:rPr lang="en-US" dirty="0" err="1" smtClean="0"/>
              <a:t>global.asax</a:t>
            </a:r>
            <a:r>
              <a:rPr lang="en-US" dirty="0" smtClean="0"/>
              <a:t>?</a:t>
            </a:r>
          </a:p>
          <a:p>
            <a:r>
              <a:rPr lang="en-US" dirty="0" smtClean="0"/>
              <a:t>What file configures the  view engine?</a:t>
            </a:r>
          </a:p>
          <a:p>
            <a:r>
              <a:rPr lang="en-US" dirty="0" smtClean="0"/>
              <a:t>What are the two main groups of file changed?</a:t>
            </a:r>
          </a:p>
          <a:p>
            <a:r>
              <a:rPr lang="en-US" dirty="0" smtClean="0"/>
              <a:t>What assembly redirection is required</a:t>
            </a:r>
            <a:r>
              <a:rPr lang="en-US" dirty="0" smtClean="0"/>
              <a:t>?</a:t>
            </a:r>
            <a:endParaRPr lang="en-US" dirty="0" smtClean="0"/>
          </a:p>
        </p:txBody>
      </p:sp>
    </p:spTree>
    <p:extLst>
      <p:ext uri="{BB962C8B-B14F-4D97-AF65-F5344CB8AC3E}">
        <p14:creationId xmlns:p14="http://schemas.microsoft.com/office/powerpoint/2010/main" val="12805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You are now out of sync</a:t>
            </a:r>
            <a:endParaRPr lang="en-US" dirty="0"/>
          </a:p>
        </p:txBody>
      </p:sp>
      <p:sp>
        <p:nvSpPr>
          <p:cNvPr id="3" name="Content Placeholder 2"/>
          <p:cNvSpPr>
            <a:spLocks noGrp="1"/>
          </p:cNvSpPr>
          <p:nvPr>
            <p:ph idx="1"/>
          </p:nvPr>
        </p:nvSpPr>
        <p:spPr/>
        <p:txBody>
          <a:bodyPr/>
          <a:lstStyle/>
          <a:p>
            <a:r>
              <a:rPr lang="en-US" dirty="0" smtClean="0"/>
              <a:t>Two new namespaces in MVC</a:t>
            </a:r>
          </a:p>
          <a:p>
            <a:r>
              <a:rPr lang="en-US" dirty="0" smtClean="0"/>
              <a:t>Both due with </a:t>
            </a:r>
            <a:r>
              <a:rPr lang="en-US" dirty="0" err="1" smtClean="0"/>
              <a:t>async</a:t>
            </a:r>
            <a:r>
              <a:rPr lang="en-US" dirty="0" smtClean="0"/>
              <a:t> nature</a:t>
            </a:r>
          </a:p>
        </p:txBody>
      </p:sp>
    </p:spTree>
    <p:extLst>
      <p:ext uri="{BB962C8B-B14F-4D97-AF65-F5344CB8AC3E}">
        <p14:creationId xmlns:p14="http://schemas.microsoft.com/office/powerpoint/2010/main" val="22877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5 Depends on</a:t>
            </a:r>
            <a:endParaRPr lang="en-US" dirty="0"/>
          </a:p>
        </p:txBody>
      </p:sp>
      <p:sp>
        <p:nvSpPr>
          <p:cNvPr id="3" name="Content Placeholder 2"/>
          <p:cNvSpPr>
            <a:spLocks noGrp="1"/>
          </p:cNvSpPr>
          <p:nvPr>
            <p:ph idx="1"/>
          </p:nvPr>
        </p:nvSpPr>
        <p:spPr/>
        <p:txBody>
          <a:bodyPr/>
          <a:lstStyle/>
          <a:p>
            <a:r>
              <a:rPr lang="en-US" dirty="0" smtClean="0"/>
              <a:t>4.5 framework</a:t>
            </a:r>
          </a:p>
          <a:p>
            <a:r>
              <a:rPr lang="en-US" dirty="0" err="1" smtClean="0"/>
              <a:t>ASP.Net.WebPages</a:t>
            </a:r>
            <a:r>
              <a:rPr lang="en-US" dirty="0" smtClean="0"/>
              <a:t> &gt; 3</a:t>
            </a:r>
          </a:p>
          <a:p>
            <a:r>
              <a:rPr lang="en-US" dirty="0" err="1" smtClean="0"/>
              <a:t>Microsoft.Web.Razor</a:t>
            </a:r>
            <a:r>
              <a:rPr lang="en-US" dirty="0" smtClean="0"/>
              <a:t> &gt; 3</a:t>
            </a:r>
          </a:p>
          <a:p>
            <a:pPr lvl="1"/>
            <a:r>
              <a:rPr lang="en-US" dirty="0" smtClean="0"/>
              <a:t>View Engine</a:t>
            </a:r>
          </a:p>
          <a:p>
            <a:r>
              <a:rPr lang="en-US" dirty="0" smtClean="0"/>
              <a:t>Need to remove old project GUID if present</a:t>
            </a:r>
          </a:p>
        </p:txBody>
      </p:sp>
    </p:spTree>
    <p:extLst>
      <p:ext uri="{BB962C8B-B14F-4D97-AF65-F5344CB8AC3E}">
        <p14:creationId xmlns:p14="http://schemas.microsoft.com/office/powerpoint/2010/main" val="4552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ASP.Net.WebPages</a:t>
            </a:r>
            <a:r>
              <a:rPr lang="en-US" dirty="0" smtClean="0"/>
              <a:t> depends on</a:t>
            </a:r>
            <a:endParaRPr lang="en-US" dirty="0"/>
          </a:p>
        </p:txBody>
      </p:sp>
      <p:sp>
        <p:nvSpPr>
          <p:cNvPr id="3" name="Content Placeholder 2"/>
          <p:cNvSpPr>
            <a:spLocks noGrp="1"/>
          </p:cNvSpPr>
          <p:nvPr>
            <p:ph idx="1"/>
          </p:nvPr>
        </p:nvSpPr>
        <p:spPr/>
        <p:txBody>
          <a:bodyPr/>
          <a:lstStyle/>
          <a:p>
            <a:r>
              <a:rPr lang="en-US" dirty="0" smtClean="0"/>
              <a:t>Infrastructure &gt; 1</a:t>
            </a:r>
          </a:p>
          <a:p>
            <a:r>
              <a:rPr lang="en-US" dirty="0" smtClean="0"/>
              <a:t>Razor &gt; 3</a:t>
            </a:r>
            <a:endParaRPr lang="en-US" dirty="0"/>
          </a:p>
        </p:txBody>
      </p:sp>
    </p:spTree>
    <p:extLst>
      <p:ext uri="{BB962C8B-B14F-4D97-AF65-F5344CB8AC3E}">
        <p14:creationId xmlns:p14="http://schemas.microsoft.com/office/powerpoint/2010/main" val="340709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cap="none" dirty="0" smtClean="0">
                <a:ln w="3175" cmpd="sng">
                  <a:noFill/>
                </a:ln>
                <a:solidFill>
                  <a:schemeClr val="tx1">
                    <a:lumMod val="85000"/>
                    <a:lumOff val="15000"/>
                  </a:schemeClr>
                </a:solidFill>
                <a:effectLst/>
                <a:latin typeface="+mj-lt"/>
                <a:ea typeface="+mj-ea"/>
                <a:cs typeface="+mj-cs"/>
              </a:rPr>
              <a:t>Startup</a:t>
            </a:r>
            <a:endParaRPr lang="en-US" dirty="0"/>
          </a:p>
        </p:txBody>
      </p:sp>
      <p:sp>
        <p:nvSpPr>
          <p:cNvPr id="3" name="Content Placeholder 2"/>
          <p:cNvSpPr>
            <a:spLocks noGrp="1"/>
          </p:cNvSpPr>
          <p:nvPr>
            <p:ph idx="1"/>
          </p:nvPr>
        </p:nvSpPr>
        <p:spPr/>
        <p:txBody>
          <a:bodyPr/>
          <a:lstStyle/>
          <a:p>
            <a:r>
              <a:rPr lang="en-US" dirty="0" err="1" smtClean="0"/>
              <a:t>Global.asax</a:t>
            </a:r>
            <a:endParaRPr lang="en-US" dirty="0" smtClean="0"/>
          </a:p>
          <a:p>
            <a:r>
              <a:rPr lang="en-US" dirty="0" err="1" smtClean="0"/>
              <a:t>AppStart</a:t>
            </a:r>
            <a:endParaRPr lang="en-US" dirty="0" smtClean="0"/>
          </a:p>
          <a:p>
            <a:pPr lvl="1"/>
            <a:r>
              <a:rPr lang="en-US" dirty="0" smtClean="0"/>
              <a:t>New stuff for OWIN</a:t>
            </a:r>
          </a:p>
        </p:txBody>
      </p:sp>
    </p:spTree>
    <p:extLst>
      <p:ext uri="{BB962C8B-B14F-4D97-AF65-F5344CB8AC3E}">
        <p14:creationId xmlns:p14="http://schemas.microsoft.com/office/powerpoint/2010/main" val="304892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redirection</a:t>
            </a:r>
            <a:r>
              <a:rPr lang="en-US" baseline="0" dirty="0" smtClean="0"/>
              <a:t> required</a:t>
            </a:r>
            <a:endParaRPr lang="en-US" dirty="0"/>
          </a:p>
        </p:txBody>
      </p:sp>
      <p:sp>
        <p:nvSpPr>
          <p:cNvPr id="3" name="Content Placeholder 2"/>
          <p:cNvSpPr>
            <a:spLocks noGrp="1"/>
          </p:cNvSpPr>
          <p:nvPr>
            <p:ph idx="1"/>
          </p:nvPr>
        </p:nvSpPr>
        <p:spPr/>
        <p:txBody>
          <a:bodyPr/>
          <a:lstStyle/>
          <a:p>
            <a:r>
              <a:rPr lang="en-US" dirty="0" smtClean="0"/>
              <a:t>Need to configure the assembly binding</a:t>
            </a:r>
          </a:p>
          <a:p>
            <a:r>
              <a:rPr lang="en-US" dirty="0" smtClean="0"/>
              <a:t>This is what often goes awry</a:t>
            </a:r>
            <a:endParaRPr lang="en-US" dirty="0"/>
          </a:p>
        </p:txBody>
      </p:sp>
    </p:spTree>
    <p:extLst>
      <p:ext uri="{BB962C8B-B14F-4D97-AF65-F5344CB8AC3E}">
        <p14:creationId xmlns:p14="http://schemas.microsoft.com/office/powerpoint/2010/main" val="78808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Hedging your bets</a:t>
            </a:r>
            <a:endParaRPr lang="en-US" dirty="0"/>
          </a:p>
        </p:txBody>
      </p:sp>
      <p:sp>
        <p:nvSpPr>
          <p:cNvPr id="3" name="Content Placeholder 2"/>
          <p:cNvSpPr>
            <a:spLocks noGrp="1"/>
          </p:cNvSpPr>
          <p:nvPr>
            <p:ph idx="1"/>
          </p:nvPr>
        </p:nvSpPr>
        <p:spPr/>
        <p:txBody>
          <a:bodyPr/>
          <a:lstStyle/>
          <a:p>
            <a:r>
              <a:rPr lang="en-US" dirty="0" smtClean="0"/>
              <a:t>Testing</a:t>
            </a:r>
          </a:p>
          <a:p>
            <a:r>
              <a:rPr lang="en-US" dirty="0" smtClean="0"/>
              <a:t>Unit</a:t>
            </a:r>
          </a:p>
          <a:p>
            <a:r>
              <a:rPr lang="en-US" dirty="0" smtClean="0"/>
              <a:t>Regression tests</a:t>
            </a:r>
          </a:p>
        </p:txBody>
      </p:sp>
    </p:spTree>
    <p:extLst>
      <p:ext uri="{BB962C8B-B14F-4D97-AF65-F5344CB8AC3E}">
        <p14:creationId xmlns:p14="http://schemas.microsoft.com/office/powerpoint/2010/main" val="363599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as cheap testing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8083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Have you write down as much as you remember</a:t>
            </a:r>
            <a:endParaRPr lang="en-US" dirty="0"/>
          </a:p>
        </p:txBody>
      </p:sp>
      <p:sp>
        <p:nvSpPr>
          <p:cNvPr id="3" name="Content Placeholder 2"/>
          <p:cNvSpPr>
            <a:spLocks noGrp="1"/>
          </p:cNvSpPr>
          <p:nvPr>
            <p:ph idx="1"/>
          </p:nvPr>
        </p:nvSpPr>
        <p:spPr/>
        <p:txBody>
          <a:bodyPr/>
          <a:lstStyle/>
          <a:p>
            <a:r>
              <a:rPr lang="en-US" dirty="0" smtClean="0"/>
              <a:t>Take a break</a:t>
            </a:r>
          </a:p>
          <a:p>
            <a:r>
              <a:rPr lang="en-US" dirty="0" smtClean="0"/>
              <a:t>Rinse and Repeat</a:t>
            </a:r>
          </a:p>
        </p:txBody>
      </p:sp>
    </p:spTree>
    <p:extLst>
      <p:ext uri="{BB962C8B-B14F-4D97-AF65-F5344CB8AC3E}">
        <p14:creationId xmlns:p14="http://schemas.microsoft.com/office/powerpoint/2010/main" val="303750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r>
              <a:rPr lang="en-US" baseline="0" dirty="0" smtClean="0"/>
              <a:t> for learning</a:t>
            </a:r>
            <a:endParaRPr lang="en-US" dirty="0"/>
          </a:p>
        </p:txBody>
      </p:sp>
      <p:sp>
        <p:nvSpPr>
          <p:cNvPr id="3" name="Content Placeholder 2"/>
          <p:cNvSpPr>
            <a:spLocks noGrp="1"/>
          </p:cNvSpPr>
          <p:nvPr>
            <p:ph idx="1"/>
          </p:nvPr>
        </p:nvSpPr>
        <p:spPr/>
        <p:txBody>
          <a:bodyPr/>
          <a:lstStyle/>
          <a:p>
            <a:r>
              <a:rPr lang="en-US" dirty="0" smtClean="0"/>
              <a:t>Download </a:t>
            </a:r>
            <a:r>
              <a:rPr lang="en-US" dirty="0"/>
              <a:t>C:\</a:t>
            </a:r>
            <a:r>
              <a:rPr lang="en-US" dirty="0" smtClean="0"/>
              <a:t>Classes\CochiseCollegeMaterials\MVC4Starter. Try starting the upgrade by using </a:t>
            </a:r>
          </a:p>
          <a:p>
            <a:r>
              <a:rPr lang="en-US" dirty="0" smtClean="0"/>
              <a:t>:</a:t>
            </a:r>
            <a:r>
              <a:rPr lang="en-US" dirty="0"/>
              <a:t>Install-Package </a:t>
            </a:r>
            <a:r>
              <a:rPr lang="en-US" dirty="0" err="1"/>
              <a:t>Microsoft.AspNet.Razor</a:t>
            </a:r>
            <a:r>
              <a:rPr lang="en-US" dirty="0"/>
              <a:t> -Version </a:t>
            </a:r>
            <a:r>
              <a:rPr lang="en-US" dirty="0" smtClean="0"/>
              <a:t>3.0.0</a:t>
            </a:r>
          </a:p>
          <a:p>
            <a:r>
              <a:rPr lang="en-US" dirty="0" smtClean="0"/>
              <a:t>What is the problem? How can you fix it?</a:t>
            </a:r>
            <a:endParaRPr lang="en-US" dirty="0"/>
          </a:p>
        </p:txBody>
      </p:sp>
    </p:spTree>
    <p:extLst>
      <p:ext uri="{BB962C8B-B14F-4D97-AF65-F5344CB8AC3E}">
        <p14:creationId xmlns:p14="http://schemas.microsoft.com/office/powerpoint/2010/main" val="22243848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normAutofit/>
          </a:bodyPr>
          <a:lstStyle/>
          <a:p>
            <a:r>
              <a:rPr lang="en-US" dirty="0"/>
              <a:t>Download  MVC4To5Example and use How to Upgrade an </a:t>
            </a:r>
            <a:r>
              <a:rPr lang="en-US" dirty="0" smtClean="0"/>
              <a:t>ASP.doc and try to upgrade the project.</a:t>
            </a:r>
          </a:p>
        </p:txBody>
      </p:sp>
    </p:spTree>
    <p:extLst>
      <p:ext uri="{BB962C8B-B14F-4D97-AF65-F5344CB8AC3E}">
        <p14:creationId xmlns:p14="http://schemas.microsoft.com/office/powerpoint/2010/main" val="40345085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lstStyle/>
          <a:p>
            <a:r>
              <a:rPr lang="en-US" dirty="0"/>
              <a:t>Download  </a:t>
            </a:r>
            <a:r>
              <a:rPr lang="en-US" dirty="0" smtClean="0"/>
              <a:t>MVC4To5Error1 and try to fix this one.</a:t>
            </a:r>
            <a:endParaRPr lang="en-US" dirty="0"/>
          </a:p>
        </p:txBody>
      </p:sp>
    </p:spTree>
    <p:extLst>
      <p:ext uri="{BB962C8B-B14F-4D97-AF65-F5344CB8AC3E}">
        <p14:creationId xmlns:p14="http://schemas.microsoft.com/office/powerpoint/2010/main" val="40642452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learning</a:t>
            </a:r>
            <a:endParaRPr lang="en-US" dirty="0"/>
          </a:p>
        </p:txBody>
      </p:sp>
      <p:sp>
        <p:nvSpPr>
          <p:cNvPr id="3" name="Content Placeholder 2"/>
          <p:cNvSpPr>
            <a:spLocks noGrp="1"/>
          </p:cNvSpPr>
          <p:nvPr>
            <p:ph idx="1"/>
          </p:nvPr>
        </p:nvSpPr>
        <p:spPr/>
        <p:txBody>
          <a:bodyPr/>
          <a:lstStyle/>
          <a:p>
            <a:r>
              <a:rPr lang="en-US" dirty="0" smtClean="0"/>
              <a:t>Create a mistake in a project for someone else to try and solve.</a:t>
            </a:r>
            <a:endParaRPr lang="en-US" dirty="0"/>
          </a:p>
        </p:txBody>
      </p:sp>
    </p:spTree>
    <p:extLst>
      <p:ext uri="{BB962C8B-B14F-4D97-AF65-F5344CB8AC3E}">
        <p14:creationId xmlns:p14="http://schemas.microsoft.com/office/powerpoint/2010/main" val="14839543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Can go wrong</a:t>
            </a:r>
            <a:endParaRPr lang="en-US" dirty="0"/>
          </a:p>
        </p:txBody>
      </p:sp>
      <p:sp>
        <p:nvSpPr>
          <p:cNvPr id="3" name="Content Placeholder 2"/>
          <p:cNvSpPr>
            <a:spLocks noGrp="1"/>
          </p:cNvSpPr>
          <p:nvPr>
            <p:ph idx="1"/>
          </p:nvPr>
        </p:nvSpPr>
        <p:spPr/>
        <p:txBody>
          <a:bodyPr>
            <a:normAutofit lnSpcReduction="10000"/>
          </a:bodyPr>
          <a:lstStyle/>
          <a:p>
            <a:r>
              <a:rPr lang="en-US" dirty="0" smtClean="0"/>
              <a:t>Lose </a:t>
            </a:r>
            <a:r>
              <a:rPr lang="en-US" dirty="0" err="1" smtClean="0"/>
              <a:t>intellisense</a:t>
            </a:r>
            <a:endParaRPr lang="en-US" dirty="0" smtClean="0"/>
          </a:p>
          <a:p>
            <a:r>
              <a:rPr lang="en-US" dirty="0" smtClean="0">
                <a:hlinkClick r:id="rId2"/>
              </a:rPr>
              <a:t>http://stackoverflow.com/questions/6389055/the-name-model-does-not-exist-in-current-context-in-mvc3/6507761#6507761</a:t>
            </a:r>
            <a:endParaRPr lang="en-US" dirty="0" smtClean="0"/>
          </a:p>
          <a:p>
            <a:r>
              <a:rPr lang="en-US" dirty="0" smtClean="0"/>
              <a:t>Another idea</a:t>
            </a:r>
            <a:endParaRPr lang="en-US" dirty="0" smtClean="0"/>
          </a:p>
          <a:p>
            <a:r>
              <a:rPr lang="en-US" dirty="0" smtClean="0"/>
              <a:t>Create a new MVC 5 and move over</a:t>
            </a:r>
          </a:p>
          <a:p>
            <a:r>
              <a:rPr lang="en-US" dirty="0" smtClean="0"/>
              <a:t>Good idea if you don’t have testing already</a:t>
            </a:r>
          </a:p>
          <a:p>
            <a:r>
              <a:rPr lang="en-US" dirty="0" smtClean="0"/>
              <a:t>Will help you kill 2 birds with 1 stone</a:t>
            </a:r>
          </a:p>
        </p:txBody>
      </p:sp>
    </p:spTree>
    <p:extLst>
      <p:ext uri="{BB962C8B-B14F-4D97-AF65-F5344CB8AC3E}">
        <p14:creationId xmlns:p14="http://schemas.microsoft.com/office/powerpoint/2010/main" val="13739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MVC 5 is a lot of little things</a:t>
            </a:r>
          </a:p>
          <a:p>
            <a:r>
              <a:rPr lang="en-US" dirty="0" smtClean="0"/>
              <a:t>They are stacked like a house of cards</a:t>
            </a:r>
          </a:p>
          <a:p>
            <a:r>
              <a:rPr lang="en-US" dirty="0" smtClean="0"/>
              <a:t>Upgrades can be different for everyone</a:t>
            </a:r>
          </a:p>
          <a:p>
            <a:r>
              <a:rPr lang="en-US" dirty="0" smtClean="0"/>
              <a:t>By learning about the component parts</a:t>
            </a:r>
          </a:p>
          <a:p>
            <a:pPr lvl="1"/>
            <a:r>
              <a:rPr lang="en-US" dirty="0" smtClean="0"/>
              <a:t>You can have better success at upgrades</a:t>
            </a:r>
            <a:endParaRPr lang="en-US" dirty="0"/>
          </a:p>
        </p:txBody>
      </p:sp>
    </p:spTree>
    <p:extLst>
      <p:ext uri="{BB962C8B-B14F-4D97-AF65-F5344CB8AC3E}">
        <p14:creationId xmlns:p14="http://schemas.microsoft.com/office/powerpoint/2010/main" val="297981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a:t>
            </a:r>
            <a:endParaRPr lang="en-US" dirty="0"/>
          </a:p>
        </p:txBody>
      </p:sp>
      <p:sp>
        <p:nvSpPr>
          <p:cNvPr id="3" name="Content Placeholder 2"/>
          <p:cNvSpPr>
            <a:spLocks noGrp="1"/>
          </p:cNvSpPr>
          <p:nvPr>
            <p:ph idx="1"/>
          </p:nvPr>
        </p:nvSpPr>
        <p:spPr/>
        <p:txBody>
          <a:bodyPr/>
          <a:lstStyle/>
          <a:p>
            <a:r>
              <a:rPr lang="en-US" dirty="0"/>
              <a:t>All happy families are alike; </a:t>
            </a:r>
            <a:r>
              <a:rPr lang="en-US" dirty="0" smtClean="0"/>
              <a:t>each </a:t>
            </a:r>
            <a:r>
              <a:rPr lang="en-US" dirty="0"/>
              <a:t>unhappy family is unhappy in its own way.” </a:t>
            </a:r>
            <a:br>
              <a:rPr lang="en-US" dirty="0"/>
            </a:br>
            <a:r>
              <a:rPr lang="en-US" dirty="0"/>
              <a:t>― </a:t>
            </a:r>
            <a:r>
              <a:rPr lang="en-US" dirty="0">
                <a:hlinkClick r:id="rId2"/>
              </a:rPr>
              <a:t>Leo Tolstoy</a:t>
            </a:r>
            <a:r>
              <a:rPr lang="en-US" dirty="0"/>
              <a:t>, </a:t>
            </a:r>
            <a:r>
              <a:rPr lang="en-US" i="1" dirty="0">
                <a:hlinkClick r:id="rId3"/>
              </a:rPr>
              <a:t>Anna Karenina</a:t>
            </a:r>
            <a:endParaRPr lang="en-US" dirty="0"/>
          </a:p>
          <a:p>
            <a:r>
              <a:rPr lang="en-US" dirty="0" smtClean="0"/>
              <a:t>Ever upgrade is different</a:t>
            </a:r>
          </a:p>
          <a:p>
            <a:r>
              <a:rPr lang="en-US" dirty="0" smtClean="0"/>
              <a:t>Learn about the innards so we can fix the dysfunction</a:t>
            </a:r>
            <a:endParaRPr lang="en-US" dirty="0" smtClean="0"/>
          </a:p>
        </p:txBody>
      </p:sp>
    </p:spTree>
    <p:extLst>
      <p:ext uri="{BB962C8B-B14F-4D97-AF65-F5344CB8AC3E}">
        <p14:creationId xmlns:p14="http://schemas.microsoft.com/office/powerpoint/2010/main" val="112597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going to cover</a:t>
            </a:r>
            <a:endParaRPr lang="en-US" dirty="0"/>
          </a:p>
        </p:txBody>
      </p:sp>
      <p:sp>
        <p:nvSpPr>
          <p:cNvPr id="3" name="Content Placeholder 2"/>
          <p:cNvSpPr>
            <a:spLocks noGrp="1"/>
          </p:cNvSpPr>
          <p:nvPr>
            <p:ph idx="1"/>
          </p:nvPr>
        </p:nvSpPr>
        <p:spPr/>
        <p:txBody>
          <a:bodyPr>
            <a:normAutofit/>
          </a:bodyPr>
          <a:lstStyle/>
          <a:p>
            <a:r>
              <a:rPr lang="en-US" dirty="0" smtClean="0"/>
              <a:t>History</a:t>
            </a:r>
            <a:r>
              <a:rPr lang="en-US" baseline="0" dirty="0" smtClean="0"/>
              <a:t> of upgrades for Microsoft Development</a:t>
            </a:r>
          </a:p>
          <a:p>
            <a:r>
              <a:rPr lang="en-US" baseline="0" dirty="0" smtClean="0"/>
              <a:t>Each separate piece from GAC to Project File</a:t>
            </a:r>
            <a:endParaRPr lang="en-US" sz="2400" dirty="0" smtClean="0">
              <a:effectLst/>
            </a:endParaRPr>
          </a:p>
          <a:p>
            <a:r>
              <a:rPr lang="en-US" baseline="0" dirty="0" smtClean="0"/>
              <a:t>History of MVC</a:t>
            </a:r>
          </a:p>
          <a:p>
            <a:r>
              <a:rPr lang="en-US" baseline="0" dirty="0" smtClean="0"/>
              <a:t>MVC 4 vs MVC 5</a:t>
            </a:r>
          </a:p>
          <a:p>
            <a:r>
              <a:rPr lang="en-US" baseline="0" dirty="0" smtClean="0"/>
              <a:t>A few full work exercises</a:t>
            </a:r>
          </a:p>
          <a:p>
            <a:pPr marL="285750" marR="0" indent="-285750" algn="l" defTabSz="457200" rtl="0" eaLnBrk="1" fontAlgn="auto" latinLnBrk="0" hangingPunct="1">
              <a:lnSpc>
                <a:spcPct val="100000"/>
              </a:lnSpc>
              <a:spcBef>
                <a:spcPct val="20000"/>
              </a:spcBef>
              <a:spcAft>
                <a:spcPts val="600"/>
              </a:spcAft>
              <a:buClr>
                <a:schemeClr val="accent1"/>
              </a:buClr>
              <a:buSzPct val="115000"/>
              <a:buFont typeface="Arial"/>
              <a:buChar char="•"/>
              <a:tabLst/>
              <a:defRPr/>
            </a:pPr>
            <a:r>
              <a:rPr lang="en-US" sz="2400" kern="1200" cap="none" baseline="0" dirty="0" smtClean="0">
                <a:solidFill>
                  <a:schemeClr val="tx1">
                    <a:lumMod val="85000"/>
                    <a:lumOff val="15000"/>
                  </a:schemeClr>
                </a:solidFill>
                <a:effectLst/>
                <a:latin typeface="+mn-lt"/>
                <a:ea typeface="+mn-ea"/>
                <a:cs typeface="+mn-cs"/>
              </a:rPr>
              <a:t>Dangers and how to hedge your bets</a:t>
            </a:r>
            <a:endParaRPr lang="en-US" sz="2400" dirty="0" smtClean="0">
              <a:effectLst/>
            </a:endParaRPr>
          </a:p>
        </p:txBody>
      </p:sp>
    </p:spTree>
    <p:extLst>
      <p:ext uri="{BB962C8B-B14F-4D97-AF65-F5344CB8AC3E}">
        <p14:creationId xmlns:p14="http://schemas.microsoft.com/office/powerpoint/2010/main" val="274191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1557</TotalTime>
  <Words>2077</Words>
  <Application>Microsoft Office PowerPoint</Application>
  <PresentationFormat>Widescreen</PresentationFormat>
  <Paragraphs>410</Paragraphs>
  <Slides>75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Garamond</vt:lpstr>
      <vt:lpstr>Organic</vt:lpstr>
      <vt:lpstr>Upgrading from MVC 4 to MVC 5</vt:lpstr>
      <vt:lpstr>WHO AM I</vt:lpstr>
      <vt:lpstr>Who are you</vt:lpstr>
      <vt:lpstr>What I am going to do</vt:lpstr>
      <vt:lpstr>Quizes </vt:lpstr>
      <vt:lpstr>Talk about topic</vt:lpstr>
      <vt:lpstr>Have you write down as much as you remember</vt:lpstr>
      <vt:lpstr>Theme</vt:lpstr>
      <vt:lpstr>What we are going to cover</vt:lpstr>
      <vt:lpstr>Before we start</vt:lpstr>
      <vt:lpstr>PRIMING QUIZ-VERSIONING</vt:lpstr>
      <vt:lpstr>The promise of asp.net</vt:lpstr>
      <vt:lpstr>Early upgrades</vt:lpstr>
      <vt:lpstr>Different parts</vt:lpstr>
      <vt:lpstr>Exercise</vt:lpstr>
      <vt:lpstr>Priming Quiz-THE GAC</vt:lpstr>
      <vt:lpstr>What is the GAC?</vt:lpstr>
      <vt:lpstr>Referencing the GAC</vt:lpstr>
      <vt:lpstr>Looking at the GAC</vt:lpstr>
      <vt:lpstr>How do you register a file in the GAC?</vt:lpstr>
      <vt:lpstr>Exercise for learning</vt:lpstr>
      <vt:lpstr>PRIMING QUIZ-CONFIGURATION</vt:lpstr>
      <vt:lpstr>Good new Bad News</vt:lpstr>
      <vt:lpstr>XML Files</vt:lpstr>
      <vt:lpstr>3 levels of configuration</vt:lpstr>
      <vt:lpstr>What are the main elements of the web.config?</vt:lpstr>
      <vt:lpstr>XML Transform Files</vt:lpstr>
      <vt:lpstr>Exercise for learning</vt:lpstr>
      <vt:lpstr>PRIMING QUIZ- SERVERS</vt:lpstr>
      <vt:lpstr>IIS</vt:lpstr>
      <vt:lpstr>IIS8 Express</vt:lpstr>
      <vt:lpstr>Framework and IIS</vt:lpstr>
      <vt:lpstr>Exercise for learning</vt:lpstr>
      <vt:lpstr>Quiz-ASSEMBLIES</vt:lpstr>
      <vt:lpstr>What time is it?</vt:lpstr>
      <vt:lpstr>Binding</vt:lpstr>
      <vt:lpstr>Redirection</vt:lpstr>
      <vt:lpstr>Example</vt:lpstr>
      <vt:lpstr> Exercise for learning</vt:lpstr>
      <vt:lpstr>PRIMING QUIZ-NUGET</vt:lpstr>
      <vt:lpstr>What is Nuget?</vt:lpstr>
      <vt:lpstr>Two ways to skin a NuGet</vt:lpstr>
      <vt:lpstr>GUI nugets</vt:lpstr>
      <vt:lpstr>Underneath the covers</vt:lpstr>
      <vt:lpstr>Nuget packages</vt:lpstr>
      <vt:lpstr>Exercise for learning</vt:lpstr>
      <vt:lpstr>PRIMING QUIZ-PROJECT FILES</vt:lpstr>
      <vt:lpstr>Project Files</vt:lpstr>
      <vt:lpstr>References</vt:lpstr>
      <vt:lpstr>Other oddities</vt:lpstr>
      <vt:lpstr>Exercise for learning</vt:lpstr>
      <vt:lpstr>PRIMING QUIZ-MVC</vt:lpstr>
      <vt:lpstr>MVC</vt:lpstr>
      <vt:lpstr>MVC 3</vt:lpstr>
      <vt:lpstr>MVC 3-&gt;4</vt:lpstr>
      <vt:lpstr>Configuration vs Convention</vt:lpstr>
      <vt:lpstr>What are the major dlls in MVC?</vt:lpstr>
      <vt:lpstr>More configuration</vt:lpstr>
      <vt:lpstr>What is a view engine?</vt:lpstr>
      <vt:lpstr>What is Web.API?</vt:lpstr>
      <vt:lpstr>Exercise for learning</vt:lpstr>
      <vt:lpstr>PRIMING QUIZ-MVC 4 to 5</vt:lpstr>
      <vt:lpstr>You are now out of sync</vt:lpstr>
      <vt:lpstr>MVC 5 Depends on</vt:lpstr>
      <vt:lpstr>ASP.Net.WebPages depends on</vt:lpstr>
      <vt:lpstr>Startup</vt:lpstr>
      <vt:lpstr>Some redirection required</vt:lpstr>
      <vt:lpstr>Hedging your bets</vt:lpstr>
      <vt:lpstr>Selenium as cheap testing</vt:lpstr>
      <vt:lpstr>Exercises for learning</vt:lpstr>
      <vt:lpstr>Exercise for learning</vt:lpstr>
      <vt:lpstr>Exercise for learning</vt:lpstr>
      <vt:lpstr>Exercise for learning</vt:lpstr>
      <vt:lpstr>Things that Can go wrong</vt:lpstr>
      <vt:lpstr>Review</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Upgrading from MVC 4 to MVC 5</dc:title>
  <dc:creator>don-E Merson</dc:creator>
  <cp:lastModifiedBy>don-E Merson</cp:lastModifiedBy>
  <cp:revision>252</cp:revision>
  <dcterms:created xsi:type="dcterms:W3CDTF">2014-10-04T20:48:07Z</dcterms:created>
  <dcterms:modified xsi:type="dcterms:W3CDTF">2014-10-17T03:30:55Z</dcterms:modified>
</cp:coreProperties>
</file>