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4" r:id="rId16"/>
    <p:sldId id="27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8/30/2012</a:t>
            </a:fld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9019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403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6035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8/30/2012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5390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8/30/2012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3644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8/30/2012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7622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8/30/2012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719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8/30/2012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013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8/30/2012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7528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8/30/2012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551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8/30/2012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775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8/30/2012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7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www.telerik.com/products/aspnet-ajax/getting-started/tech-sheets/accessibility-support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w3.org/TR/WCAG10/full-checkli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hyperlink" Target="http://webaim.org/int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msdn.microsoft.com/en-us/library/ms228004(v=vs.80)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Being accessible with </a:t>
            </a:r>
            <a:r>
              <a:rPr lang="en-US" dirty="0" err="1" smtClean="0"/>
              <a:t>.Net</a:t>
            </a:r>
            <a:r>
              <a:rPr lang="en-US" dirty="0" smtClean="0"/>
              <a:t> tools</a:t>
            </a:r>
            <a:endParaRPr lang="en-US" dirty="0"/>
          </a:p>
        </p:txBody>
      </p:sp>
      <p:pic>
        <p:nvPicPr>
          <p:cNvPr id="1026" name="Picture 2" descr="https://encrypted-tbn1.google.com/images?q=tbn:ANd9GcSltwqy0klXRydBc0HzTYpANjqrV4AXHIBRRxNK-11BsBXEQCx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86200"/>
            <a:ext cx="35814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90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Telerik web elements have label control also</a:t>
            </a:r>
          </a:p>
          <a:p>
            <a:pPr lvl="1"/>
            <a:r>
              <a:rPr lang="en-US" dirty="0" smtClean="0"/>
              <a:t>Sadly, the </a:t>
            </a:r>
            <a:r>
              <a:rPr lang="en-US" dirty="0" err="1" smtClean="0"/>
              <a:t>RadEditor</a:t>
            </a:r>
            <a:r>
              <a:rPr lang="en-US" dirty="0" smtClean="0"/>
              <a:t> is not one of them :&lt;</a:t>
            </a:r>
          </a:p>
          <a:p>
            <a:r>
              <a:rPr lang="en-US" dirty="0" smtClean="0"/>
              <a:t>Sometimes can be hard to match style</a:t>
            </a:r>
          </a:p>
          <a:p>
            <a:r>
              <a:rPr lang="en-US" dirty="0" smtClean="0"/>
              <a:t>Telerik &lt;%# </a:t>
            </a:r>
            <a:r>
              <a:rPr lang="en-US" dirty="0" err="1" smtClean="0"/>
              <a:t>clientid</a:t>
            </a:r>
            <a:r>
              <a:rPr lang="en-US" dirty="0" smtClean="0"/>
              <a:t>%&gt; needs to be within </a:t>
            </a:r>
            <a:r>
              <a:rPr lang="en-US" dirty="0" err="1" smtClean="0"/>
              <a:t>radscriptmanager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 descr="https://encrypted-tbn2.google.com/images?q=tbn:ANd9GcTb_3rUcCtsA4oFIFAXkTkZXXMRikBOPW8KpYjICcXgOREENbk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029200"/>
            <a:ext cx="36671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27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Monkey see, monkey 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need alt tags</a:t>
            </a:r>
          </a:p>
          <a:p>
            <a:r>
              <a:rPr lang="en-US" dirty="0" smtClean="0"/>
              <a:t>Try to make unique</a:t>
            </a:r>
          </a:p>
          <a:p>
            <a:r>
              <a:rPr lang="en-US" dirty="0" err="1" smtClean="0"/>
              <a:t>GenerateEmptyAlternateText</a:t>
            </a:r>
            <a:r>
              <a:rPr lang="en-US" dirty="0" smtClean="0"/>
              <a:t> to true for unimportant images</a:t>
            </a:r>
          </a:p>
          <a:p>
            <a:r>
              <a:rPr lang="en-US" dirty="0" smtClean="0"/>
              <a:t>What about complex controls like trees, </a:t>
            </a:r>
            <a:r>
              <a:rPr lang="en-US" dirty="0" err="1" smtClean="0"/>
              <a:t>menus,etc</a:t>
            </a:r>
            <a:r>
              <a:rPr lang="en-US" dirty="0" smtClean="0"/>
              <a:t>.?</a:t>
            </a:r>
          </a:p>
          <a:p>
            <a:r>
              <a:rPr lang="en-US" dirty="0" smtClean="0"/>
              <a:t>Tooltips act like alt images</a:t>
            </a:r>
            <a:endParaRPr lang="en-US" dirty="0"/>
          </a:p>
        </p:txBody>
      </p:sp>
      <p:pic>
        <p:nvPicPr>
          <p:cNvPr id="11266" name="Picture 2" descr="https://encrypted-tbn1.google.com/images?q=tbn:ANd9GcRMIwz9bBuCbzx1F2XEAvbgNKy9wyko7FO91qKfMb4CTELtIR0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66800"/>
            <a:ext cx="18383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46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and </a:t>
            </a:r>
            <a:r>
              <a:rPr lang="en-US" smtClean="0"/>
              <a:t>their discontent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</a:t>
            </a:r>
            <a:r>
              <a:rPr lang="en-US" dirty="0" err="1" smtClean="0"/>
              <a:t>theads</a:t>
            </a:r>
            <a:r>
              <a:rPr lang="en-US" dirty="0" smtClean="0"/>
              <a:t> for accessibility</a:t>
            </a:r>
          </a:p>
          <a:p>
            <a:r>
              <a:rPr lang="en-US" dirty="0" smtClean="0"/>
              <a:t>Most multiple item lists don’t do this when they render table</a:t>
            </a:r>
          </a:p>
          <a:p>
            <a:r>
              <a:rPr lang="en-US" dirty="0" smtClean="0"/>
              <a:t>Try to not use </a:t>
            </a:r>
            <a:r>
              <a:rPr lang="en-US" dirty="0" err="1" smtClean="0"/>
              <a:t>RepeatLayout</a:t>
            </a:r>
            <a:r>
              <a:rPr lang="en-US" dirty="0" smtClean="0"/>
              <a:t>=Table</a:t>
            </a:r>
          </a:p>
          <a:p>
            <a:r>
              <a:rPr lang="en-US" dirty="0" smtClean="0"/>
              <a:t>ASP Controls</a:t>
            </a:r>
          </a:p>
          <a:p>
            <a:pPr lvl="1"/>
            <a:r>
              <a:rPr lang="en-US" dirty="0" err="1" smtClean="0"/>
              <a:t>Checkboxlist</a:t>
            </a:r>
            <a:endParaRPr lang="en-US" dirty="0" smtClean="0"/>
          </a:p>
          <a:p>
            <a:pPr lvl="1"/>
            <a:r>
              <a:rPr lang="en-US" dirty="0" err="1" smtClean="0"/>
              <a:t>Radiobuttonlist</a:t>
            </a:r>
            <a:endParaRPr lang="en-US" dirty="0" smtClean="0"/>
          </a:p>
          <a:p>
            <a:pPr lvl="1"/>
            <a:r>
              <a:rPr lang="en-US" dirty="0" smtClean="0"/>
              <a:t>Note- labels will create orphan</a:t>
            </a:r>
          </a:p>
          <a:p>
            <a:pPr lvl="1"/>
            <a:endParaRPr lang="en-US" dirty="0"/>
          </a:p>
        </p:txBody>
      </p:sp>
      <p:pic>
        <p:nvPicPr>
          <p:cNvPr id="12290" name="Picture 2" descr="https://encrypted-tbn0.google.com/images?q=tbn:ANd9GcRDUCRFf1lYZ60N3KvaaJ6T1YGQGjF4opTqSgrqgkzexy98v2J4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86200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Aria support for rich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Lots of rich controls are </a:t>
            </a:r>
            <a:r>
              <a:rPr lang="en-US" dirty="0" err="1" smtClean="0"/>
              <a:t>tabley</a:t>
            </a:r>
            <a:endParaRPr lang="en-US" dirty="0" smtClean="0"/>
          </a:p>
          <a:p>
            <a:r>
              <a:rPr lang="en-US" dirty="0" smtClean="0"/>
              <a:t>Lots of Telerik controls make their controls accessible with </a:t>
            </a:r>
            <a:r>
              <a:rPr lang="en-US" dirty="0" err="1" smtClean="0"/>
              <a:t>EnableAriaSupport</a:t>
            </a:r>
            <a:endParaRPr lang="en-US" dirty="0" smtClean="0"/>
          </a:p>
          <a:p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Calendar</a:t>
            </a:r>
          </a:p>
          <a:p>
            <a:pPr lvl="1"/>
            <a:r>
              <a:rPr lang="en-US" dirty="0" err="1" smtClean="0"/>
              <a:t>RadEditor</a:t>
            </a:r>
            <a:endParaRPr lang="en-US" dirty="0" smtClean="0"/>
          </a:p>
          <a:p>
            <a:pPr lvl="1"/>
            <a:r>
              <a:rPr lang="en-US" dirty="0" err="1" smtClean="0"/>
              <a:t>RadComboBox</a:t>
            </a:r>
            <a:endParaRPr lang="en-US" dirty="0" smtClean="0"/>
          </a:p>
          <a:p>
            <a:pPr lvl="1"/>
            <a:r>
              <a:rPr lang="en-US" dirty="0" err="1" smtClean="0"/>
              <a:t>RadGrid</a:t>
            </a:r>
            <a:endParaRPr lang="en-US" dirty="0" smtClean="0"/>
          </a:p>
          <a:p>
            <a:pPr lvl="1"/>
            <a:r>
              <a:rPr lang="en-US" dirty="0" err="1" smtClean="0"/>
              <a:t>RadNotification</a:t>
            </a:r>
            <a:endParaRPr lang="en-US" dirty="0" smtClean="0"/>
          </a:p>
          <a:p>
            <a:pPr lvl="1"/>
            <a:r>
              <a:rPr lang="en-US" dirty="0" err="1" smtClean="0"/>
              <a:t>RadWindow</a:t>
            </a:r>
            <a:endParaRPr lang="en-US" dirty="0" smtClean="0"/>
          </a:p>
          <a:p>
            <a:pPr lvl="1"/>
            <a:r>
              <a:rPr lang="en-US" b="1" dirty="0" err="1"/>
              <a:t>AccessibleRadEditor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3314" name="Picture 2" descr="https://encrypted-tbn2.google.com/images?q=tbn:ANd9GcRV4qXjezJ6Lj7EK4_MYD0IojsK1o8Ch4ckwtI0RhjCJgfxZP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971800"/>
            <a:ext cx="197167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5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Aria support but should have it</a:t>
            </a:r>
          </a:p>
          <a:p>
            <a:pPr lvl="1"/>
            <a:r>
              <a:rPr lang="en-US" dirty="0" err="1" smtClean="0"/>
              <a:t>RadTabStrip</a:t>
            </a:r>
            <a:endParaRPr lang="en-US" dirty="0" smtClean="0"/>
          </a:p>
          <a:p>
            <a:pPr lvl="1"/>
            <a:r>
              <a:rPr lang="en-US" dirty="0" err="1" smtClean="0"/>
              <a:t>RadMenu</a:t>
            </a:r>
            <a:endParaRPr lang="en-US" dirty="0" smtClean="0"/>
          </a:p>
          <a:p>
            <a:r>
              <a:rPr lang="en-US" dirty="0" smtClean="0"/>
              <a:t>Can’t associate labels with </a:t>
            </a:r>
            <a:r>
              <a:rPr lang="en-US" dirty="0" err="1" smtClean="0"/>
              <a:t>RadEditor</a:t>
            </a:r>
            <a:endParaRPr lang="en-US" dirty="0" smtClean="0"/>
          </a:p>
          <a:p>
            <a:pPr lvl="1"/>
            <a:r>
              <a:rPr lang="en-US" dirty="0" smtClean="0"/>
              <a:t>Actually a rendered </a:t>
            </a:r>
            <a:r>
              <a:rPr lang="en-US" dirty="0" err="1" smtClean="0"/>
              <a:t>iframe</a:t>
            </a:r>
            <a:endParaRPr lang="en-US" dirty="0" smtClean="0"/>
          </a:p>
          <a:p>
            <a:pPr lvl="1"/>
            <a:r>
              <a:rPr lang="en-US" dirty="0" smtClean="0"/>
              <a:t>Don’t use a label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www.telerik.com/products/aspnet-ajax/getting-started/tech-sheets/accessibility-support.aspx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4338" name="Picture 2" descr="https://encrypted-tbn2.google.com/images?q=tbn:ANd9GcTrCOjGXqbF7_oHIYa5YUu93HbMe9FaS4eTYCKyLA2I8SimrlQdI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152399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8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 text does not seem to do what is expected</a:t>
            </a:r>
          </a:p>
          <a:p>
            <a:r>
              <a:rPr lang="en-US" dirty="0" smtClean="0"/>
              <a:t>Tooltip in grid seems to pass WAVE test</a:t>
            </a:r>
          </a:p>
          <a:p>
            <a:r>
              <a:rPr lang="en-US" dirty="0" smtClean="0"/>
              <a:t>Pager dropdown seems to not be accessible</a:t>
            </a:r>
          </a:p>
          <a:p>
            <a:endParaRPr lang="en-US" dirty="0"/>
          </a:p>
        </p:txBody>
      </p:sp>
      <p:pic>
        <p:nvPicPr>
          <p:cNvPr id="17410" name="Picture 2" descr="https://encrypted-tbn0.google.com/images?q=tbn:ANd9GcQ7HIoSpMLkdWiN_hQxCvXY5mTVUv2ZMEZIoR_OQe2yHIWmpS3a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85800"/>
            <a:ext cx="10953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ttps://encrypted-tbn2.google.com/images?q=tbn:ANd9GcTjq4Z-sOoyTN6aobpN_4VYDfJW98o_9UOLghLjboRs-5Y8qTLs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24400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9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www.w3.org/TR/WCAG10/full-checklist.html</a:t>
            </a:r>
            <a:endParaRPr lang="en-US" dirty="0" smtClean="0"/>
          </a:p>
          <a:p>
            <a:r>
              <a:rPr lang="en-US" dirty="0" smtClean="0"/>
              <a:t>Give form elements</a:t>
            </a:r>
          </a:p>
          <a:p>
            <a:pPr lvl="1"/>
            <a:r>
              <a:rPr lang="en-US" dirty="0" smtClean="0"/>
              <a:t>Labels</a:t>
            </a:r>
          </a:p>
          <a:p>
            <a:pPr lvl="1"/>
            <a:r>
              <a:rPr lang="en-US" dirty="0" err="1" smtClean="0"/>
              <a:t>TabIndex</a:t>
            </a:r>
            <a:endParaRPr lang="en-US" dirty="0" smtClean="0"/>
          </a:p>
          <a:p>
            <a:r>
              <a:rPr lang="en-US" dirty="0" smtClean="0"/>
              <a:t>Images have alt tags</a:t>
            </a:r>
          </a:p>
          <a:p>
            <a:r>
              <a:rPr lang="en-US" dirty="0" smtClean="0"/>
              <a:t>Use ARIA capabilities if possible</a:t>
            </a:r>
          </a:p>
          <a:p>
            <a:r>
              <a:rPr lang="en-US" dirty="0" smtClean="0"/>
              <a:t>Beware of using color for meaning</a:t>
            </a:r>
          </a:p>
          <a:p>
            <a:r>
              <a:rPr lang="en-US" dirty="0" smtClean="0"/>
              <a:t>Use WAVE to find basic errors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286000"/>
            <a:ext cx="5343525" cy="114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 descr="https://encrypted-tbn3.google.com/images?q=tbn:ANd9GcSuuElgeRdDtPr22xsQJCRQ1o6PxgzsLHxr49eW_XLIHra6eLh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114800"/>
            <a:ext cx="23145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0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more confusing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Render </a:t>
            </a:r>
            <a:r>
              <a:rPr lang="en-US" b="1" dirty="0" err="1"/>
              <a:t>fieldset</a:t>
            </a:r>
            <a:r>
              <a:rPr lang="en-US" dirty="0"/>
              <a:t> and </a:t>
            </a:r>
            <a:r>
              <a:rPr lang="en-US" b="1" dirty="0"/>
              <a:t>legend</a:t>
            </a:r>
            <a:r>
              <a:rPr lang="en-US" dirty="0"/>
              <a:t> elements that have </a:t>
            </a:r>
            <a:r>
              <a:rPr lang="en-US" b="1" dirty="0"/>
              <a:t>div</a:t>
            </a:r>
            <a:r>
              <a:rPr lang="en-US" dirty="0"/>
              <a:t> elements.</a:t>
            </a:r>
          </a:p>
          <a:p>
            <a:pPr lvl="1"/>
            <a:r>
              <a:rPr lang="en-US" dirty="0"/>
              <a:t>Do not require style sheets.</a:t>
            </a:r>
          </a:p>
          <a:p>
            <a:pPr lvl="1"/>
            <a:r>
              <a:rPr lang="en-US" dirty="0"/>
              <a:t>Support positioning using style properties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Generate client script that is device-independent; for example, script that does not respond only to mouse clicks.</a:t>
            </a:r>
          </a:p>
        </p:txBody>
      </p:sp>
      <p:pic>
        <p:nvPicPr>
          <p:cNvPr id="16386" name="Picture 2" descr="https://encrypted-tbn0.google.com/images?q=tbn:ANd9GcS7MalWXwR_P5xEIk133x9_9FaFZh7oVl3kcAX8W6oHE1YMr49O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33400"/>
            <a:ext cx="1630339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5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talk about what being accessible means for web applications</a:t>
            </a:r>
          </a:p>
          <a:p>
            <a:r>
              <a:rPr lang="en-US" dirty="0" smtClean="0"/>
              <a:t>We will talk about specific techniques using </a:t>
            </a:r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dirty="0" smtClean="0"/>
              <a:t>We will talk about specific techniques using Telerik tools</a:t>
            </a:r>
          </a:p>
          <a:p>
            <a:r>
              <a:rPr lang="en-US" dirty="0" smtClean="0"/>
              <a:t>We will have Dawn ‘</a:t>
            </a:r>
            <a:r>
              <a:rPr lang="en-US" dirty="0" err="1" smtClean="0"/>
              <a:t>splain</a:t>
            </a:r>
            <a:r>
              <a:rPr lang="en-US" dirty="0" smtClean="0"/>
              <a:t> the details of our changes</a:t>
            </a:r>
            <a:endParaRPr lang="en-US" dirty="0"/>
          </a:p>
        </p:txBody>
      </p:sp>
      <p:pic>
        <p:nvPicPr>
          <p:cNvPr id="2050" name="Picture 2" descr="https://encrypted-tbn0.google.com/images?q=tbn:ANd9GcQLYcbO9Htxns2qymbtJGVaMK7UFi4KRMp6yErm5Lb1taAQmnSpq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82" y="-228600"/>
            <a:ext cx="24669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71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accessible?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need to make sure our sites work for everyone</a:t>
            </a:r>
          </a:p>
          <a:p>
            <a:r>
              <a:rPr lang="en-US" dirty="0" smtClean="0"/>
              <a:t>Visual</a:t>
            </a:r>
          </a:p>
          <a:p>
            <a:pPr lvl="1"/>
            <a:r>
              <a:rPr lang="en-US" dirty="0" smtClean="0"/>
              <a:t>Blindness, low vision, color-blindness</a:t>
            </a:r>
          </a:p>
          <a:p>
            <a:r>
              <a:rPr lang="en-US" dirty="0" smtClean="0"/>
              <a:t>Hearing</a:t>
            </a:r>
            <a:endParaRPr lang="en-US" dirty="0" smtClean="0"/>
          </a:p>
          <a:p>
            <a:pPr lvl="1"/>
            <a:r>
              <a:rPr lang="en-US" dirty="0" smtClean="0"/>
              <a:t>Deafness</a:t>
            </a:r>
          </a:p>
          <a:p>
            <a:r>
              <a:rPr lang="en-US" dirty="0" smtClean="0"/>
              <a:t>Motor</a:t>
            </a:r>
          </a:p>
          <a:p>
            <a:pPr lvl="1"/>
            <a:r>
              <a:rPr lang="en-US" dirty="0" smtClean="0"/>
              <a:t>Inability to use a mouse, slow response time, limited fine motor control</a:t>
            </a:r>
          </a:p>
          <a:p>
            <a:r>
              <a:rPr lang="en-US" dirty="0" smtClean="0"/>
              <a:t>Cognitive</a:t>
            </a:r>
          </a:p>
          <a:p>
            <a:pPr lvl="1"/>
            <a:r>
              <a:rPr lang="en-US" dirty="0" smtClean="0"/>
              <a:t>Learning disabilities, distractibility, inability to remember or focus on large amounts of information</a:t>
            </a:r>
          </a:p>
          <a:p>
            <a:pPr lvl="1"/>
            <a:endParaRPr lang="en-US" dirty="0"/>
          </a:p>
        </p:txBody>
      </p:sp>
      <p:pic>
        <p:nvPicPr>
          <p:cNvPr id="3074" name="Picture 2" descr="https://encrypted-tbn0.google.com/images?q=tbn:ANd9GcTPpAwf9rS5cecgCNvOM3f9uDjiPxsgPPF7XJS4Nn6okMk5mAq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48416"/>
            <a:ext cx="1952625" cy="187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2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everyone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http://webaim.org/intro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http://www.w3.org/</a:t>
            </a:r>
            <a:endParaRPr lang="en-US" dirty="0" smtClean="0"/>
          </a:p>
          <a:p>
            <a:r>
              <a:rPr lang="en-US" dirty="0" smtClean="0"/>
              <a:t>More information</a:t>
            </a:r>
          </a:p>
          <a:p>
            <a:r>
              <a:rPr lang="en-US" dirty="0" smtClean="0"/>
              <a:t>Trust but verify</a:t>
            </a:r>
          </a:p>
          <a:p>
            <a:r>
              <a:rPr lang="en-US" dirty="0" smtClean="0"/>
              <a:t>WAVE plugin checker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https://encrypted-tbn1.google.com/images?q=tbn:ANd9GcQg1wRZa_xdMNtExhUicK2ctfVj2CKjKymGwNXRsQ2KdoNKddQGZ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752600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85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http://msdn.microsoft.com/en-us/library/ms228004(v=vs.80).</a:t>
            </a:r>
            <a:r>
              <a:rPr lang="en-US" dirty="0" smtClean="0">
                <a:hlinkClick r:id="rId2"/>
              </a:rPr>
              <a:t>aspx</a:t>
            </a:r>
            <a:endParaRPr lang="en-US" dirty="0" smtClean="0"/>
          </a:p>
          <a:p>
            <a:r>
              <a:rPr lang="en-US" dirty="0" smtClean="0"/>
              <a:t>Easy to accomplish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a way to specify a text equivalent for any non-text element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Do not have color dependencies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Render captions and table column headers with tables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Associate </a:t>
            </a:r>
            <a:r>
              <a:rPr lang="en-US" dirty="0"/>
              <a:t>labels with controls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pic>
        <p:nvPicPr>
          <p:cNvPr id="5122" name="Picture 2" descr="https://encrypted-tbn3.google.com/images?q=tbn:ANd9GcRIcXh9wT8eNDmOlS4JQSm1G4uYucA44adxrmWrSEiAiGnjulP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28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17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 order with </a:t>
            </a:r>
            <a:r>
              <a:rPr lang="en-US" dirty="0" err="1" smtClean="0"/>
              <a:t>TabIndex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All form elements have this property</a:t>
            </a:r>
          </a:p>
          <a:p>
            <a:pPr lvl="1"/>
            <a:r>
              <a:rPr lang="en-US" dirty="0" smtClean="0"/>
              <a:t>Also can be set on panels</a:t>
            </a:r>
          </a:p>
          <a:p>
            <a:r>
              <a:rPr lang="en-US" dirty="0" err="1" smtClean="0"/>
              <a:t>AccessKey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Need to make discoverable via directions</a:t>
            </a:r>
          </a:p>
          <a:p>
            <a:pPr lvl="1"/>
            <a:r>
              <a:rPr lang="en-US" dirty="0" smtClean="0"/>
              <a:t>Don’t conflict with know keys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81057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https://encrypted-tbn1.google.com/images?q=tbn:ANd9GcSlAhZqcXmyR3j7b6BhGoMPiemmJ5STUWmsbQaj7AAzU31Pmdl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71891"/>
            <a:ext cx="2447925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48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form and panel can set default submit button</a:t>
            </a:r>
          </a:p>
          <a:p>
            <a:r>
              <a:rPr lang="en-US" dirty="0" smtClean="0"/>
              <a:t>Default focus set in form tag</a:t>
            </a:r>
          </a:p>
          <a:p>
            <a:pPr lvl="1"/>
            <a:r>
              <a:rPr lang="en-US" dirty="0" smtClean="0"/>
              <a:t>Problem-most forms are in the master page</a:t>
            </a:r>
          </a:p>
          <a:p>
            <a:pPr lvl="1"/>
            <a:r>
              <a:rPr lang="en-US" dirty="0" smtClean="0"/>
              <a:t>Solution-set property in master page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64062"/>
            <a:ext cx="39624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441700"/>
            <a:ext cx="47625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4" y="4722812"/>
            <a:ext cx="32131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https://encrypted-tbn0.google.com/images?q=tbn:ANd9GcRVoGAqeL-7r1Ws3iV7D3OnNNZ7NZSlHjP-HwBuGTWSWNDy3fON8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716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59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setFocus</a:t>
            </a:r>
            <a:r>
              <a:rPr lang="en-US" dirty="0" smtClean="0"/>
              <a:t> after </a:t>
            </a:r>
            <a:r>
              <a:rPr lang="en-US" dirty="0" err="1" smtClean="0"/>
              <a:t>autopostback</a:t>
            </a:r>
            <a:r>
              <a:rPr lang="en-US" dirty="0" smtClean="0"/>
              <a:t> or Ajax call</a:t>
            </a:r>
          </a:p>
          <a:p>
            <a:r>
              <a:rPr lang="en-US" dirty="0" smtClean="0"/>
              <a:t>Remember </a:t>
            </a:r>
            <a:r>
              <a:rPr lang="en-US" dirty="0" err="1" smtClean="0"/>
              <a:t>setfocus</a:t>
            </a:r>
            <a:r>
              <a:rPr lang="en-US" dirty="0" smtClean="0"/>
              <a:t> is part of script manager</a:t>
            </a:r>
          </a:p>
          <a:p>
            <a:r>
              <a:rPr lang="en-US" dirty="0" smtClean="0"/>
              <a:t>Once again if master page, set property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54600"/>
            <a:ext cx="6653213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 descr="https://encrypted-tbn1.google.com/images?q=tbn:ANd9GcSoDJXiV2JgkT2XM0rELLakgdgglCqPJ8k1M7bFvKo9BD_3PnYr_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61" y="4648200"/>
            <a:ext cx="2135339" cy="167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 and their discontents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937760"/>
          </a:xfrm>
        </p:spPr>
        <p:txBody>
          <a:bodyPr/>
          <a:lstStyle/>
          <a:p>
            <a:r>
              <a:rPr lang="en-US" dirty="0" err="1" smtClean="0"/>
              <a:t>AssociatedControl</a:t>
            </a:r>
            <a:r>
              <a:rPr lang="en-US" dirty="0" smtClean="0"/>
              <a:t> for web server controls</a:t>
            </a:r>
            <a:endParaRPr lang="en-US" dirty="0"/>
          </a:p>
          <a:p>
            <a:r>
              <a:rPr lang="en-US" dirty="0" smtClean="0"/>
              <a:t>Takes client id</a:t>
            </a:r>
          </a:p>
          <a:p>
            <a:r>
              <a:rPr lang="en-US" dirty="0" smtClean="0"/>
              <a:t>Try to make more robust with strong type</a:t>
            </a:r>
          </a:p>
          <a:p>
            <a:r>
              <a:rPr lang="en-US" dirty="0" smtClean="0"/>
              <a:t>Label html tag</a:t>
            </a:r>
          </a:p>
          <a:p>
            <a:pPr lvl="1"/>
            <a:r>
              <a:rPr lang="en-US" dirty="0" smtClean="0"/>
              <a:t>Use for to get client id</a:t>
            </a:r>
          </a:p>
          <a:p>
            <a:pPr lvl="1"/>
            <a:r>
              <a:rPr lang="en-US" dirty="0" err="1" smtClean="0"/>
              <a:t>ClientIDMode</a:t>
            </a:r>
            <a:r>
              <a:rPr lang="en-US" dirty="0" smtClean="0"/>
              <a:t> usually needs to be set with Static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91000"/>
            <a:ext cx="8382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https://encrypted-tbn3.google.com/images?q=tbn:ANd9GcS1JGq1k_mpdIK3_4_bv_lIhKvbamYePFprOG1ph5_B_BYMzaj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800600"/>
            <a:ext cx="1314450" cy="176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7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508</Words>
  <Application>Microsoft Office PowerPoint</Application>
  <PresentationFormat>On-screen Show (4:3)</PresentationFormat>
  <Paragraphs>108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Being accessible with .Net tools</vt:lpstr>
      <vt:lpstr>Big Picture</vt:lpstr>
      <vt:lpstr>What is accessible?</vt:lpstr>
      <vt:lpstr>Keeping everyone in mind</vt:lpstr>
      <vt:lpstr>.NET Techniques</vt:lpstr>
      <vt:lpstr>Keyboard access</vt:lpstr>
      <vt:lpstr>Default elements</vt:lpstr>
      <vt:lpstr>Set focus</vt:lpstr>
      <vt:lpstr>Labels and their discontents</vt:lpstr>
      <vt:lpstr>Telerik Labels</vt:lpstr>
      <vt:lpstr>Monkey see, monkey alt</vt:lpstr>
      <vt:lpstr>Tables and their discontent</vt:lpstr>
      <vt:lpstr>Aria support for rich controls</vt:lpstr>
      <vt:lpstr>Problem Children</vt:lpstr>
      <vt:lpstr>True Grid</vt:lpstr>
      <vt:lpstr>Checklists</vt:lpstr>
      <vt:lpstr>A little more confusing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accessible with .Net tools</dc:title>
  <dc:creator>Donald Merson</dc:creator>
  <cp:lastModifiedBy>Donald Merson</cp:lastModifiedBy>
  <cp:revision>19</cp:revision>
  <dcterms:created xsi:type="dcterms:W3CDTF">2012-08-29T19:10:16Z</dcterms:created>
  <dcterms:modified xsi:type="dcterms:W3CDTF">2012-08-30T22:23:09Z</dcterms:modified>
</cp:coreProperties>
</file>