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0" r:id="rId4"/>
    <p:sldId id="294" r:id="rId5"/>
    <p:sldId id="296" r:id="rId6"/>
    <p:sldId id="295" r:id="rId7"/>
    <p:sldId id="258" r:id="rId8"/>
    <p:sldId id="284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5" r:id="rId18"/>
    <p:sldId id="268" r:id="rId19"/>
    <p:sldId id="286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89" r:id="rId29"/>
    <p:sldId id="292" r:id="rId30"/>
    <p:sldId id="293" r:id="rId31"/>
    <p:sldId id="291" r:id="rId32"/>
    <p:sldId id="277" r:id="rId33"/>
    <p:sldId id="287" r:id="rId34"/>
    <p:sldId id="278" r:id="rId35"/>
    <p:sldId id="290" r:id="rId36"/>
    <p:sldId id="282" r:id="rId37"/>
    <p:sldId id="283" r:id="rId38"/>
    <p:sldId id="280" r:id="rId39"/>
    <p:sldId id="28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00" autoAdjust="0"/>
  </p:normalViewPr>
  <p:slideViewPr>
    <p:cSldViewPr>
      <p:cViewPr varScale="1">
        <p:scale>
          <a:sx n="63" d="100"/>
          <a:sy n="63" d="100"/>
        </p:scale>
        <p:origin x="-3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July 06,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July 06,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July 06,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July 06,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July 06,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July 06,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July 06,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July 06,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July 06,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July 06,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July 06,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July 06,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program with it in mind</a:t>
            </a:r>
          </a:p>
        </p:txBody>
      </p:sp>
      <p:pic>
        <p:nvPicPr>
          <p:cNvPr id="1026" name="Picture 2" descr="https://encrypted-tbn2.google.com/images?q=tbn:ANd9GcTxI7-0CVi7BlKPKds4gLpeTmwBi7vaonD8CbPSlCv8iMBtP8m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838200"/>
            <a:ext cx="202882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8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code moves</a:t>
            </a:r>
          </a:p>
          <a:p>
            <a:pPr lvl="1"/>
            <a:r>
              <a:rPr lang="en-US" dirty="0" smtClean="0"/>
              <a:t>Different machines</a:t>
            </a:r>
          </a:p>
          <a:p>
            <a:pPr lvl="2"/>
            <a:r>
              <a:rPr lang="en-US" dirty="0" smtClean="0"/>
              <a:t>Versions</a:t>
            </a:r>
          </a:p>
          <a:p>
            <a:pPr lvl="2"/>
            <a:r>
              <a:rPr lang="en-US" dirty="0" smtClean="0"/>
              <a:t>OS</a:t>
            </a:r>
          </a:p>
          <a:p>
            <a:pPr lvl="2"/>
            <a:r>
              <a:rPr lang="en-US" dirty="0" smtClean="0"/>
              <a:t>Processors</a:t>
            </a:r>
          </a:p>
          <a:p>
            <a:pPr lvl="1"/>
            <a:r>
              <a:rPr lang="en-US" dirty="0" smtClean="0"/>
              <a:t>Links to different machines depending on context</a:t>
            </a:r>
          </a:p>
          <a:p>
            <a:pPr lvl="2"/>
            <a:r>
              <a:rPr lang="en-US" dirty="0" err="1" smtClean="0"/>
              <a:t>DBServers</a:t>
            </a:r>
            <a:endParaRPr lang="en-US" dirty="0" smtClean="0"/>
          </a:p>
          <a:p>
            <a:pPr lvl="2"/>
            <a:r>
              <a:rPr lang="en-US" dirty="0" err="1" smtClean="0"/>
              <a:t>WebServices</a:t>
            </a:r>
            <a:endParaRPr lang="en-US" dirty="0" smtClean="0"/>
          </a:p>
          <a:p>
            <a:pPr lvl="1"/>
            <a:r>
              <a:rPr lang="en-US" dirty="0" smtClean="0"/>
              <a:t>Inside your project</a:t>
            </a:r>
          </a:p>
          <a:p>
            <a:pPr lvl="2"/>
            <a:r>
              <a:rPr lang="en-US" dirty="0" smtClean="0"/>
              <a:t>Refactoring</a:t>
            </a:r>
          </a:p>
          <a:p>
            <a:pPr lvl="2"/>
            <a:r>
              <a:rPr lang="en-US" dirty="0" smtClean="0"/>
              <a:t>Client/ Server</a:t>
            </a:r>
          </a:p>
          <a:p>
            <a:pPr lvl="2"/>
            <a:r>
              <a:rPr lang="en-US" dirty="0" smtClean="0"/>
              <a:t>Different files/pages</a:t>
            </a:r>
          </a:p>
          <a:p>
            <a:pPr lvl="1"/>
            <a:r>
              <a:rPr lang="en-US" dirty="0" smtClean="0"/>
              <a:t>Thought -&gt; Silicon</a:t>
            </a:r>
          </a:p>
        </p:txBody>
      </p:sp>
      <p:pic>
        <p:nvPicPr>
          <p:cNvPr id="7170" name="Picture 2" descr="https://encrypted-tbn3.google.com/images?q=tbn:ANd9GcRjwVvck9q66Q5agadJHwr1NRhIHm43M_VeVfX2NoxM91ewW-eg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9600"/>
            <a:ext cx="16764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move gracefully?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Graceful movement is …</a:t>
            </a:r>
          </a:p>
          <a:p>
            <a:pPr lvl="1"/>
            <a:r>
              <a:rPr lang="en-US" dirty="0" smtClean="0"/>
              <a:t>Needing to recompile as little as possible if at all</a:t>
            </a:r>
          </a:p>
          <a:p>
            <a:pPr lvl="1"/>
            <a:r>
              <a:rPr lang="en-US" dirty="0" smtClean="0"/>
              <a:t>Just changing settings</a:t>
            </a:r>
          </a:p>
          <a:p>
            <a:pPr lvl="1"/>
            <a:r>
              <a:rPr lang="en-US" dirty="0" smtClean="0"/>
              <a:t>Agnostic or configurable</a:t>
            </a:r>
          </a:p>
          <a:p>
            <a:pPr lvl="2"/>
            <a:r>
              <a:rPr lang="en-US" dirty="0" smtClean="0"/>
              <a:t>OS, Web Server, .NET version, Processors(#), Farm or </a:t>
            </a:r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Testable for verification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Database </a:t>
            </a:r>
            <a:r>
              <a:rPr lang="en-US" dirty="0" smtClean="0"/>
              <a:t>configurations</a:t>
            </a:r>
          </a:p>
          <a:p>
            <a:pPr lvl="1"/>
            <a:r>
              <a:rPr lang="en-US" dirty="0" smtClean="0"/>
              <a:t>Unit Tests</a:t>
            </a:r>
            <a:endParaRPr lang="en-US" dirty="0" smtClean="0"/>
          </a:p>
        </p:txBody>
      </p:sp>
      <p:pic>
        <p:nvPicPr>
          <p:cNvPr id="8194" name="Picture 2" descr="https://encrypted-tbn0.google.com/images?q=tbn:ANd9GcSZY4kAypIpmwO1Ri5QjhGo7OrNVZ970IQ0LDIy9oJWDtiG-w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9600"/>
            <a:ext cx="13335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89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changes are the basic predictable patterns of moving to different machines</a:t>
            </a:r>
          </a:p>
          <a:p>
            <a:r>
              <a:rPr lang="en-US" dirty="0" smtClean="0"/>
              <a:t>Can be solved by configuration files</a:t>
            </a:r>
          </a:p>
          <a:p>
            <a:r>
              <a:rPr lang="en-US" dirty="0" smtClean="0"/>
              <a:t>Most important example is Database</a:t>
            </a:r>
          </a:p>
          <a:p>
            <a:r>
              <a:rPr lang="en-US" dirty="0" smtClean="0"/>
              <a:t>Local-&gt;Development-&gt;Testing-&gt;(Staging)-&gt;Production</a:t>
            </a:r>
          </a:p>
          <a:p>
            <a:r>
              <a:rPr lang="en-US" dirty="0" smtClean="0"/>
              <a:t>References to databases should never be in code!</a:t>
            </a:r>
          </a:p>
          <a:p>
            <a:r>
              <a:rPr lang="en-US" dirty="0" smtClean="0"/>
              <a:t>Use Visual Studio to tie your configuration file to a build</a:t>
            </a:r>
          </a:p>
        </p:txBody>
      </p:sp>
      <p:pic>
        <p:nvPicPr>
          <p:cNvPr id="9218" name="Picture 2" descr="https://encrypted-tbn3.google.com/images?q=tbn:ANd9GcRMk7oJks2grNu-xRuRTzRXKFwtNG2y4lKbA9pYXGiMLaTbnvZ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648200"/>
            <a:ext cx="19050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02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for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create “Named” builds</a:t>
            </a:r>
          </a:p>
          <a:p>
            <a:r>
              <a:rPr lang="en-US" dirty="0" smtClean="0"/>
              <a:t>Go to Build-&gt;Configuration Manager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85" y="3810000"/>
            <a:ext cx="440476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" y="4267200"/>
            <a:ext cx="43688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7128"/>
            <a:ext cx="669417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1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on </a:t>
            </a:r>
            <a:r>
              <a:rPr lang="en-US" dirty="0" err="1" smtClean="0"/>
              <a:t>web.config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505200"/>
            <a:ext cx="6602413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38400"/>
            <a:ext cx="2895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on 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correct section of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Match(name)</a:t>
            </a:r>
          </a:p>
          <a:p>
            <a:pPr lvl="1"/>
            <a:r>
              <a:rPr lang="en-US" dirty="0" smtClean="0"/>
              <a:t>Means to match this with the name parameter</a:t>
            </a:r>
          </a:p>
          <a:p>
            <a:r>
              <a:rPr lang="en-US" dirty="0" err="1" smtClean="0"/>
              <a:t>SetAttributes</a:t>
            </a:r>
            <a:r>
              <a:rPr lang="en-US" dirty="0" smtClean="0"/>
              <a:t> means set the attributes from this to the </a:t>
            </a:r>
            <a:r>
              <a:rPr lang="en-US" dirty="0" err="1" smtClean="0"/>
              <a:t>web.config</a:t>
            </a:r>
            <a:r>
              <a:rPr lang="en-US" dirty="0" smtClean="0"/>
              <a:t> for the next place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46" y="4267200"/>
            <a:ext cx="8228013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715000"/>
            <a:ext cx="7770814" cy="44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1828800" y="4572000"/>
            <a:ext cx="685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066800" y="4876800"/>
            <a:ext cx="4419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57800" y="4725251"/>
            <a:ext cx="1371600" cy="1136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4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WebAuth</a:t>
            </a:r>
            <a:endParaRPr lang="en-US" dirty="0" smtClean="0"/>
          </a:p>
          <a:p>
            <a:pPr lvl="1"/>
            <a:r>
              <a:rPr lang="en-US" dirty="0" smtClean="0"/>
              <a:t>Always use CB’s component</a:t>
            </a:r>
          </a:p>
          <a:p>
            <a:pPr lvl="1"/>
            <a:r>
              <a:rPr lang="en-US" dirty="0" smtClean="0"/>
              <a:t>Allow settings of return </a:t>
            </a:r>
            <a:r>
              <a:rPr lang="en-US" dirty="0" err="1" smtClean="0"/>
              <a:t>url</a:t>
            </a:r>
            <a:r>
              <a:rPr lang="en-US" dirty="0" smtClean="0"/>
              <a:t> in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err="1" smtClean="0"/>
              <a:t>WebServices</a:t>
            </a:r>
            <a:endParaRPr lang="en-US" dirty="0" smtClean="0"/>
          </a:p>
          <a:p>
            <a:pPr lvl="1"/>
            <a:r>
              <a:rPr lang="en-US" dirty="0" smtClean="0"/>
              <a:t>Usually use </a:t>
            </a:r>
            <a:r>
              <a:rPr lang="en-US" dirty="0" err="1" smtClean="0"/>
              <a:t>config</a:t>
            </a:r>
            <a:r>
              <a:rPr lang="en-US" dirty="0" smtClean="0"/>
              <a:t> for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Can you use dynamically with database</a:t>
            </a:r>
          </a:p>
          <a:p>
            <a:pPr lvl="2"/>
            <a:r>
              <a:rPr lang="en-US" dirty="0" smtClean="0"/>
              <a:t>Allows user to configure which service</a:t>
            </a:r>
          </a:p>
          <a:p>
            <a:pPr lvl="2"/>
            <a:r>
              <a:rPr lang="en-US" dirty="0" smtClean="0"/>
              <a:t>OLA is example</a:t>
            </a:r>
          </a:p>
          <a:p>
            <a:r>
              <a:rPr lang="en-US" dirty="0" smtClean="0"/>
              <a:t>These are called boundaries</a:t>
            </a:r>
          </a:p>
        </p:txBody>
      </p:sp>
      <p:pic>
        <p:nvPicPr>
          <p:cNvPr id="10242" name="Picture 2" descr="https://encrypted-tbn2.google.com/images?q=tbn:ANd9GcTWyTrUk06eIpXuknhoZCfTwkRszEhkzCjrxGkUMGfERUl3Hid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45578"/>
            <a:ext cx="2466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7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boundaries</a:t>
            </a:r>
          </a:p>
          <a:p>
            <a:r>
              <a:rPr lang="en-US" dirty="0" smtClean="0"/>
              <a:t>Many advantages</a:t>
            </a:r>
          </a:p>
          <a:p>
            <a:r>
              <a:rPr lang="en-US" dirty="0" smtClean="0"/>
              <a:t>Can mock the new object and test your app</a:t>
            </a:r>
          </a:p>
          <a:p>
            <a:r>
              <a:rPr lang="en-US" dirty="0" smtClean="0"/>
              <a:t>Can code your app before boundary exists</a:t>
            </a:r>
          </a:p>
          <a:p>
            <a:r>
              <a:rPr lang="en-US" dirty="0" smtClean="0"/>
              <a:t>Can do learning test for new </a:t>
            </a:r>
            <a:r>
              <a:rPr lang="en-US" dirty="0" smtClean="0"/>
              <a:t>components</a:t>
            </a:r>
            <a:endParaRPr lang="en-US" dirty="0" smtClean="0"/>
          </a:p>
          <a:p>
            <a:pPr lvl="1"/>
            <a:r>
              <a:rPr lang="en-US" dirty="0" smtClean="0"/>
              <a:t>Write tests that verify that you understand what the component does</a:t>
            </a:r>
          </a:p>
          <a:p>
            <a:pPr lvl="1"/>
            <a:r>
              <a:rPr lang="en-US" dirty="0" smtClean="0"/>
              <a:t>Allows you to upgrade without fear</a:t>
            </a:r>
          </a:p>
        </p:txBody>
      </p:sp>
      <p:pic>
        <p:nvPicPr>
          <p:cNvPr id="11266" name="Picture 2" descr="https://encrypted-tbn2.google.com/images?q=tbn:ANd9GcSc-yCef8DRBRwdibLuKftAdPR5iW4jwB6-dEb4xRnn7adkG9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0960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1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program will change a value when it moves to a different server, the </a:t>
            </a:r>
            <a:r>
              <a:rPr lang="en-US" dirty="0" err="1" smtClean="0"/>
              <a:t>web.config</a:t>
            </a:r>
            <a:r>
              <a:rPr lang="en-US" dirty="0" smtClean="0"/>
              <a:t> is the first choice</a:t>
            </a:r>
          </a:p>
          <a:p>
            <a:r>
              <a:rPr lang="en-US" dirty="0" smtClean="0"/>
              <a:t>Use Visual Studio to set up changing automatically</a:t>
            </a:r>
          </a:p>
          <a:p>
            <a:r>
              <a:rPr lang="en-US" dirty="0" smtClean="0"/>
              <a:t>NEVER have information for a changing server hard coded in an application</a:t>
            </a:r>
          </a:p>
          <a:p>
            <a:r>
              <a:rPr lang="en-US" dirty="0" smtClean="0"/>
              <a:t>You can change the </a:t>
            </a:r>
            <a:r>
              <a:rPr lang="en-US" dirty="0" err="1" smtClean="0"/>
              <a:t>config</a:t>
            </a:r>
            <a:r>
              <a:rPr lang="en-US" dirty="0" smtClean="0"/>
              <a:t> file to a database table if the customer would like to change it even further</a:t>
            </a:r>
          </a:p>
          <a:p>
            <a:r>
              <a:rPr lang="en-US" dirty="0" smtClean="0"/>
              <a:t>This idea lets us best test as if in production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2290" name="Picture 2" descr="https://encrypted-tbn2.google.com/images?q=tbn:ANd9GcT_m6KyIfwstmcZt55t2R_KumWn8h4Y715cyL0-tgWu2yp_p-Soi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699654"/>
            <a:ext cx="218122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19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important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changes because of who is accessing the application</a:t>
            </a:r>
          </a:p>
          <a:p>
            <a:r>
              <a:rPr lang="en-US" dirty="0" smtClean="0"/>
              <a:t>The most important morphing of this the user access portion of your application</a:t>
            </a:r>
            <a:endParaRPr lang="en-US" dirty="0"/>
          </a:p>
        </p:txBody>
      </p:sp>
      <p:pic>
        <p:nvPicPr>
          <p:cNvPr id="13314" name="Picture 2" descr="https://encrypted-tbn0.google.com/images?q=tbn:ANd9GcToDI8OIfPXSIuD7G_90uAaLZY8W-LGdTFhT5b_SVB_rJDYkBQ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29000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5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</a:t>
            </a:r>
            <a:r>
              <a:rPr lang="en-US" smtClean="0"/>
              <a:t>going to </a:t>
            </a:r>
            <a:r>
              <a:rPr lang="en-US" baseline="0" smtClean="0"/>
              <a:t>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Golden Rules</a:t>
            </a:r>
          </a:p>
          <a:p>
            <a:r>
              <a:rPr lang="en-US" dirty="0" smtClean="0"/>
              <a:t>Talk </a:t>
            </a:r>
            <a:r>
              <a:rPr lang="en-US" dirty="0" smtClean="0"/>
              <a:t>about conventional ideas of change</a:t>
            </a:r>
          </a:p>
          <a:p>
            <a:r>
              <a:rPr lang="en-US" dirty="0" smtClean="0"/>
              <a:t>Look </a:t>
            </a:r>
            <a:r>
              <a:rPr lang="en-US" dirty="0" smtClean="0"/>
              <a:t>at the deeper nature of change</a:t>
            </a:r>
          </a:p>
          <a:p>
            <a:r>
              <a:rPr lang="en-US" dirty="0" smtClean="0"/>
              <a:t>Give </a:t>
            </a:r>
            <a:r>
              <a:rPr lang="en-US" dirty="0" smtClean="0"/>
              <a:t>some examples on how to program to gracefully to accept change</a:t>
            </a:r>
          </a:p>
          <a:p>
            <a:r>
              <a:rPr lang="en-US" dirty="0" smtClean="0"/>
              <a:t>Start some preferences</a:t>
            </a:r>
          </a:p>
          <a:p>
            <a:r>
              <a:rPr lang="en-US" dirty="0" smtClean="0"/>
              <a:t>Have everyone give some examples</a:t>
            </a:r>
          </a:p>
        </p:txBody>
      </p:sp>
      <p:pic>
        <p:nvPicPr>
          <p:cNvPr id="2050" name="Picture 2" descr="https://encrypted-tbn2.google.com/images?q=tbn:ANd9GcT9VcMMARP1c9D4_JgpSML0TS594YAG2rTbooKCFw4LoST7M1i4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885" y="3581400"/>
            <a:ext cx="1876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5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by User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Abilities change depending on which user is used</a:t>
            </a:r>
          </a:p>
          <a:p>
            <a:r>
              <a:rPr lang="en-US" dirty="0" smtClean="0"/>
              <a:t>User can claim something you can’t duplicate</a:t>
            </a:r>
          </a:p>
          <a:p>
            <a:r>
              <a:rPr lang="en-US" dirty="0" smtClean="0"/>
              <a:t>Strategies</a:t>
            </a:r>
          </a:p>
          <a:p>
            <a:pPr lvl="1"/>
            <a:r>
              <a:rPr lang="en-US" dirty="0" smtClean="0"/>
              <a:t>Allow </a:t>
            </a:r>
            <a:r>
              <a:rPr lang="en-US" dirty="0" err="1" smtClean="0"/>
              <a:t>config</a:t>
            </a:r>
            <a:r>
              <a:rPr lang="en-US" dirty="0" smtClean="0"/>
              <a:t> override for local verification</a:t>
            </a:r>
          </a:p>
          <a:p>
            <a:pPr lvl="1"/>
            <a:r>
              <a:rPr lang="en-US" dirty="0" smtClean="0"/>
              <a:t>Allow admins to impersonate users</a:t>
            </a:r>
          </a:p>
        </p:txBody>
      </p:sp>
      <p:pic>
        <p:nvPicPr>
          <p:cNvPr id="14338" name="Picture 2" descr="https://encrypted-tbn0.google.com/images?q=tbn:ANd9GcTbnD8uJjp4Z3b774RXqhWhRgUQ8JW63XBF1DSm0l6d1O4N4m3i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62400"/>
            <a:ext cx="24288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5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 in </a:t>
            </a:r>
            <a:r>
              <a:rPr lang="en-US" dirty="0" err="1" smtClean="0"/>
              <a:t>config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Debug and Debug User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Check on local if Debug is Y</a:t>
            </a:r>
          </a:p>
          <a:p>
            <a:r>
              <a:rPr lang="en-US" dirty="0" smtClean="0"/>
              <a:t>If debug is Y then user Debug User</a:t>
            </a:r>
          </a:p>
          <a:p>
            <a:r>
              <a:rPr lang="en-US" dirty="0" smtClean="0"/>
              <a:t>If not use </a:t>
            </a:r>
            <a:r>
              <a:rPr lang="en-US" dirty="0" err="1" smtClean="0"/>
              <a:t>webauth</a:t>
            </a:r>
            <a:endParaRPr lang="en-US" dirty="0"/>
          </a:p>
        </p:txBody>
      </p:sp>
      <p:pic>
        <p:nvPicPr>
          <p:cNvPr id="15362" name="Picture 2" descr="https://encrypted-tbn3.google.com/images?q=tbn:ANd9GcS4TP89nmjAR3oCV9fq1jfrl8F_CH1kFDMCBgj3O6A5nQDvH8J31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90800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1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Impersonation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CurrentUserClass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GetCurrentUser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smtClean="0"/>
              <a:t>Checks for current user in session</a:t>
            </a:r>
          </a:p>
          <a:p>
            <a:pPr lvl="1"/>
            <a:r>
              <a:rPr lang="en-US" dirty="0" smtClean="0"/>
              <a:t>If doesn’t exist, calls </a:t>
            </a:r>
            <a:r>
              <a:rPr lang="en-US" dirty="0" err="1" smtClean="0"/>
              <a:t>setuser</a:t>
            </a:r>
            <a:endParaRPr lang="en-US" dirty="0" smtClean="0"/>
          </a:p>
          <a:p>
            <a:r>
              <a:rPr lang="en-US" dirty="0" smtClean="0"/>
              <a:t>Create</a:t>
            </a:r>
            <a:r>
              <a:rPr lang="en-US" baseline="0" dirty="0" smtClean="0"/>
              <a:t> override of </a:t>
            </a:r>
            <a:r>
              <a:rPr lang="en-US" baseline="0" dirty="0" err="1" smtClean="0"/>
              <a:t>SetUser</a:t>
            </a:r>
            <a:r>
              <a:rPr lang="en-US" baseline="0" dirty="0" smtClean="0"/>
              <a:t>()</a:t>
            </a:r>
            <a:endParaRPr lang="en-US" dirty="0"/>
          </a:p>
          <a:p>
            <a:pPr lvl="1"/>
            <a:r>
              <a:rPr lang="en-US" dirty="0" smtClean="0"/>
              <a:t>No parameters uses </a:t>
            </a:r>
            <a:r>
              <a:rPr lang="en-US" dirty="0" err="1" smtClean="0"/>
              <a:t>User.Identity.Name</a:t>
            </a:r>
            <a:endParaRPr lang="en-US" dirty="0" smtClean="0"/>
          </a:p>
          <a:p>
            <a:pPr lvl="1"/>
            <a:r>
              <a:rPr lang="en-US" dirty="0" smtClean="0"/>
              <a:t>One parameter can setup new user</a:t>
            </a:r>
          </a:p>
          <a:p>
            <a:pPr lvl="1"/>
            <a:r>
              <a:rPr lang="en-US" dirty="0" smtClean="0"/>
              <a:t>Sets user as session variable</a:t>
            </a:r>
            <a:endParaRPr lang="en-US" dirty="0"/>
          </a:p>
        </p:txBody>
      </p:sp>
      <p:pic>
        <p:nvPicPr>
          <p:cNvPr id="16386" name="Picture 2" descr="https://encrypted-tbn1.google.com/images?q=tbn:ANd9GcTWpnfHJE3_O2a0Xxpg-7GNqlXZuEowMcWAYWvmFZqgmHTv3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066800"/>
            <a:ext cx="19907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4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heresy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 hate roles vs. columns</a:t>
            </a:r>
          </a:p>
          <a:p>
            <a:r>
              <a:rPr lang="en-US" dirty="0" smtClean="0"/>
              <a:t>(my) Rule of Thumb</a:t>
            </a:r>
          </a:p>
          <a:p>
            <a:pPr lvl="1"/>
            <a:r>
              <a:rPr lang="en-US" dirty="0" smtClean="0"/>
              <a:t>Program against schema not data if possible</a:t>
            </a:r>
          </a:p>
          <a:p>
            <a:pPr lvl="1"/>
            <a:r>
              <a:rPr lang="en-US" dirty="0" smtClean="0"/>
              <a:t>Might need to allow user to configure data</a:t>
            </a:r>
          </a:p>
          <a:p>
            <a:pPr lvl="1"/>
            <a:r>
              <a:rPr lang="en-US" dirty="0" smtClean="0"/>
              <a:t>Only programmer can change schema </a:t>
            </a:r>
          </a:p>
          <a:p>
            <a:r>
              <a:rPr lang="en-US" dirty="0" smtClean="0"/>
              <a:t>Reason is anticipation of changes</a:t>
            </a:r>
          </a:p>
        </p:txBody>
      </p:sp>
      <p:pic>
        <p:nvPicPr>
          <p:cNvPr id="17410" name="Picture 2" descr="https://encrypted-tbn2.google.com/images?q=tbn:ANd9GcS20OY10xUU-ALrin1v9adckJp94PAVkZvU1_rdInR4ensXwEX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90600"/>
            <a:ext cx="18383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5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Anticipation of user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basic-Add a new “role”</a:t>
            </a:r>
          </a:p>
          <a:p>
            <a:r>
              <a:rPr lang="en-US" dirty="0" smtClean="0"/>
              <a:t>When new roles appear, the application need to be setup anyways unless Page rights are set in database</a:t>
            </a:r>
          </a:p>
          <a:p>
            <a:r>
              <a:rPr lang="en-US" dirty="0" smtClean="0"/>
              <a:t>Adding a new </a:t>
            </a:r>
            <a:r>
              <a:rPr lang="en-US" dirty="0" err="1" smtClean="0"/>
              <a:t>bool</a:t>
            </a:r>
            <a:r>
              <a:rPr lang="en-US" dirty="0" smtClean="0"/>
              <a:t> column is easy and can be an easy expansion of your user class</a:t>
            </a:r>
          </a:p>
          <a:p>
            <a:r>
              <a:rPr lang="en-US" dirty="0" smtClean="0"/>
              <a:t>Page rights become </a:t>
            </a:r>
            <a:r>
              <a:rPr lang="en-US" dirty="0" err="1" smtClean="0"/>
              <a:t>bool</a:t>
            </a:r>
            <a:r>
              <a:rPr lang="en-US" dirty="0" smtClean="0"/>
              <a:t>-easy to understand</a:t>
            </a:r>
          </a:p>
          <a:p>
            <a:r>
              <a:rPr lang="en-US" dirty="0" smtClean="0"/>
              <a:t>Deployment becomes more transparent via SQL Compare</a:t>
            </a:r>
          </a:p>
        </p:txBody>
      </p:sp>
      <p:pic>
        <p:nvPicPr>
          <p:cNvPr id="18434" name="Picture 2" descr="https://encrypted-tbn2.google.com/images?q=tbn:ANd9GcTCQ1hSlQSxx6CLM8REJJT2CbtQESlCMiDkOwCZN5NSrH700Y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724400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29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don’t like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hard code a number or value for test</a:t>
            </a:r>
          </a:p>
          <a:p>
            <a:pPr lvl="1"/>
            <a:r>
              <a:rPr lang="en-US" dirty="0" smtClean="0"/>
              <a:t>This is very fragile</a:t>
            </a:r>
          </a:p>
          <a:p>
            <a:r>
              <a:rPr lang="en-US" dirty="0" smtClean="0"/>
              <a:t>Creates 3 tables </a:t>
            </a:r>
            <a:r>
              <a:rPr lang="en-US" dirty="0" err="1" smtClean="0"/>
              <a:t>vs</a:t>
            </a:r>
            <a:r>
              <a:rPr lang="en-US" dirty="0" smtClean="0"/>
              <a:t> 1</a:t>
            </a:r>
          </a:p>
          <a:p>
            <a:pPr lvl="1"/>
            <a:r>
              <a:rPr lang="en-US" dirty="0" smtClean="0"/>
              <a:t>Have to hard code data to work</a:t>
            </a:r>
          </a:p>
          <a:p>
            <a:r>
              <a:rPr lang="en-US" dirty="0" smtClean="0"/>
              <a:t>Get multiple rows </a:t>
            </a:r>
          </a:p>
          <a:p>
            <a:pPr lvl="1"/>
            <a:r>
              <a:rPr lang="en-US" dirty="0" smtClean="0"/>
              <a:t>Need to loop</a:t>
            </a:r>
          </a:p>
        </p:txBody>
      </p:sp>
      <p:pic>
        <p:nvPicPr>
          <p:cNvPr id="19458" name="Picture 2" descr="https://encrypted-tbn2.google.com/images?q=tbn:ANd9GcTDtBuDa2Pcy57yF29SBkiczfS8ZB7zdoieebT-lBaPJnJk_S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19400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6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user interests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user class separate from </a:t>
            </a:r>
            <a:r>
              <a:rPr lang="en-US" dirty="0" err="1" smtClean="0"/>
              <a:t>User.Identity</a:t>
            </a:r>
            <a:endParaRPr lang="en-US" dirty="0" smtClean="0"/>
          </a:p>
          <a:p>
            <a:pPr lvl="1"/>
            <a:r>
              <a:rPr lang="en-US" dirty="0" smtClean="0"/>
              <a:t>Allows for easy impersonation abilities</a:t>
            </a:r>
          </a:p>
          <a:p>
            <a:r>
              <a:rPr lang="en-US" dirty="0" smtClean="0"/>
              <a:t>Always make an admin user</a:t>
            </a:r>
          </a:p>
          <a:p>
            <a:pPr lvl="1"/>
            <a:r>
              <a:rPr lang="en-US" dirty="0" smtClean="0"/>
              <a:t>Eventually someone will need to configure some values</a:t>
            </a:r>
          </a:p>
          <a:p>
            <a:r>
              <a:rPr lang="en-US" dirty="0" smtClean="0"/>
              <a:t>Always allow admins to create users</a:t>
            </a:r>
          </a:p>
        </p:txBody>
      </p:sp>
      <p:pic>
        <p:nvPicPr>
          <p:cNvPr id="20482" name="Picture 2" descr="https://encrypted-tbn2.google.com/images?q=tbn:ANd9GcTv2dzQcfu_6VYbopZgbpVptDl9opWduyGStiqPtBmdtcjv9j_Z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19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</a:t>
            </a:r>
            <a:r>
              <a:rPr lang="en-US" dirty="0" err="1" smtClean="0"/>
              <a:t>DesignTime</a:t>
            </a:r>
            <a:r>
              <a:rPr lang="en-US" dirty="0" smtClean="0"/>
              <a:t> controls to user created code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SubSonic</a:t>
            </a:r>
            <a:endParaRPr lang="en-US" dirty="0" smtClean="0"/>
          </a:p>
          <a:p>
            <a:pPr lvl="1"/>
            <a:r>
              <a:rPr lang="en-US" dirty="0" smtClean="0"/>
              <a:t>Telerik Components</a:t>
            </a:r>
          </a:p>
          <a:p>
            <a:pPr lvl="1"/>
            <a:r>
              <a:rPr lang="en-US" dirty="0" smtClean="0"/>
              <a:t>LINQ</a:t>
            </a:r>
          </a:p>
          <a:p>
            <a:pPr lvl="1"/>
            <a:r>
              <a:rPr lang="en-US" dirty="0" smtClean="0"/>
              <a:t>SQL </a:t>
            </a:r>
            <a:r>
              <a:rPr lang="en-US" dirty="0" err="1" smtClean="0"/>
              <a:t>Datasources</a:t>
            </a:r>
            <a:endParaRPr lang="en-US" dirty="0" smtClean="0"/>
          </a:p>
          <a:p>
            <a:r>
              <a:rPr lang="en-US" dirty="0" smtClean="0"/>
              <a:t>Anytime you can change something with a click </a:t>
            </a:r>
          </a:p>
          <a:p>
            <a:r>
              <a:rPr lang="en-US" dirty="0" smtClean="0"/>
              <a:t>This is another reason for User Columns, just rerun wizard and voila, you are done</a:t>
            </a:r>
          </a:p>
        </p:txBody>
      </p:sp>
      <p:pic>
        <p:nvPicPr>
          <p:cNvPr id="21506" name="Picture 2" descr="https://encrypted-tbn0.google.com/images?q=tbn:ANd9GcQypXhCZR0ZAq7PYJY3jenMdD-roAvkWEFwPyZUQZy6PNdnapp9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19200"/>
            <a:ext cx="17526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00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now open it to more discussion as loop through my preferences (note-not best practices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Feel free to jump in on each concept</a:t>
            </a:r>
            <a:endParaRPr lang="en-US" dirty="0" smtClean="0"/>
          </a:p>
        </p:txBody>
      </p:sp>
      <p:pic>
        <p:nvPicPr>
          <p:cNvPr id="5122" name="Picture 2" descr="https://encrypted-tbn0.google.com/images?q=tbn:ANd9GcTqvt-S2cmGJ5gzCYpbrt4h9Yd7e4wggsLzb2i-l7xBhDzhpoj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52800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42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crypted-tbn1.google.com/images?q=tbn:ANd9GcRPO3BFysyYzfMtKz7XFP55DeYT0tDc8tkp1uy4_Q-jE4XZZEppT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8600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</a:t>
            </a:r>
            <a:r>
              <a:rPr lang="en-US" baseline="0" dirty="0" smtClean="0"/>
              <a:t>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showing intent vs. raw code</a:t>
            </a:r>
            <a:endParaRPr lang="en-US" dirty="0" smtClean="0"/>
          </a:p>
          <a:p>
            <a:r>
              <a:rPr lang="en-US" dirty="0" smtClean="0"/>
              <a:t>Prefer once concept per </a:t>
            </a:r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Encapsulate concept</a:t>
            </a:r>
            <a:endParaRPr lang="en-US" dirty="0" smtClean="0"/>
          </a:p>
          <a:p>
            <a:r>
              <a:rPr lang="en-US" dirty="0" smtClean="0"/>
              <a:t>Prefer writing code so </a:t>
            </a:r>
            <a:r>
              <a:rPr lang="en-US" dirty="0" smtClean="0"/>
              <a:t>that the end user would </a:t>
            </a:r>
            <a:r>
              <a:rPr lang="en-US" dirty="0" smtClean="0"/>
              <a:t>understand</a:t>
            </a:r>
          </a:p>
          <a:p>
            <a:pPr lvl="1"/>
            <a:r>
              <a:rPr lang="en-US" dirty="0" smtClean="0"/>
              <a:t>Domain Languages</a:t>
            </a:r>
          </a:p>
          <a:p>
            <a:r>
              <a:rPr lang="en-US" dirty="0" smtClean="0"/>
              <a:t>Prefer design-time controls over raw code</a:t>
            </a:r>
            <a:endParaRPr lang="en-US" dirty="0" smtClean="0"/>
          </a:p>
          <a:p>
            <a: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 tests for classes or methods that might change or have hard to test </a:t>
            </a: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endParaRPr lang="en-US" sz="2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 </a:t>
            </a:r>
            <a:r>
              <a:rPr lang="en-US" sz="2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than 1 NEW </a:t>
            </a: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project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50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en-US" baseline="0" dirty="0" smtClean="0"/>
              <a:t> the rules….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software design is making good decisions so your user can’t make bad decisions</a:t>
            </a:r>
          </a:p>
          <a:p>
            <a:pPr lvl="1"/>
            <a:r>
              <a:rPr lang="en-US" dirty="0" smtClean="0"/>
              <a:t>You are an user</a:t>
            </a:r>
          </a:p>
          <a:p>
            <a:pPr lvl="1"/>
            <a:r>
              <a:rPr lang="en-US" dirty="0" smtClean="0"/>
              <a:t>So are all the people who read your code in the future</a:t>
            </a:r>
          </a:p>
          <a:p>
            <a:r>
              <a:rPr lang="en-US" dirty="0" smtClean="0"/>
              <a:t>Tackle a difficult program by redefining it as a series of solved problems</a:t>
            </a:r>
          </a:p>
          <a:p>
            <a:pPr lvl="1"/>
            <a:r>
              <a:rPr lang="en-US" dirty="0" smtClean="0"/>
              <a:t>We will do this today by defining our solved problems to use in the future</a:t>
            </a:r>
          </a:p>
          <a:p>
            <a:r>
              <a:rPr lang="en-US" dirty="0" smtClean="0"/>
              <a:t>Only test the scenarios you want to work in production</a:t>
            </a:r>
          </a:p>
          <a:p>
            <a:pPr lvl="1"/>
            <a:r>
              <a:rPr lang="en-US" dirty="0" smtClean="0"/>
              <a:t>Test things that can go wrong in a truthful way</a:t>
            </a:r>
            <a:endParaRPr lang="en-US" dirty="0"/>
          </a:p>
        </p:txBody>
      </p:sp>
      <p:pic>
        <p:nvPicPr>
          <p:cNvPr id="3074" name="Picture 2" descr="https://encrypted-tbn3.google.com/images?q=tbn:ANd9GcQd3YABqPSVIZlebWMi-xRJuR2_SK7N3ef9f_zNpzNaAm5XR9PS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15" y="5133974"/>
            <a:ext cx="1778632" cy="172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5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wording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 good names to comments</a:t>
            </a:r>
            <a:endParaRPr lang="en-US" sz="2400" dirty="0" smtClean="0">
              <a:effectLst/>
            </a:endParaRPr>
          </a:p>
          <a:p>
            <a: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 </a:t>
            </a:r>
            <a:r>
              <a:rPr lang="en-US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enums</a:t>
            </a: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magic words</a:t>
            </a:r>
          </a:p>
          <a:p>
            <a:pPr lvl="1"/>
            <a:r>
              <a:rPr lang="en-US" sz="2000" dirty="0" smtClean="0"/>
              <a:t>Actually an database called function that gets the magic values is even better</a:t>
            </a:r>
            <a:endParaRPr lang="en-US" sz="2000" dirty="0" smtClean="0">
              <a:effectLst/>
            </a:endParaRPr>
          </a:p>
          <a:p>
            <a: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preferences need a sidebar first</a:t>
            </a:r>
          </a:p>
          <a:p>
            <a: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 schema to data</a:t>
            </a:r>
            <a:endParaRPr lang="en-US" sz="2400" dirty="0" smtClean="0">
              <a:effectLst/>
            </a:endParaRPr>
          </a:p>
        </p:txBody>
      </p:sp>
      <p:pic>
        <p:nvPicPr>
          <p:cNvPr id="1026" name="Picture 2" descr="https://encrypted-tbn1.google.com/images?q=tbn:ANd9GcQeLipjFFT2B4yc_VaF1UwTi-8M7Ew1fiSJrY2STE-uOYfpmPeT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57600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2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Data vs.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Even with ORM there still is difference</a:t>
            </a:r>
          </a:p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 hide their data behind abstractions and expose functions that operate on that data.</a:t>
            </a:r>
          </a:p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structure expose their data and have no meaningful functions.</a:t>
            </a:r>
          </a:p>
          <a:p>
            <a:r>
              <a:rPr lang="en-US" i="1" dirty="0" smtClean="0"/>
              <a:t>Procedural code (code using data structures) makes it easy to add new functions without changing the existing data structures. </a:t>
            </a:r>
          </a:p>
          <a:p>
            <a:r>
              <a:rPr lang="en-US" i="1" dirty="0" smtClean="0"/>
              <a:t>OO code, on the other hand, makes it easy to add new classes without changing existing functions.</a:t>
            </a:r>
          </a:p>
          <a:p>
            <a:r>
              <a:rPr lang="en-US" i="1" dirty="0" smtClean="0"/>
              <a:t>Procedural code makes it hard to add new data structures because all the functions must change. </a:t>
            </a:r>
          </a:p>
          <a:p>
            <a:r>
              <a:rPr lang="en-US" i="1" dirty="0" smtClean="0"/>
              <a:t>OO code makes it hard to add new functions because all the classes must change.</a:t>
            </a:r>
            <a:endParaRPr lang="en-US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Separate Data from Logic</a:t>
            </a:r>
            <a:endParaRPr lang="en-US" dirty="0"/>
          </a:p>
        </p:txBody>
      </p:sp>
      <p:pic>
        <p:nvPicPr>
          <p:cNvPr id="23554" name="Picture 2" descr="https://encrypted-tbn2.google.com/images?q=tbn:ANd9GcTnFXj9_Wq2C-TTUYSP5ypMYG90Wsu3JvCNpUZuTW5n4lNL1kO2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4353"/>
            <a:ext cx="1935859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Prefer Stored Procedures to direct table access</a:t>
            </a:r>
          </a:p>
          <a:p>
            <a:pPr lvl="1"/>
            <a:r>
              <a:rPr lang="en-US" dirty="0" smtClean="0"/>
              <a:t>Allows the tables to change</a:t>
            </a:r>
          </a:p>
          <a:p>
            <a:r>
              <a:rPr lang="en-US" dirty="0" smtClean="0"/>
              <a:t>Prefer Views to Tables</a:t>
            </a:r>
          </a:p>
          <a:p>
            <a:pPr lvl="1"/>
            <a:r>
              <a:rPr lang="en-US" dirty="0" smtClean="0"/>
              <a:t>Allows the tables to change</a:t>
            </a:r>
          </a:p>
          <a:p>
            <a:pPr lvl="1"/>
            <a:r>
              <a:rPr lang="en-US" dirty="0" smtClean="0"/>
              <a:t>Allows you to mask normalization</a:t>
            </a:r>
          </a:p>
          <a:p>
            <a:r>
              <a:rPr lang="en-US" dirty="0" smtClean="0"/>
              <a:t>Prefer lookup tables to hard coding</a:t>
            </a:r>
          </a:p>
          <a:p>
            <a:pPr lvl="1"/>
            <a:r>
              <a:rPr lang="en-US" dirty="0" smtClean="0"/>
              <a:t>Users will change their mind</a:t>
            </a:r>
          </a:p>
        </p:txBody>
      </p:sp>
      <p:pic>
        <p:nvPicPr>
          <p:cNvPr id="24578" name="Picture 2" descr="https://encrypted-tbn2.google.com/images?q=tbn:ANd9GcTSasDlv2j4Ii90aW7LAyAwwwVTDTOWE_JLQV5WD1DjsE81OFS3u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90800"/>
            <a:ext cx="19050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Preferences</a:t>
            </a:r>
            <a:r>
              <a:rPr lang="en-US" baseline="0" dirty="0" smtClean="0"/>
              <a:t> of DAL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surrogate keys to multi-key tables</a:t>
            </a:r>
          </a:p>
          <a:p>
            <a:r>
              <a:rPr lang="en-US" dirty="0" smtClean="0"/>
              <a:t>Prefer strong types to datasets</a:t>
            </a:r>
          </a:p>
          <a:p>
            <a:r>
              <a:rPr lang="en-US" dirty="0" smtClean="0"/>
              <a:t>Prefer data design types to user created</a:t>
            </a:r>
          </a:p>
          <a:p>
            <a:r>
              <a:rPr lang="en-US" dirty="0" smtClean="0"/>
              <a:t>Prefer public vs. private</a:t>
            </a:r>
            <a:r>
              <a:rPr lang="en-US" baseline="0" dirty="0" smtClean="0"/>
              <a:t> data</a:t>
            </a:r>
          </a:p>
          <a:p>
            <a:r>
              <a:rPr lang="en-US" baseline="0" dirty="0" smtClean="0"/>
              <a:t>Prefer no logic vs. logic</a:t>
            </a:r>
            <a:endParaRPr lang="en-US" dirty="0"/>
          </a:p>
        </p:txBody>
      </p:sp>
      <p:pic>
        <p:nvPicPr>
          <p:cNvPr id="25602" name="Picture 2" descr="https://encrypted-tbn1.google.com/images?q=tbn:ANd9GcTYWRrokcM9AFgK4Qvl36_FB-gyfl0pRv_5lb0NL0F8Ivbijc0R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76400"/>
            <a:ext cx="16764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0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Preferences of classes(non DAL)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 short classes</a:t>
            </a:r>
          </a:p>
          <a:p>
            <a: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 classes that are one abstraction</a:t>
            </a:r>
          </a:p>
          <a:p>
            <a: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 tests for classes or methods that might change or have hard to test logic</a:t>
            </a:r>
            <a:endParaRPr lang="en-US" sz="2400" dirty="0" smtClean="0">
              <a:effectLst/>
            </a:endParaRPr>
          </a:p>
          <a:p>
            <a: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 configuration(encapsulation) to subclasses</a:t>
            </a:r>
          </a:p>
          <a:p>
            <a: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 private variables with setters to properties</a:t>
            </a:r>
            <a:endParaRPr lang="en-US" sz="2400" dirty="0" smtClean="0">
              <a:effectLst/>
            </a:endParaRPr>
          </a:p>
          <a:p>
            <a: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effectLst/>
              </a:rPr>
              <a:t>Prefer</a:t>
            </a:r>
            <a:r>
              <a:rPr lang="en-US" sz="2400" baseline="0" dirty="0" smtClean="0">
                <a:effectLst/>
              </a:rPr>
              <a:t> private vs. public data</a:t>
            </a:r>
            <a:endParaRPr lang="en-US" sz="2400" dirty="0" smtClean="0">
              <a:effectLst/>
            </a:endParaRPr>
          </a:p>
        </p:txBody>
      </p:sp>
      <p:pic>
        <p:nvPicPr>
          <p:cNvPr id="26626" name="Picture 2" descr="https://encrypted-tbn1.google.com/images?q=tbn:ANd9GcSGzDm_yeIYzvF0xhYtaII4ex2gygEYsqY-iR4eb4als9Wvln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95800"/>
            <a:ext cx="2286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6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Preferences of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Prefer short methods to long ones</a:t>
            </a:r>
          </a:p>
          <a:p>
            <a:r>
              <a:rPr lang="en-US" dirty="0" smtClean="0"/>
              <a:t>Prefer spacing to compact information</a:t>
            </a:r>
          </a:p>
          <a:p>
            <a:r>
              <a:rPr lang="en-US" dirty="0" smtClean="0"/>
              <a:t>Prefer methods with lower numbers of parameters</a:t>
            </a:r>
          </a:p>
          <a:p>
            <a:r>
              <a:rPr lang="en-US" dirty="0" smtClean="0"/>
              <a:t>Prefer methods that do one thing </a:t>
            </a:r>
          </a:p>
          <a:p>
            <a:pPr lvl="1"/>
            <a:r>
              <a:rPr lang="en-US" dirty="0" smtClean="0"/>
              <a:t>One level of abstraction</a:t>
            </a:r>
            <a:endParaRPr lang="en-US" dirty="0"/>
          </a:p>
        </p:txBody>
      </p:sp>
      <p:pic>
        <p:nvPicPr>
          <p:cNvPr id="27650" name="Picture 2" descr="https://encrypted-tbn0.google.com/images?q=tbn:ANd9GcQzoM8oveKMIaif3hvy-gin7lEEqUeTE1iaodkbpSkp88EtICTV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38600"/>
            <a:ext cx="1676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6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Anticipate what might change</a:t>
            </a:r>
          </a:p>
          <a:p>
            <a:r>
              <a:rPr lang="en-US" dirty="0" smtClean="0"/>
              <a:t>Make sure you have a plan if that does happen</a:t>
            </a:r>
          </a:p>
          <a:p>
            <a:r>
              <a:rPr lang="en-US" dirty="0" smtClean="0"/>
              <a:t>Think through your projects</a:t>
            </a:r>
            <a:r>
              <a:rPr lang="en-US" baseline="0" dirty="0" smtClean="0"/>
              <a:t> in the last year</a:t>
            </a:r>
          </a:p>
          <a:p>
            <a:r>
              <a:rPr lang="en-US" baseline="0" dirty="0" smtClean="0"/>
              <a:t>What changed from spec to end product</a:t>
            </a:r>
          </a:p>
          <a:p>
            <a:r>
              <a:rPr lang="en-US" dirty="0" smtClean="0"/>
              <a:t>What stays the same</a:t>
            </a:r>
            <a:endParaRPr lang="en-US" baseline="0" dirty="0" smtClean="0"/>
          </a:p>
        </p:txBody>
      </p:sp>
      <p:pic>
        <p:nvPicPr>
          <p:cNvPr id="28674" name="Picture 2" descr="https://encrypted-tbn2.google.com/images?q=tbn:ANd9GcRmGRcXCwHt3Li0DUo6_2VN--rS7GDos-ZSUgYsmzjCK3QeLh5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81400"/>
            <a:ext cx="23145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63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My findings on most common changes: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Added new columns</a:t>
            </a:r>
          </a:p>
          <a:p>
            <a:pPr lvl="0"/>
            <a:r>
              <a:rPr lang="en-US" dirty="0" smtClean="0"/>
              <a:t>Added more pages</a:t>
            </a:r>
          </a:p>
          <a:p>
            <a:pPr lvl="0"/>
            <a:r>
              <a:rPr lang="en-US" dirty="0" smtClean="0"/>
              <a:t>Adding more steps to process</a:t>
            </a:r>
          </a:p>
          <a:p>
            <a:pPr lvl="0"/>
            <a:r>
              <a:rPr lang="en-US" dirty="0" smtClean="0"/>
              <a:t>Combo of rights and pages</a:t>
            </a:r>
          </a:p>
          <a:p>
            <a:pPr lvl="0"/>
            <a:r>
              <a:rPr lang="en-US" dirty="0" smtClean="0"/>
              <a:t>More control over the data</a:t>
            </a:r>
          </a:p>
          <a:p>
            <a:pPr lvl="0"/>
            <a:r>
              <a:rPr lang="en-US" dirty="0" smtClean="0"/>
              <a:t>Ability to notate the processes</a:t>
            </a:r>
          </a:p>
          <a:p>
            <a:pPr lvl="0"/>
            <a:r>
              <a:rPr lang="en-US" dirty="0" smtClean="0"/>
              <a:t>Don’t believe users will understand</a:t>
            </a:r>
            <a:endParaRPr lang="en-US" dirty="0"/>
          </a:p>
        </p:txBody>
      </p:sp>
      <p:pic>
        <p:nvPicPr>
          <p:cNvPr id="31746" name="Picture 2" descr="https://encrypted-tbn0.google.com/images?q=tbn:ANd9GcTFUHB7P4J5_Iug0sCBiRCLiasK_IfEKNNgN3bX50pPzEIHm9j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9800"/>
            <a:ext cx="27622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2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s://encrypted-tbn3.google.com/images?q=tbn:ANd9GcSOxYMqHQMMdpjuMk8LTm40DGFcW8B2wR57EbTzGO2C_xRnqL6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147" y="3657600"/>
            <a:ext cx="21717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Remote control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remote control is an interface to control the data flow on a TV, DVR, etc.</a:t>
            </a:r>
          </a:p>
          <a:p>
            <a:r>
              <a:rPr lang="en-US" dirty="0" smtClean="0"/>
              <a:t>You want to be able to pick your device only if it makes sense</a:t>
            </a:r>
          </a:p>
          <a:p>
            <a:pPr lvl="1"/>
            <a:r>
              <a:rPr lang="en-US" dirty="0" smtClean="0"/>
              <a:t>Volume is the TV-&gt;not the DVR-&gt;Shouldn’t need to set to TV mode</a:t>
            </a:r>
          </a:p>
          <a:p>
            <a:r>
              <a:rPr lang="en-US" dirty="0" smtClean="0"/>
              <a:t>TV button could change with new TV</a:t>
            </a:r>
          </a:p>
          <a:p>
            <a:pPr lvl="1"/>
            <a:r>
              <a:rPr lang="en-US" dirty="0" smtClean="0"/>
              <a:t>Should be able to configure and forget</a:t>
            </a:r>
          </a:p>
          <a:p>
            <a:r>
              <a:rPr lang="en-US" dirty="0" smtClean="0"/>
              <a:t>You should be able to pick a device</a:t>
            </a:r>
          </a:p>
          <a:p>
            <a:r>
              <a:rPr lang="en-US" dirty="0" smtClean="0"/>
              <a:t>You should have as few buttons as possible</a:t>
            </a:r>
          </a:p>
          <a:p>
            <a:pPr lvl="1"/>
            <a:r>
              <a:rPr lang="en-US" dirty="0" smtClean="0"/>
              <a:t>The remote should understand context</a:t>
            </a:r>
          </a:p>
          <a:p>
            <a:pPr lvl="1"/>
            <a:r>
              <a:rPr lang="en-US" dirty="0" smtClean="0"/>
              <a:t>Depending on data, buttons would understand context</a:t>
            </a:r>
          </a:p>
        </p:txBody>
      </p:sp>
    </p:spTree>
    <p:extLst>
      <p:ext uri="{BB962C8B-B14F-4D97-AF65-F5344CB8AC3E}">
        <p14:creationId xmlns:p14="http://schemas.microsoft.com/office/powerpoint/2010/main" val="48581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draw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the API for the ultimate remote</a:t>
            </a:r>
          </a:p>
        </p:txBody>
      </p:sp>
      <p:pic>
        <p:nvPicPr>
          <p:cNvPr id="30722" name="Picture 2" descr="https://encrypted-tbn2.google.com/images?q=tbn:ANd9GcT3F-2tGQRoXr_zYtrdvgOwyiNpciBZGHJY9EzCArCuJCTx2S5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20955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5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let’s add one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write code that shows your intent</a:t>
            </a:r>
          </a:p>
          <a:p>
            <a:r>
              <a:rPr lang="en-US" dirty="0" smtClean="0"/>
              <a:t>The intent is the wording of the spec</a:t>
            </a:r>
          </a:p>
          <a:p>
            <a:r>
              <a:rPr lang="en-US" dirty="0" smtClean="0"/>
              <a:t>So the new golden rule is:</a:t>
            </a:r>
          </a:p>
          <a:p>
            <a:r>
              <a:rPr lang="en-US" dirty="0" smtClean="0"/>
              <a:t>Always write code that tells the intent of the specification</a:t>
            </a:r>
            <a:endParaRPr lang="en-US" dirty="0"/>
          </a:p>
        </p:txBody>
      </p:sp>
      <p:pic>
        <p:nvPicPr>
          <p:cNvPr id="1026" name="Picture 2" descr="https://encrypted-tbn3.google.com/images?q=tbn:ANd9GcRAN-cjPDlFrnTOxUEmvr9-8ucXHuMzqm1HcksTQ8AOvdXZAZj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3380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4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GetCustomerPreferences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SetCustomerPreferences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IsACustomer</a:t>
            </a:r>
            <a:endParaRPr lang="en-US" dirty="0" smtClean="0"/>
          </a:p>
          <a:p>
            <a:r>
              <a:rPr lang="en-US" dirty="0" err="1" smtClean="0"/>
              <a:t>HasAdminPriviledges</a:t>
            </a:r>
            <a:endParaRPr lang="en-US" dirty="0" smtClean="0"/>
          </a:p>
          <a:p>
            <a:r>
              <a:rPr lang="en-US" dirty="0" err="1" smtClean="0"/>
              <a:t>DoesCustomerDataExist</a:t>
            </a:r>
            <a:endParaRPr lang="en-US" dirty="0"/>
          </a:p>
          <a:p>
            <a:r>
              <a:rPr lang="en-US" dirty="0" err="1" smtClean="0"/>
              <a:t>InitialSetupWizard.Start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InitialSetupWizard.CurrentStep</a:t>
            </a:r>
            <a:endParaRPr lang="en-US" dirty="0" smtClean="0"/>
          </a:p>
          <a:p>
            <a:r>
              <a:rPr lang="en-US" dirty="0" err="1" smtClean="0"/>
              <a:t>InitialSetupWizard.GoToNextStep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2050" name="Picture 2" descr="https://encrypted-tbn0.google.com/images?q=tbn:ANd9GcS5NzFoZjiYNSPTKzLelIoA6YLTsYyxHqcdQedSR3cEii70TJuh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1905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6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good specs go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look at the intent and see it has </a:t>
            </a:r>
            <a:r>
              <a:rPr lang="en-US" dirty="0" smtClean="0"/>
              <a:t>problems…</a:t>
            </a:r>
          </a:p>
          <a:p>
            <a:r>
              <a:rPr lang="en-US" dirty="0" smtClean="0"/>
              <a:t>You </a:t>
            </a:r>
            <a:r>
              <a:rPr lang="en-US" dirty="0"/>
              <a:t>need to act</a:t>
            </a:r>
          </a:p>
          <a:p>
            <a:r>
              <a:rPr lang="en-US" dirty="0"/>
              <a:t>You are the doctor of code and the customer is the </a:t>
            </a:r>
            <a:r>
              <a:rPr lang="en-US" dirty="0" smtClean="0"/>
              <a:t>patient</a:t>
            </a:r>
          </a:p>
          <a:p>
            <a:r>
              <a:rPr lang="en-US" dirty="0" smtClean="0"/>
              <a:t>You have experience to know the consequences of programming decisions 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https://encrypted-tbn2.google.com/images?q=tbn:ANd9GcS2M6brpTta86z_7eSln-yj0NHzTP1HkbtCk859CWEzIIfTTvt0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6240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43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basis of all of the Agile movements</a:t>
            </a:r>
          </a:p>
          <a:p>
            <a:r>
              <a:rPr lang="en-US" dirty="0" smtClean="0"/>
              <a:t>Software WILL change over time</a:t>
            </a:r>
          </a:p>
          <a:p>
            <a:pPr lvl="1"/>
            <a:r>
              <a:rPr lang="en-US" dirty="0" smtClean="0"/>
              <a:t>Software upgrades</a:t>
            </a:r>
          </a:p>
          <a:p>
            <a:pPr lvl="1"/>
            <a:r>
              <a:rPr lang="en-US" dirty="0" smtClean="0"/>
              <a:t>New versions</a:t>
            </a:r>
          </a:p>
          <a:p>
            <a:pPr lvl="1"/>
            <a:r>
              <a:rPr lang="en-US" dirty="0" smtClean="0"/>
              <a:t>Bugs</a:t>
            </a:r>
          </a:p>
          <a:p>
            <a:r>
              <a:rPr lang="en-US" dirty="0" smtClean="0"/>
              <a:t>Fact of </a:t>
            </a:r>
            <a:r>
              <a:rPr lang="en-US" dirty="0" smtClean="0"/>
              <a:t>life</a:t>
            </a:r>
            <a:endParaRPr lang="en-US" dirty="0" smtClean="0"/>
          </a:p>
        </p:txBody>
      </p:sp>
      <p:pic>
        <p:nvPicPr>
          <p:cNvPr id="4098" name="Picture 2" descr="https://encrypted-tbn3.google.com/images?q=tbn:ANd9GcRSkRqw6cZqTboXT3ILc-YtRREbl1zsop0kIDeYKAVeHkh-6JG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3048000"/>
            <a:ext cx="16859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4343400" y="3581400"/>
            <a:ext cx="1600200" cy="1447800"/>
          </a:xfrm>
          <a:prstGeom prst="wedgeRoundRectCallout">
            <a:avLst>
              <a:gd name="adj1" fmla="val 118784"/>
              <a:gd name="adj2" fmla="val 39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8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build software that is easy to change</a:t>
            </a:r>
          </a:p>
          <a:p>
            <a:r>
              <a:rPr lang="en-US" dirty="0" smtClean="0"/>
              <a:t>Because it will change</a:t>
            </a:r>
          </a:p>
          <a:p>
            <a:r>
              <a:rPr lang="en-US" dirty="0" smtClean="0"/>
              <a:t>We want to allow people to change their mind</a:t>
            </a:r>
          </a:p>
          <a:p>
            <a:r>
              <a:rPr lang="en-US" dirty="0" smtClean="0"/>
              <a:t>We want to have the least work when they do</a:t>
            </a:r>
          </a:p>
          <a:p>
            <a:r>
              <a:rPr lang="en-US" dirty="0" smtClean="0"/>
              <a:t>We want to verify we haven’t blown anything up that was working</a:t>
            </a:r>
          </a:p>
          <a:p>
            <a:r>
              <a:rPr lang="en-US" dirty="0" smtClean="0"/>
              <a:t>So how does code change?</a:t>
            </a:r>
          </a:p>
        </p:txBody>
      </p:sp>
      <p:pic>
        <p:nvPicPr>
          <p:cNvPr id="5122" name="Picture 2" descr="https://encrypted-tbn1.google.com/images?q=tbn:ANd9GcTs-NUHEJfebuFYh_Yyhf_1yyAZitew3D_JMv6SUWHJYV87nvf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14800"/>
            <a:ext cx="19526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6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truth is out there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changes mainly happens because your code moves</a:t>
            </a:r>
          </a:p>
          <a:p>
            <a:pPr lvl="1"/>
            <a:r>
              <a:rPr lang="en-US" dirty="0" smtClean="0"/>
              <a:t>When the code moves, does it still act the same</a:t>
            </a:r>
            <a:endParaRPr lang="en-US" dirty="0" smtClean="0"/>
          </a:p>
          <a:p>
            <a:pPr lvl="1"/>
            <a:r>
              <a:rPr lang="en-US" dirty="0" smtClean="0"/>
              <a:t>We will spend a lot of time of this topic in particular</a:t>
            </a:r>
          </a:p>
          <a:p>
            <a:r>
              <a:rPr lang="en-US" dirty="0" smtClean="0"/>
              <a:t>Code changes because the spec changes</a:t>
            </a:r>
          </a:p>
          <a:p>
            <a:pPr lvl="1"/>
            <a:r>
              <a:rPr lang="en-US" dirty="0" smtClean="0"/>
              <a:t>Add new code</a:t>
            </a:r>
          </a:p>
          <a:p>
            <a:pPr lvl="1"/>
            <a:r>
              <a:rPr lang="en-US" dirty="0" smtClean="0"/>
              <a:t>Modify existing code</a:t>
            </a:r>
          </a:p>
          <a:p>
            <a:pPr lvl="1"/>
            <a:r>
              <a:rPr lang="en-US" dirty="0" smtClean="0"/>
              <a:t>Remove existing code</a:t>
            </a:r>
          </a:p>
          <a:p>
            <a:r>
              <a:rPr lang="en-US" dirty="0" smtClean="0"/>
              <a:t>Code changes because unforeseen issues arise</a:t>
            </a:r>
          </a:p>
          <a:p>
            <a:pPr lvl="1"/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Poorly thought out spec</a:t>
            </a:r>
          </a:p>
        </p:txBody>
      </p:sp>
      <p:pic>
        <p:nvPicPr>
          <p:cNvPr id="6146" name="Picture 2" descr="https://encrypted-tbn0.google.com/images?q=tbn:ANd9GcQXcI8EhaYB5vk4E87_pDivvozdoNRErxZOV2fLn8JxBHDXNvII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981200"/>
            <a:ext cx="18573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5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763</TotalTime>
  <Words>1621</Words>
  <Application>Microsoft Office PowerPoint</Application>
  <PresentationFormat>On-screen Show (4:3)</PresentationFormat>
  <Paragraphs>266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Clarity</vt:lpstr>
      <vt:lpstr>Change</vt:lpstr>
      <vt:lpstr>What we are going to do</vt:lpstr>
      <vt:lpstr>Remember the rules….</vt:lpstr>
      <vt:lpstr>But let’s add one more</vt:lpstr>
      <vt:lpstr>Examples of Intent</vt:lpstr>
      <vt:lpstr>When good specs go bad</vt:lpstr>
      <vt:lpstr>Conventional ideas</vt:lpstr>
      <vt:lpstr>Bottom Line</vt:lpstr>
      <vt:lpstr>The truth is out there</vt:lpstr>
      <vt:lpstr>The first movement</vt:lpstr>
      <vt:lpstr>Does it move gracefully?</vt:lpstr>
      <vt:lpstr>Lifecycle changes</vt:lpstr>
      <vt:lpstr>Building for change</vt:lpstr>
      <vt:lpstr>Configuration Transforms</vt:lpstr>
      <vt:lpstr>Change on Publish</vt:lpstr>
      <vt:lpstr>Services</vt:lpstr>
      <vt:lpstr>Boundaries</vt:lpstr>
      <vt:lpstr>Rule of thumb</vt:lpstr>
      <vt:lpstr>The other important change</vt:lpstr>
      <vt:lpstr>Changes by User Rights</vt:lpstr>
      <vt:lpstr>Override in config example</vt:lpstr>
      <vt:lpstr>Impersonation Example</vt:lpstr>
      <vt:lpstr>My heresy</vt:lpstr>
      <vt:lpstr>Anticipation of user changes</vt:lpstr>
      <vt:lpstr>Why I don’t like roles</vt:lpstr>
      <vt:lpstr>Other user interests</vt:lpstr>
      <vt:lpstr>Design Star</vt:lpstr>
      <vt:lpstr>Preferences</vt:lpstr>
      <vt:lpstr>Preference ideas</vt:lpstr>
      <vt:lpstr>Preference wording</vt:lpstr>
      <vt:lpstr>Data vs. Code</vt:lpstr>
      <vt:lpstr>Preferences of data</vt:lpstr>
      <vt:lpstr>Preferences of DAL results</vt:lpstr>
      <vt:lpstr>Preferences of classes(non DAL)</vt:lpstr>
      <vt:lpstr>Preferences of function</vt:lpstr>
      <vt:lpstr>Most important concept</vt:lpstr>
      <vt:lpstr>My findings on most common changes:</vt:lpstr>
      <vt:lpstr>Remote control example</vt:lpstr>
      <vt:lpstr>Let’s draw it 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</dc:title>
  <dc:creator>Donald Merson</dc:creator>
  <cp:lastModifiedBy>Donald Merson</cp:lastModifiedBy>
  <cp:revision>53</cp:revision>
  <dcterms:created xsi:type="dcterms:W3CDTF">2012-07-02T16:46:02Z</dcterms:created>
  <dcterms:modified xsi:type="dcterms:W3CDTF">2012-07-06T21:31:02Z</dcterms:modified>
</cp:coreProperties>
</file>