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sldIdLst>
    <p:sldId id="256" r:id="rId2"/>
    <p:sldId id="257" r:id="rId3"/>
    <p:sldId id="300" r:id="rId4"/>
    <p:sldId id="258" r:id="rId5"/>
    <p:sldId id="290" r:id="rId6"/>
    <p:sldId id="280" r:id="rId7"/>
    <p:sldId id="291" r:id="rId8"/>
    <p:sldId id="282" r:id="rId9"/>
    <p:sldId id="259" r:id="rId10"/>
    <p:sldId id="283" r:id="rId11"/>
    <p:sldId id="284" r:id="rId12"/>
    <p:sldId id="260" r:id="rId13"/>
    <p:sldId id="292" r:id="rId14"/>
    <p:sldId id="285" r:id="rId15"/>
    <p:sldId id="286" r:id="rId16"/>
    <p:sldId id="287" r:id="rId17"/>
    <p:sldId id="281" r:id="rId18"/>
    <p:sldId id="263" r:id="rId19"/>
    <p:sldId id="264" r:id="rId20"/>
    <p:sldId id="266" r:id="rId21"/>
    <p:sldId id="267" r:id="rId22"/>
    <p:sldId id="265" r:id="rId23"/>
    <p:sldId id="268" r:id="rId24"/>
    <p:sldId id="293" r:id="rId25"/>
    <p:sldId id="294" r:id="rId26"/>
    <p:sldId id="269" r:id="rId27"/>
    <p:sldId id="278" r:id="rId28"/>
    <p:sldId id="288" r:id="rId29"/>
    <p:sldId id="295" r:id="rId30"/>
    <p:sldId id="270" r:id="rId31"/>
    <p:sldId id="296" r:id="rId32"/>
    <p:sldId id="299" r:id="rId33"/>
    <p:sldId id="272" r:id="rId34"/>
    <p:sldId id="273" r:id="rId35"/>
    <p:sldId id="274" r:id="rId36"/>
    <p:sldId id="298" r:id="rId37"/>
    <p:sldId id="297" r:id="rId38"/>
    <p:sldId id="275" r:id="rId39"/>
    <p:sldId id="279" r:id="rId40"/>
    <p:sldId id="289" r:id="rId41"/>
    <p:sldId id="276" r:id="rId42"/>
    <p:sldId id="277" r:id="rId43"/>
  </p:sldIdLst>
  <p:sldSz cx="9144000" cy="6858000" type="screen4x3"/>
  <p:notesSz cx="69469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>
        <p:scale>
          <a:sx n="125" d="100"/>
          <a:sy n="125" d="100"/>
        </p:scale>
        <p:origin x="-1224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0A81F3F9-3863-4DB9-B7BF-21CD7A373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8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1828800"/>
            <a:ext cx="5343525" cy="2362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6350" y="4184650"/>
            <a:ext cx="4946650" cy="1368425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624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12255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625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303588" y="6200775"/>
            <a:ext cx="363696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625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29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A99BF3-6186-466D-A581-A35E8C8379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D1950-AB82-4E08-9D5C-0CF1B8D74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225425"/>
            <a:ext cx="1925638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25425"/>
            <a:ext cx="5627687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67C4-684A-44E1-80E8-ECEECD48F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183B4FC9-5880-48BB-BD2E-185F28934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057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988" y="3829050"/>
            <a:ext cx="77057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6E8B85DF-4B3D-4BCD-AE19-BD3CCFEF04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B406B-DD95-4634-98F6-77417C554F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273A-F425-4D00-93B7-BB17E550F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1AD1-ED31-434B-A010-771BE1D37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7D3E4-40D3-422F-9C57-3F75E27480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61149-0748-4E37-88EA-029965A9B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AFC-28E5-4D31-BD3C-B472545A24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98084-45BA-4EF4-8911-C7C10B4ECC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F04FE-3354-4A6A-ACEC-2672894A3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25425"/>
            <a:ext cx="7705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04925"/>
            <a:ext cx="77057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308725"/>
            <a:ext cx="18383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308725"/>
            <a:ext cx="3636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64C8CB1D-4E60-4E4E-B101-FC3E1BE96E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Diversify Your Assets-The When And Why Of Using New Technologies</a:t>
            </a:r>
            <a:endParaRPr lang="en-US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If you just program what you know—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You don’t take advantage of new methods</a:t>
            </a:r>
          </a:p>
          <a:p>
            <a:pPr lvl="1"/>
            <a:r>
              <a:rPr lang="en-US" dirty="0" smtClean="0"/>
              <a:t>Like a business that spends all of its profits</a:t>
            </a:r>
          </a:p>
          <a:p>
            <a:pPr lvl="1"/>
            <a:r>
              <a:rPr lang="en-US" dirty="0" smtClean="0"/>
              <a:t>Capital Assets depreciate</a:t>
            </a:r>
          </a:p>
          <a:p>
            <a:pPr lvl="1"/>
            <a:r>
              <a:rPr lang="en-US" dirty="0" smtClean="0"/>
              <a:t>You fall behind to others who adapt new technologies</a:t>
            </a:r>
          </a:p>
          <a:p>
            <a:pPr lvl="1"/>
            <a:r>
              <a:rPr lang="en-US" dirty="0" smtClean="0"/>
              <a:t>Think assembly language example…</a:t>
            </a:r>
          </a:p>
          <a:p>
            <a:pPr lvl="1"/>
            <a:r>
              <a:rPr lang="en-US" dirty="0" smtClean="0"/>
              <a:t>Program to level of detail required</a:t>
            </a:r>
          </a:p>
          <a:p>
            <a:pPr lvl="1"/>
            <a:r>
              <a:rPr lang="en-US" dirty="0" smtClean="0"/>
              <a:t>Garbage collection as example</a:t>
            </a:r>
          </a:p>
        </p:txBody>
      </p:sp>
      <p:pic>
        <p:nvPicPr>
          <p:cNvPr id="8194" name="Picture 2" descr="http://ts2.mm.bing.net/images/thumbnail.aspx?q=932127510601&amp;id=11ca459b9f789674b595dc0c644b31bf&amp;url=http%3a%2f%2funitedcats.files.wordpress.com%2f2008%2f11%2fford-hp_model_t_assembly_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If you just learn new technologies—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You don’t get anything done</a:t>
            </a:r>
          </a:p>
          <a:p>
            <a:pPr lvl="1"/>
            <a:r>
              <a:rPr lang="en-US" dirty="0" smtClean="0"/>
              <a:t>Liquidity crisis like Merrill Lynch</a:t>
            </a:r>
            <a:endParaRPr lang="en-US" dirty="0"/>
          </a:p>
        </p:txBody>
      </p:sp>
      <p:pic>
        <p:nvPicPr>
          <p:cNvPr id="9218" name="Picture 2" descr="http://ts1.mm.bing.net/images/thumbnail.aspx?q=983719421320&amp;id=1e4d16855858e83169cbf80602d5df2c&amp;url=http%3a%2f%2fpunditkitchen.files.wordpress.com%2f2009%2f12%2fpolitical-pictures-merrill-lynch-bull-bull-bron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305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Waldo?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aseline="0" dirty="0" smtClean="0"/>
              <a:t>Get a lifeline of places to find out about new technologies</a:t>
            </a:r>
          </a:p>
          <a:p>
            <a:pPr lvl="0"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–Microsoft’s site</a:t>
            </a:r>
            <a:endParaRPr lang="en-US" sz="2400" dirty="0" smtClean="0">
              <a:effectLst/>
            </a:endParaRP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Project</a:t>
            </a:r>
            <a:endParaRPr lang="en-US" dirty="0" smtClean="0">
              <a:effectLst/>
            </a:endParaRP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Gate</a:t>
            </a:r>
            <a:endParaRPr lang="en-US" dirty="0" smtClean="0">
              <a:effectLst/>
            </a:endParaRPr>
          </a:p>
          <a:p>
            <a:pPr rtl="0" eaLnBrk="1" fontAlgn="base" hangingPunct="1"/>
            <a:r>
              <a:rPr lang="en-US" sz="24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Telerik.Com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-because we have it already</a:t>
            </a:r>
            <a:endParaRPr lang="en-US" dirty="0" smtClean="0"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Manager in Visual Studio</a:t>
            </a:r>
          </a:p>
        </p:txBody>
      </p:sp>
      <p:sp>
        <p:nvSpPr>
          <p:cNvPr id="5" name="ClipArt Placeholder 4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0242" name="Picture 2" descr="http://ts2.mm.bing.net/images/thumbnail.aspx?q=960371766381&amp;id=02919e89ca2b6f78df09e77f43b8a987&amp;url=http%3a%2f%2fcdn.imnotobsessed.com%2fwp-content%2fuploads%2fDepartmentStorewal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800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Style-Know Thyself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learn?</a:t>
            </a:r>
          </a:p>
          <a:p>
            <a:r>
              <a:rPr lang="en-US" dirty="0" smtClean="0"/>
              <a:t>Videos</a:t>
            </a:r>
          </a:p>
          <a:p>
            <a:r>
              <a:rPr lang="en-US" dirty="0" smtClean="0"/>
              <a:t>Example</a:t>
            </a:r>
            <a:r>
              <a:rPr lang="en-US" baseline="0" dirty="0" smtClean="0"/>
              <a:t> Code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Should always read code</a:t>
            </a:r>
            <a:endParaRPr lang="en-US" dirty="0"/>
          </a:p>
        </p:txBody>
      </p:sp>
      <p:pic>
        <p:nvPicPr>
          <p:cNvPr id="21506" name="Picture 2" descr="http://ts4.mm.bing.net/images/thumbnail.aspx?q=1032054380431&amp;id=19d5b2ba1c0a6dfade1115775bd89995&amp;url=http%3a%2f%2fwww.treats787.com%2fwp-content%2fuploads%2f2010%2f04%2fknow-thyself-gr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technology</a:t>
            </a:r>
          </a:p>
          <a:p>
            <a:r>
              <a:rPr lang="en-US" baseline="0" dirty="0" smtClean="0"/>
              <a:t>Is there one place that I can use this in a project now and many future projects?</a:t>
            </a:r>
          </a:p>
          <a:p>
            <a:pPr lvl="0"/>
            <a:r>
              <a:rPr lang="en-US" baseline="0" dirty="0" smtClean="0"/>
              <a:t>Does this allow me to do something I can’t do now?</a:t>
            </a:r>
          </a:p>
          <a:p>
            <a:r>
              <a:rPr lang="en-US" dirty="0" smtClean="0"/>
              <a:t>Learn the most promising technology</a:t>
            </a:r>
          </a:p>
        </p:txBody>
      </p:sp>
      <p:pic>
        <p:nvPicPr>
          <p:cNvPr id="11266" name="Picture 2" descr="http://ts3.mm.bing.net/images/thumbnail.aspx?q=1022273591350&amp;id=16bb7eacfb2ce1d8007f88d7f0aae373&amp;url=http%3a%2f%2fwisepreneur.com%2fwp-content%2fuploads%2f2010%2f11%2fthe-think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</a:t>
            </a:r>
            <a:r>
              <a:rPr lang="en-US" baseline="0" dirty="0" smtClean="0"/>
              <a:t> aside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2 Cents</a:t>
            </a:r>
          </a:p>
          <a:p>
            <a:r>
              <a:rPr lang="en-US" dirty="0" smtClean="0"/>
              <a:t>Languages mostly do the same things</a:t>
            </a:r>
          </a:p>
          <a:p>
            <a:r>
              <a:rPr lang="en-US" dirty="0" smtClean="0"/>
              <a:t>Some languages make things easier to code</a:t>
            </a:r>
          </a:p>
          <a:p>
            <a:r>
              <a:rPr lang="en-US" dirty="0" smtClean="0"/>
              <a:t>Exotic languages that allow you to do something you can already do don’t make you worth more money to the U</a:t>
            </a:r>
          </a:p>
          <a:p>
            <a:r>
              <a:rPr lang="en-US" dirty="0" smtClean="0"/>
              <a:t>Should concentrate on APIs</a:t>
            </a:r>
          </a:p>
        </p:txBody>
      </p:sp>
      <p:pic>
        <p:nvPicPr>
          <p:cNvPr id="12290" name="Picture 2" descr="http://ts2.mm.bing.net/images/thumbnail.aspx?q=1023528736425&amp;id=f0fd0c20bb13755ff430924f074fc93d&amp;url=http%3a%2f%2fwww.arabic-language.org%2fstandard%2fimg%2farabic-sign-langu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</a:p>
          <a:p>
            <a:r>
              <a:rPr lang="en-US" dirty="0" smtClean="0"/>
              <a:t>I want to program something but don’t care about the details</a:t>
            </a:r>
          </a:p>
          <a:p>
            <a:r>
              <a:rPr lang="en-US" dirty="0" smtClean="0"/>
              <a:t>Lots of API on the web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Amazon</a:t>
            </a:r>
          </a:p>
        </p:txBody>
      </p:sp>
      <p:pic>
        <p:nvPicPr>
          <p:cNvPr id="13316" name="Picture 4" descr="http://ts2.mm.bing.net/images/thumbnail.aspx?q=1021844980181&amp;id=bceadde2fbb4d542b85657d2bc3250ea&amp;url=http%3a%2f%2fwww.onlinecasinospro.com%2fgoogleimages%2f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2857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ts1.mm.bing.net/images/thumbnail.aspx?q=983558460476&amp;id=61bc74fbc5f18f13e0510e18acbb39ba&amp;url=http%3a%2f%2faws.typepad.com%2fphotos%2funcategorized%2f2008%2f03%2f27%2fprogramming_amazon_web_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2228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it started…Pimp My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Start with the Extension Manager and Home Page</a:t>
            </a:r>
          </a:p>
          <a:p>
            <a:r>
              <a:rPr lang="en-US" dirty="0" smtClean="0"/>
              <a:t>Built into Visual Studio</a:t>
            </a:r>
          </a:p>
          <a:p>
            <a:r>
              <a:rPr lang="en-US" dirty="0" smtClean="0"/>
              <a:t>Lots of extensions to save time by eliminating chores</a:t>
            </a:r>
          </a:p>
          <a:p>
            <a:pPr lvl="1"/>
            <a:r>
              <a:rPr lang="en-US" dirty="0" smtClean="0"/>
              <a:t>If I do Y after X, then when I do X, Y should happen</a:t>
            </a:r>
          </a:p>
          <a:p>
            <a:pPr lvl="1"/>
            <a:r>
              <a:rPr lang="en-US" dirty="0"/>
              <a:t>http://gringoagave.blogspot.com/2010/03/what-is-good-software.html</a:t>
            </a:r>
            <a:endParaRPr lang="en-US" dirty="0" smtClean="0"/>
          </a:p>
          <a:p>
            <a:r>
              <a:rPr lang="en-US" dirty="0" smtClean="0"/>
              <a:t>Lots of stuff for cleaning up your code</a:t>
            </a:r>
          </a:p>
          <a:p>
            <a:r>
              <a:rPr lang="en-US" dirty="0" smtClean="0"/>
              <a:t>Clean code is better, always</a:t>
            </a:r>
          </a:p>
          <a:p>
            <a:r>
              <a:rPr lang="en-US" dirty="0" smtClean="0"/>
              <a:t>Always do one at a time!</a:t>
            </a:r>
          </a:p>
          <a:p>
            <a:endParaRPr lang="en-US" dirty="0"/>
          </a:p>
        </p:txBody>
      </p:sp>
      <p:pic>
        <p:nvPicPr>
          <p:cNvPr id="5" name="Picture 2" descr="http://ts1.mm.bing.net/images/thumbnail.aspx?q=1022891274980&amp;id=4f8c68841b39218610a4415e37217db3&amp;url=http%3a%2f%2fwww.musicnear.com%2fimages%2fLet-Get-It-Started-B0002FQBD8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SSAG</a:t>
            </a:r>
            <a:r>
              <a:rPr lang="en-US" baseline="0" dirty="0" smtClean="0"/>
              <a:t> has your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Gate</a:t>
            </a:r>
          </a:p>
          <a:p>
            <a:r>
              <a:rPr lang="en-US" dirty="0" err="1" smtClean="0"/>
              <a:t>Telerik</a:t>
            </a:r>
            <a:endParaRPr lang="en-US" dirty="0" smtClean="0"/>
          </a:p>
          <a:p>
            <a:r>
              <a:rPr lang="en-US" dirty="0" err="1" smtClean="0"/>
              <a:t>WebAuth</a:t>
            </a:r>
            <a:endParaRPr lang="en-US" dirty="0" smtClean="0"/>
          </a:p>
        </p:txBody>
      </p:sp>
      <p:pic>
        <p:nvPicPr>
          <p:cNvPr id="15362" name="Picture 2" descr="http://ts3.mm.bing.net/images/thumbnail.aspx?q=960410880010&amp;id=b2523141d612372341fd9a91ae48e1f6&amp;url=http%3a%2f%2fvisualstudiogallery.msdn.microsoft.com%2f4762f91c-c69f-43dc-8a69-2ec4ab27c610%2fimage%2ffile%2f34557%2f7%2fscreenshot.png%3fId%3d34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s3.mm.bing.net/images/thumbnail.aspx?q=936257007698&amp;id=2bae435d8c6da0e12a03c7015cd1bf25&amp;url=http%3a%2f%2fstatic.flickr.com%2f128%2f347148825_e323185639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r>
              <a:rPr lang="en-US" baseline="0" dirty="0" smtClean="0"/>
              <a:t> Gate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Search- ALWAYS use it</a:t>
            </a:r>
          </a:p>
          <a:p>
            <a:r>
              <a:rPr lang="en-US" dirty="0" smtClean="0"/>
              <a:t>SQL Prompt Query Window Tricks</a:t>
            </a:r>
          </a:p>
          <a:p>
            <a:pPr lvl="1"/>
            <a:r>
              <a:rPr lang="en-US" dirty="0" smtClean="0"/>
              <a:t>Code in New Query Window for Intelligence</a:t>
            </a:r>
          </a:p>
        </p:txBody>
      </p:sp>
      <p:pic>
        <p:nvPicPr>
          <p:cNvPr id="16386" name="Picture 2" descr="http://ts2.mm.bing.net/images/thumbnail.aspx?q=960132811989&amp;id=6520287e0556dd0594cfb9b580470670&amp;url=http%3a%2f%2fwww.red-gate.com%2four-company%2fassets%2fsqua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8575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ts4.mm.bing.net/images/thumbnail.aspx?q=973427847391&amp;id=e11d827a6152048142500db6a3b2b8a9&amp;url=http%3a%2f%2fwww.kansasstatefair.com%2fphoto-gallery%2fmain.php%3fg2_view%3dcore.DownloadItem%26g2_itemId%3d458%26g2_serialNumber%3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0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why the U pays you</a:t>
            </a:r>
            <a:endParaRPr lang="en-US" baseline="0" dirty="0" smtClean="0"/>
          </a:p>
          <a:p>
            <a:r>
              <a:rPr lang="en-US" dirty="0" smtClean="0"/>
              <a:t>Figure out what can make you worth </a:t>
            </a:r>
            <a:r>
              <a:rPr lang="en-US" dirty="0" err="1" smtClean="0"/>
              <a:t>mo</a:t>
            </a:r>
            <a:r>
              <a:rPr lang="en-US" dirty="0" smtClean="0"/>
              <a:t>’ money</a:t>
            </a:r>
          </a:p>
          <a:p>
            <a:r>
              <a:rPr lang="en-US" dirty="0" smtClean="0"/>
              <a:t>Examine ways to find out about new technologies</a:t>
            </a:r>
          </a:p>
          <a:p>
            <a:r>
              <a:rPr lang="en-US" dirty="0" smtClean="0"/>
              <a:t>Examine ways to decide what new technology is worth learning</a:t>
            </a:r>
          </a:p>
          <a:p>
            <a:r>
              <a:rPr lang="en-US" dirty="0" smtClean="0"/>
              <a:t>Examine some current tools and how to use then</a:t>
            </a:r>
          </a:p>
          <a:p>
            <a:pPr lvl="1"/>
            <a:r>
              <a:rPr lang="en-US" dirty="0" err="1" smtClean="0"/>
              <a:t>Telerik</a:t>
            </a:r>
            <a:r>
              <a:rPr lang="en-US" dirty="0" smtClean="0"/>
              <a:t> ASP.NET controls</a:t>
            </a:r>
          </a:p>
          <a:p>
            <a:pPr lvl="1"/>
            <a:r>
              <a:rPr lang="en-US" dirty="0" err="1" smtClean="0"/>
              <a:t>RedGate’s</a:t>
            </a:r>
            <a:r>
              <a:rPr lang="en-US" dirty="0" smtClean="0"/>
              <a:t> Tricks</a:t>
            </a:r>
          </a:p>
          <a:p>
            <a:pPr lvl="1"/>
            <a:r>
              <a:rPr lang="en-US" dirty="0" err="1" smtClean="0"/>
              <a:t>WebAuth</a:t>
            </a:r>
            <a:r>
              <a:rPr lang="en-US" dirty="0" smtClean="0"/>
              <a:t> by </a:t>
            </a:r>
            <a:r>
              <a:rPr lang="en-US" dirty="0" err="1" smtClean="0"/>
              <a:t>cB</a:t>
            </a:r>
            <a:endParaRPr lang="en-US" dirty="0" smtClean="0"/>
          </a:p>
          <a:p>
            <a:pPr lvl="1"/>
            <a:r>
              <a:rPr lang="en-US" dirty="0" err="1" smtClean="0"/>
              <a:t>QuickWeb</a:t>
            </a:r>
            <a:r>
              <a:rPr lang="en-US" dirty="0" smtClean="0"/>
              <a:t> by me</a:t>
            </a:r>
          </a:p>
        </p:txBody>
      </p:sp>
      <p:pic>
        <p:nvPicPr>
          <p:cNvPr id="1026" name="Picture 2" descr="http://ts2.mm.bing.net/images/thumbnail.aspx?q=1026569349805&amp;id=d2fad80f33319d5353231d9827f0a63a&amp;url=http%3a%2f%2fwww.ftimahasarakham.com%2fwp-content%2fuploads%2f2011%2f03%2fmoney_cir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902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DBA who forgets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star trick</a:t>
            </a:r>
            <a:endParaRPr lang="en-US" sz="2400" dirty="0" smtClean="0">
              <a:effectLst/>
            </a:endParaRP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wizard</a:t>
            </a:r>
            <a:endParaRPr lang="en-US" dirty="0" smtClean="0"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up the suggestions dialog</a:t>
            </a:r>
            <a:endParaRPr lang="en-US" sz="2400" dirty="0" smtClean="0">
              <a:effectLst/>
            </a:endParaRPr>
          </a:p>
          <a:p>
            <a:pPr rtl="0" eaLnBrk="1" fontAlgn="base" latinLnBrk="0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 table with right click</a:t>
            </a:r>
            <a:endParaRPr lang="en-US" dirty="0" smtClean="0">
              <a:effectLst/>
            </a:endParaRPr>
          </a:p>
          <a:p>
            <a:pPr rtl="0" eaLnBrk="1" fontAlgn="base" latinLnBrk="0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Picker</a:t>
            </a:r>
            <a:endParaRPr lang="en-US" dirty="0" smtClean="0">
              <a:effectLst/>
            </a:endParaRPr>
          </a:p>
          <a:p>
            <a:pPr rtl="0" eaLnBrk="1" fontAlgn="base" latinLnBrk="0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Qualify names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/>
              <a:t>Snippets</a:t>
            </a:r>
          </a:p>
          <a:p>
            <a:pPr lvl="1"/>
            <a:r>
              <a:rPr lang="en-US" dirty="0" smtClean="0"/>
              <a:t>Fun</a:t>
            </a:r>
            <a:r>
              <a:rPr lang="en-US" baseline="0" dirty="0" smtClean="0"/>
              <a:t> ones!</a:t>
            </a:r>
            <a:endParaRPr lang="en-US" dirty="0" smtClean="0"/>
          </a:p>
          <a:p>
            <a:pPr lvl="1"/>
            <a:r>
              <a:rPr lang="en-US" dirty="0" smtClean="0"/>
              <a:t>Create</a:t>
            </a:r>
            <a:r>
              <a:rPr lang="en-US" baseline="0" dirty="0" smtClean="0"/>
              <a:t> you own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7410" name="Picture 2" descr="http://ts2.mm.bing.net/images/thumbnail.aspx?q=895998037917&amp;id=d488f2477f85fb443d04b561e63f6022&amp;url=http%3a%2f%2fwww.loc.gov%2fexhibits%2ftreasures%2fimages%2fat0066.4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14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You look </a:t>
            </a:r>
            <a:r>
              <a:rPr lang="en-US" dirty="0" err="1" smtClean="0"/>
              <a:t>mav</a:t>
            </a:r>
            <a:r>
              <a:rPr lang="en-US" dirty="0" smtClean="0"/>
              <a:t>-a</a:t>
            </a:r>
            <a:r>
              <a:rPr lang="en-US" baseline="0" dirty="0" smtClean="0"/>
              <a:t>-</a:t>
            </a:r>
            <a:r>
              <a:rPr lang="en-US" baseline="0" dirty="0" err="1" smtClean="0"/>
              <a:t>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Set your options</a:t>
            </a:r>
          </a:p>
          <a:p>
            <a:pPr lvl="1"/>
            <a:r>
              <a:rPr lang="en-US" dirty="0" smtClean="0"/>
              <a:t>Make your code pretty </a:t>
            </a:r>
            <a:r>
              <a:rPr lang="en-US" dirty="0" err="1" smtClean="0"/>
              <a:t>CntrlK-CntrlY</a:t>
            </a:r>
            <a:endParaRPr lang="en-US" dirty="0" smtClean="0"/>
          </a:p>
          <a:p>
            <a:pPr lvl="1"/>
            <a:r>
              <a:rPr lang="en-US" dirty="0" smtClean="0"/>
              <a:t>Find invalid objects</a:t>
            </a:r>
          </a:p>
          <a:p>
            <a:pPr lvl="1"/>
            <a:r>
              <a:rPr lang="en-US" dirty="0" smtClean="0"/>
              <a:t>Move views to new query window</a:t>
            </a:r>
          </a:p>
          <a:p>
            <a:pPr lvl="1"/>
            <a:r>
              <a:rPr lang="en-US" dirty="0" smtClean="0"/>
              <a:t>Design Graphically</a:t>
            </a:r>
          </a:p>
          <a:p>
            <a:pPr lvl="1"/>
            <a:r>
              <a:rPr lang="en-US" dirty="0" smtClean="0"/>
              <a:t>Tag your inserts</a:t>
            </a:r>
          </a:p>
          <a:p>
            <a:pPr lvl="1"/>
            <a:r>
              <a:rPr lang="en-US" dirty="0" smtClean="0"/>
              <a:t>Refresh=</a:t>
            </a:r>
            <a:r>
              <a:rPr lang="en-US" dirty="0" err="1" smtClean="0"/>
              <a:t>Cntl</a:t>
            </a:r>
            <a:r>
              <a:rPr lang="en-US" dirty="0" smtClean="0"/>
              <a:t>-</a:t>
            </a:r>
            <a:r>
              <a:rPr lang="en-US" dirty="0" err="1" smtClean="0"/>
              <a:t>Shft</a:t>
            </a:r>
            <a:r>
              <a:rPr lang="en-US" dirty="0" smtClean="0"/>
              <a:t>-D</a:t>
            </a:r>
            <a:endParaRPr lang="en-US" dirty="0"/>
          </a:p>
        </p:txBody>
      </p:sp>
      <p:pic>
        <p:nvPicPr>
          <p:cNvPr id="18434" name="Picture 2" descr="http://ts4.mm.bing.net/images/thumbnail.aspx?q=933202959147&amp;id=c7a4b22c06453412d0b5d273a0da4330&amp;url=http%3a%2f%2fwww.vinyltap.co.uk%2fgallery%2fbi%2fbillyylm6143526205232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18288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couple of items you should be using</a:t>
            </a:r>
          </a:p>
          <a:p>
            <a:pPr lvl="2"/>
            <a:r>
              <a:rPr lang="en-US" dirty="0" err="1" smtClean="0"/>
              <a:t>RadGrid</a:t>
            </a:r>
            <a:endParaRPr lang="en-US" dirty="0" smtClean="0"/>
          </a:p>
          <a:p>
            <a:pPr lvl="2"/>
            <a:r>
              <a:rPr lang="en-US" dirty="0" err="1" smtClean="0"/>
              <a:t>RadComboBox</a:t>
            </a:r>
            <a:endParaRPr lang="en-US" dirty="0" smtClean="0"/>
          </a:p>
          <a:p>
            <a:pPr lvl="2"/>
            <a:r>
              <a:rPr lang="en-US" dirty="0" err="1" smtClean="0"/>
              <a:t>RadAjaxManager</a:t>
            </a:r>
            <a:r>
              <a:rPr lang="en-US" dirty="0" smtClean="0"/>
              <a:t>/</a:t>
            </a:r>
            <a:r>
              <a:rPr lang="en-US" dirty="0" err="1" smtClean="0"/>
              <a:t>ScriptManager</a:t>
            </a:r>
            <a:endParaRPr lang="en-US" dirty="0" smtClean="0"/>
          </a:p>
          <a:p>
            <a:pPr lvl="2"/>
            <a:r>
              <a:rPr lang="en-US" dirty="0" err="1" smtClean="0"/>
              <a:t>RadTabs</a:t>
            </a:r>
            <a:endParaRPr lang="en-US" dirty="0" smtClean="0"/>
          </a:p>
          <a:p>
            <a:pPr lvl="2"/>
            <a:r>
              <a:rPr lang="en-US" dirty="0" err="1" smtClean="0"/>
              <a:t>RadDate</a:t>
            </a:r>
            <a:r>
              <a:rPr lang="en-US" dirty="0" smtClean="0"/>
              <a:t> Controls</a:t>
            </a:r>
          </a:p>
          <a:p>
            <a:pPr lvl="2"/>
            <a:r>
              <a:rPr lang="en-US" dirty="0" smtClean="0"/>
              <a:t>Scheduler-needed</a:t>
            </a:r>
          </a:p>
        </p:txBody>
      </p:sp>
      <p:pic>
        <p:nvPicPr>
          <p:cNvPr id="19458" name="Picture 2" descr="http://ts2.mm.bing.net/images/thumbnail.aspx?q=1021456685317&amp;id=e693c75de75f4db64717ba470e40e7d4&amp;url=http%3a%2f%2fwww.dotnetdevnet.com%2fimages%2ftelerik_logo_RGB_photo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28575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Be</a:t>
            </a:r>
            <a:r>
              <a:rPr lang="en-US" baseline="0" dirty="0" smtClean="0"/>
              <a:t> ahead of the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Get</a:t>
            </a:r>
            <a:r>
              <a:rPr lang="en-US" baseline="0" dirty="0" smtClean="0"/>
              <a:t> the latest version</a:t>
            </a:r>
          </a:p>
          <a:p>
            <a:pPr lvl="1"/>
            <a:r>
              <a:rPr lang="en-US" baseline="0" dirty="0" smtClean="0"/>
              <a:t>More success if you download instead of wizard</a:t>
            </a:r>
          </a:p>
          <a:p>
            <a:pPr lvl="1"/>
            <a:r>
              <a:rPr lang="en-US" baseline="0" dirty="0" smtClean="0"/>
              <a:t>There are ALWAYS improvements with each new version</a:t>
            </a:r>
          </a:p>
          <a:p>
            <a:pPr lvl="1"/>
            <a:r>
              <a:rPr lang="en-US" baseline="0" dirty="0" smtClean="0"/>
              <a:t>CDN if possible</a:t>
            </a:r>
          </a:p>
        </p:txBody>
      </p:sp>
      <p:pic>
        <p:nvPicPr>
          <p:cNvPr id="20482" name="Picture 2" descr="http://ts2.mm.bing.net/images/thumbnail.aspx?q=911732192625&amp;id=d0d4afe7c6d44c627f42844745aa820f&amp;url=http%3a%2f%2fupload.wikimedia.org%2fwikipedia%2fcommons%2f6%2f6b%2fKuznets_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"/>
            <a:ext cx="934402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7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9"/>
            <a:ext cx="9135693" cy="60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 it up to a raw table</a:t>
            </a: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forget to allow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</a:t>
            </a:r>
            <a:endParaRPr lang="en-US" sz="2400" dirty="0" smtClean="0">
              <a:effectLst/>
            </a:endParaRP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methods for edit pages</a:t>
            </a:r>
            <a:endParaRPr lang="en-US" dirty="0" smtClean="0">
              <a:effectLst/>
            </a:endParaRPr>
          </a:p>
          <a:p>
            <a:pPr rtl="0" eaLnBrk="1" fontAlgn="base" hangingPunct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styling</a:t>
            </a:r>
            <a:endParaRPr lang="en-US" dirty="0" smtClean="0"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forget the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scriptmanger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radmanager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2770" name="Picture 2" descr="http://ts1.mm.bing.net/images/thumbnail.aspx?q=1019097000480&amp;id=5f6563381798608db97ad52ecabc58c4&amp;url=http%3a%2f%2fimages2.cpcache.com%2fnocache%2fproduct%2f46791062v2147483647_480x480_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RadAjaxManager</a:t>
            </a:r>
            <a:r>
              <a:rPr lang="en-US" dirty="0" smtClean="0"/>
              <a:t>/</a:t>
            </a:r>
            <a:r>
              <a:rPr lang="en-US" dirty="0" err="1" smtClean="0"/>
              <a:t>ScriptManager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makes life better for the user</a:t>
            </a:r>
          </a:p>
          <a:p>
            <a:r>
              <a:rPr lang="en-US" dirty="0" smtClean="0"/>
              <a:t>Ajax means no response objects</a:t>
            </a:r>
          </a:p>
          <a:p>
            <a:r>
              <a:rPr lang="en-US" dirty="0" smtClean="0"/>
              <a:t>Only update what you want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66800"/>
            <a:ext cx="2089492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4714875" cy="308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43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FNT-Frequently</a:t>
            </a:r>
            <a:r>
              <a:rPr lang="en-US" baseline="0" dirty="0" smtClean="0"/>
              <a:t> Needed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allow to user to change column</a:t>
            </a:r>
          </a:p>
          <a:p>
            <a:pPr lvl="1"/>
            <a:r>
              <a:rPr lang="en-US" dirty="0" smtClean="0"/>
              <a:t>Bound –</a:t>
            </a:r>
            <a:r>
              <a:rPr lang="en-US" dirty="0" err="1" smtClean="0"/>
              <a:t>readonly</a:t>
            </a:r>
            <a:r>
              <a:rPr lang="en-US" dirty="0" smtClean="0"/>
              <a:t>=“true”</a:t>
            </a:r>
          </a:p>
          <a:p>
            <a:r>
              <a:rPr lang="en-US" dirty="0" smtClean="0"/>
              <a:t>Don’t show users all columns in list but needed in edit</a:t>
            </a:r>
          </a:p>
          <a:p>
            <a:pPr lvl="1"/>
            <a:r>
              <a:rPr lang="en-US" dirty="0" smtClean="0"/>
              <a:t>Bound-Visible=false</a:t>
            </a:r>
          </a:p>
          <a:p>
            <a:r>
              <a:rPr lang="en-US" dirty="0" smtClean="0"/>
              <a:t>Link to another page with id</a:t>
            </a:r>
          </a:p>
          <a:p>
            <a:pPr lvl="1"/>
            <a:r>
              <a:rPr lang="en-US" dirty="0" smtClean="0"/>
              <a:t>Hyperlink –</a:t>
            </a:r>
          </a:p>
          <a:p>
            <a:pPr lvl="2"/>
            <a:r>
              <a:rPr lang="en-US" dirty="0" err="1" smtClean="0"/>
              <a:t>DataFormatString</a:t>
            </a:r>
            <a:r>
              <a:rPr lang="en-US" dirty="0" smtClean="0"/>
              <a:t>=“</a:t>
            </a:r>
            <a:r>
              <a:rPr lang="en-US" dirty="0" err="1" smtClean="0"/>
              <a:t>pagename.aspx?id</a:t>
            </a:r>
            <a:r>
              <a:rPr lang="en-US" dirty="0" smtClean="0"/>
              <a:t>={0}&amp;name={1}</a:t>
            </a:r>
          </a:p>
          <a:p>
            <a:pPr lvl="2"/>
            <a:r>
              <a:rPr lang="en-US" dirty="0" err="1" smtClean="0"/>
              <a:t>DataFields</a:t>
            </a:r>
            <a:r>
              <a:rPr lang="en-US" dirty="0" smtClean="0"/>
              <a:t>=“</a:t>
            </a:r>
            <a:r>
              <a:rPr lang="en-US" dirty="0" err="1" smtClean="0"/>
              <a:t>id,name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4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More FNTs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lookup tables attached to the table</a:t>
            </a:r>
          </a:p>
          <a:p>
            <a:pPr lvl="1"/>
            <a:r>
              <a:rPr lang="en-US" dirty="0" smtClean="0"/>
              <a:t>Dropdown- Use </a:t>
            </a:r>
            <a:r>
              <a:rPr lang="en-US" dirty="0" err="1" smtClean="0"/>
              <a:t>Datasource</a:t>
            </a:r>
            <a:endParaRPr lang="en-US" dirty="0" smtClean="0"/>
          </a:p>
          <a:p>
            <a:r>
              <a:rPr lang="en-US" dirty="0" smtClean="0"/>
              <a:t>I need something special with one column</a:t>
            </a:r>
          </a:p>
          <a:p>
            <a:pPr lvl="2"/>
            <a:r>
              <a:rPr lang="en-US" dirty="0" smtClean="0"/>
              <a:t>Template</a:t>
            </a:r>
          </a:p>
          <a:p>
            <a:pPr lvl="0"/>
            <a:r>
              <a:rPr lang="en-US" dirty="0" smtClean="0"/>
              <a:t>I need an add button</a:t>
            </a:r>
          </a:p>
          <a:p>
            <a:pPr lvl="1"/>
            <a:r>
              <a:rPr lang="en-US" dirty="0" err="1"/>
              <a:t>InsertItemPageIndexAction</a:t>
            </a:r>
            <a:r>
              <a:rPr lang="en-US" dirty="0"/>
              <a:t>="</a:t>
            </a:r>
            <a:r>
              <a:rPr lang="en-US" dirty="0" err="1" smtClean="0"/>
              <a:t>ShowItemOnCurrentPage</a:t>
            </a:r>
            <a:r>
              <a:rPr lang="en-US" dirty="0" smtClean="0"/>
              <a:t>“</a:t>
            </a:r>
          </a:p>
          <a:p>
            <a:pPr lvl="1"/>
            <a:r>
              <a:rPr lang="en-US" dirty="0" err="1" smtClean="0"/>
              <a:t>CommandItemDisplay</a:t>
            </a:r>
            <a:r>
              <a:rPr lang="en-US" dirty="0"/>
              <a:t>="</a:t>
            </a:r>
            <a:r>
              <a:rPr lang="en-US" dirty="0" err="1"/>
              <a:t>TopAndBottom</a:t>
            </a:r>
            <a:r>
              <a:rPr lang="en-US" dirty="0"/>
              <a:t>" </a:t>
            </a:r>
            <a:endParaRPr lang="en-US" dirty="0" smtClean="0"/>
          </a:p>
          <a:p>
            <a:pPr lvl="1"/>
            <a:r>
              <a:rPr lang="en-US" dirty="0" err="1" smtClean="0"/>
              <a:t>CommandItemSettings-AddNewRecordText</a:t>
            </a:r>
            <a:r>
              <a:rPr lang="en-US" dirty="0"/>
              <a:t>="Add </a:t>
            </a:r>
            <a:r>
              <a:rPr lang="en-US" dirty="0" smtClean="0"/>
              <a:t>Page“</a:t>
            </a:r>
          </a:p>
          <a:p>
            <a:r>
              <a:rPr lang="en-US" dirty="0" smtClean="0"/>
              <a:t>I need filter/paging</a:t>
            </a:r>
          </a:p>
          <a:p>
            <a:pPr lvl="1"/>
            <a:r>
              <a:rPr lang="en-US" dirty="0" smtClean="0"/>
              <a:t>Just a click away</a:t>
            </a:r>
          </a:p>
          <a:p>
            <a:pPr lvl="1"/>
            <a:r>
              <a:rPr lang="en-US" dirty="0" smtClean="0"/>
              <a:t>Grouping-&gt; 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rules for dating my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Good software design is making good decisions so your user can't make bad decisions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Last Week</a:t>
            </a:r>
            <a:endParaRPr lang="en-US" dirty="0"/>
          </a:p>
          <a:p>
            <a:pPr lvl="0"/>
            <a:r>
              <a:rPr lang="en-US" dirty="0"/>
              <a:t>Tackle a difficult problem by redefining it as a series of solved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week and next week-</a:t>
            </a:r>
            <a:r>
              <a:rPr lang="en-US" dirty="0" err="1" smtClean="0"/>
              <a:t>SubSonic</a:t>
            </a:r>
            <a:r>
              <a:rPr lang="en-US" dirty="0" smtClean="0"/>
              <a:t> and LINQ</a:t>
            </a:r>
            <a:endParaRPr lang="en-US" dirty="0"/>
          </a:p>
          <a:p>
            <a:pPr lvl="0"/>
            <a:r>
              <a:rPr lang="en-US" dirty="0"/>
              <a:t>Only test the scenarios you want to work in production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Future workshop</a:t>
            </a:r>
            <a:endParaRPr lang="en-US" dirty="0"/>
          </a:p>
        </p:txBody>
      </p:sp>
      <p:pic>
        <p:nvPicPr>
          <p:cNvPr id="1026" name="Picture 2" descr="http://ts1.mm.bing.net/images/thumbnail.aspx?q=966530503420&amp;id=c542a532586685fa9e04cb7850a9122a&amp;url=http%3a%2f%2fwww.latestseasonepisode.com%2fwp-content%2fuploads%2f2010%2f10%2f8-Simple-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58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FAP-Frequent</a:t>
            </a:r>
            <a:r>
              <a:rPr lang="en-US" baseline="0" dirty="0" smtClean="0"/>
              <a:t> Annoying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Doesn’t update</a:t>
            </a:r>
          </a:p>
          <a:p>
            <a:pPr lvl="1"/>
            <a:r>
              <a:rPr lang="en-US" dirty="0" err="1" smtClean="0"/>
              <a:t>Allowupdates</a:t>
            </a:r>
            <a:r>
              <a:rPr lang="en-US" dirty="0" smtClean="0"/>
              <a:t>=true</a:t>
            </a:r>
          </a:p>
          <a:p>
            <a:pPr lvl="1"/>
            <a:r>
              <a:rPr lang="en-US" dirty="0" smtClean="0"/>
              <a:t>Names</a:t>
            </a:r>
            <a:r>
              <a:rPr lang="en-US" baseline="0" dirty="0" smtClean="0"/>
              <a:t> must match </a:t>
            </a:r>
            <a:r>
              <a:rPr lang="en-US" baseline="0" dirty="0" err="1" smtClean="0"/>
              <a:t>sp</a:t>
            </a:r>
            <a:r>
              <a:rPr lang="en-US" baseline="0" dirty="0" smtClean="0"/>
              <a:t> if SQL </a:t>
            </a:r>
            <a:r>
              <a:rPr lang="en-US" baseline="0" dirty="0" err="1" smtClean="0"/>
              <a:t>DataSource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DataKey</a:t>
            </a:r>
            <a:r>
              <a:rPr lang="en-US" baseline="0" dirty="0" smtClean="0"/>
              <a:t> always is sent</a:t>
            </a:r>
          </a:p>
          <a:p>
            <a:pPr lvl="1"/>
            <a:r>
              <a:rPr lang="en-US" dirty="0" smtClean="0"/>
              <a:t>Sometimes easier to just start over</a:t>
            </a:r>
            <a:endParaRPr lang="en-US" dirty="0"/>
          </a:p>
        </p:txBody>
      </p:sp>
      <p:pic>
        <p:nvPicPr>
          <p:cNvPr id="24578" name="Picture 2" descr="http://ts2.mm.bing.net/images/thumbnail.aspx?q=960657957905&amp;id=9889b38b841bfa93577d873ee4bfc77b&amp;url=http%3a%2f%2fimages.easyart.com%2fhighres_images%2feasyart%2f5%2f3%2f53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8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better</a:t>
            </a:r>
            <a:r>
              <a:rPr lang="en-US" baseline="0" dirty="0" smtClean="0"/>
              <a:t> dropdown</a:t>
            </a:r>
            <a:endParaRPr 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50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4363677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USFRCB-Useful</a:t>
            </a:r>
            <a:r>
              <a:rPr lang="en-US" baseline="0" dirty="0" smtClean="0"/>
              <a:t> settings for </a:t>
            </a:r>
            <a:r>
              <a:rPr lang="en-US" baseline="0" dirty="0" err="1" smtClean="0"/>
              <a:t>RadComboBox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Filter="Contains“</a:t>
            </a:r>
          </a:p>
          <a:p>
            <a:r>
              <a:rPr lang="en-US" dirty="0" smtClean="0"/>
              <a:t>Width="300px" </a:t>
            </a:r>
          </a:p>
          <a:p>
            <a:r>
              <a:rPr lang="en-US" dirty="0" err="1" smtClean="0"/>
              <a:t>AutoPostBack</a:t>
            </a:r>
            <a:r>
              <a:rPr lang="en-US" dirty="0" smtClean="0"/>
              <a:t>="true"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MarkFirstMatch</a:t>
            </a:r>
            <a:r>
              <a:rPr lang="en-US" dirty="0" smtClean="0"/>
              <a:t>="true" </a:t>
            </a:r>
          </a:p>
          <a:p>
            <a:r>
              <a:rPr lang="en-US" dirty="0" err="1" smtClean="0"/>
              <a:t>onselectedindexchanged</a:t>
            </a:r>
            <a:r>
              <a:rPr lang="en-US" dirty="0" smtClean="0"/>
              <a:t>="cbo1_SelectedIndexChanged" </a:t>
            </a:r>
          </a:p>
          <a:p>
            <a:r>
              <a:rPr lang="en-US" dirty="0" err="1" smtClean="0"/>
              <a:t>AppendDataBoundItems</a:t>
            </a:r>
            <a:r>
              <a:rPr lang="en-US" dirty="0" smtClean="0"/>
              <a:t>="true" </a:t>
            </a:r>
          </a:p>
          <a:p>
            <a:r>
              <a:rPr lang="en-US" dirty="0" err="1" smtClean="0"/>
              <a:t>EnableItemCaching</a:t>
            </a:r>
            <a:r>
              <a:rPr lang="en-US" dirty="0" smtClean="0"/>
              <a:t>="true" </a:t>
            </a:r>
          </a:p>
          <a:p>
            <a:r>
              <a:rPr lang="en-US" dirty="0" err="1" smtClean="0"/>
              <a:t>EnableAutomaticLoadOnDemand</a:t>
            </a:r>
            <a:r>
              <a:rPr lang="en-US" dirty="0" smtClean="0"/>
              <a:t>="true"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RadTabs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and easy menus</a:t>
            </a:r>
          </a:p>
          <a:p>
            <a:r>
              <a:rPr lang="en-US" dirty="0" smtClean="0"/>
              <a:t>Multipage</a:t>
            </a:r>
            <a:r>
              <a:rPr lang="en-US" baseline="0" dirty="0" smtClean="0"/>
              <a:t> to get one page</a:t>
            </a:r>
          </a:p>
          <a:p>
            <a:pPr lvl="1"/>
            <a:r>
              <a:rPr lang="en-US" dirty="0" smtClean="0"/>
              <a:t>Beware</a:t>
            </a:r>
            <a:r>
              <a:rPr lang="en-US" baseline="0" dirty="0" smtClean="0"/>
              <a:t> of large pages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Iframes</a:t>
            </a:r>
            <a:endParaRPr lang="en-US" baseline="0" dirty="0" smtClean="0"/>
          </a:p>
          <a:p>
            <a:pPr lvl="0"/>
            <a:endParaRPr lang="en-US" dirty="0"/>
          </a:p>
        </p:txBody>
      </p:sp>
      <p:pic>
        <p:nvPicPr>
          <p:cNvPr id="35842" name="Picture 2" descr="http://ts2.mm.bing.net/images/thumbnail.aspx?q=1004446552773&amp;id=4f7fd2dd8f90e95ac411ddab8fcde17c&amp;url=http%3a%2f%2fthestranded.files.wordpress.com%2f2010%2f02%2fon-the-menu-logo-nov-0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1866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RadDate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RadDateTime</a:t>
            </a:r>
            <a:endParaRPr lang="en-US" dirty="0" smtClean="0"/>
          </a:p>
          <a:p>
            <a:r>
              <a:rPr lang="en-US" dirty="0" err="1" smtClean="0"/>
              <a:t>InputManager</a:t>
            </a:r>
            <a:endParaRPr lang="en-US" dirty="0" smtClean="0"/>
          </a:p>
          <a:p>
            <a:r>
              <a:rPr lang="en-US" dirty="0" err="1" smtClean="0"/>
              <a:t>TimePicker</a:t>
            </a:r>
            <a:endParaRPr lang="en-US" dirty="0" smtClean="0"/>
          </a:p>
          <a:p>
            <a:r>
              <a:rPr lang="en-US" dirty="0" err="1" smtClean="0"/>
              <a:t>MonthPicker</a:t>
            </a:r>
            <a:endParaRPr lang="en-US" dirty="0"/>
          </a:p>
        </p:txBody>
      </p:sp>
      <p:pic>
        <p:nvPicPr>
          <p:cNvPr id="25602" name="Picture 2" descr="http://ts1.mm.bing.net/images/thumbnail.aspx?q=1013934064412&amp;id=a236aebc694e96ec5aebbf39a1ff4ca4&amp;url=http%3a%2f%2fwww.calculationcrunchers.com%2fimages%2fCalendar%2520Screenshot%2520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2857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Wizard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780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wizard with right-click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8" y="1304925"/>
            <a:ext cx="473570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2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Wingdings" pitchFamily="2" charset="2"/>
              </a:rPr>
              <a:t>Resources management built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422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from EMSG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WebAuth</a:t>
            </a:r>
            <a:endParaRPr lang="en-US" dirty="0" smtClean="0"/>
          </a:p>
          <a:p>
            <a:pPr lvl="1"/>
            <a:r>
              <a:rPr lang="en-US" dirty="0" smtClean="0"/>
              <a:t>Use it don’t roll your own</a:t>
            </a:r>
          </a:p>
          <a:p>
            <a:r>
              <a:rPr lang="en-US" dirty="0" err="1" smtClean="0"/>
              <a:t>QuickWeb</a:t>
            </a:r>
            <a:endParaRPr lang="en-US" dirty="0" smtClean="0"/>
          </a:p>
          <a:p>
            <a:pPr lvl="1"/>
            <a:r>
              <a:rPr lang="en-US" dirty="0" smtClean="0"/>
              <a:t>My annoyances with indexes that should be methods</a:t>
            </a:r>
          </a:p>
          <a:p>
            <a:r>
              <a:rPr lang="en-US" dirty="0" smtClean="0"/>
              <a:t>DLLs and subversion and Visual Studio</a:t>
            </a:r>
          </a:p>
          <a:p>
            <a:pPr lvl="1"/>
            <a:r>
              <a:rPr lang="en-US" dirty="0" smtClean="0"/>
              <a:t>Check in </a:t>
            </a:r>
            <a:r>
              <a:rPr lang="en-US" dirty="0" err="1" smtClean="0"/>
              <a:t>dlls</a:t>
            </a:r>
            <a:r>
              <a:rPr lang="en-US" dirty="0" smtClean="0"/>
              <a:t> without source code</a:t>
            </a:r>
          </a:p>
        </p:txBody>
      </p:sp>
    </p:spTree>
    <p:extLst>
      <p:ext uri="{BB962C8B-B14F-4D97-AF65-F5344CB8AC3E}">
        <p14:creationId xmlns:p14="http://schemas.microsoft.com/office/powerpoint/2010/main" val="3767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T4-You sunk my battleship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T4 templates</a:t>
            </a:r>
          </a:p>
          <a:p>
            <a:pPr lvl="1"/>
            <a:r>
              <a:rPr lang="en-US" dirty="0" smtClean="0"/>
              <a:t>Since VS 2008</a:t>
            </a:r>
          </a:p>
          <a:p>
            <a:r>
              <a:rPr lang="en-US" dirty="0" err="1" smtClean="0"/>
              <a:t>SubSonic</a:t>
            </a:r>
            <a:r>
              <a:rPr lang="en-US" dirty="0" smtClean="0"/>
              <a:t> uses them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intellisense</a:t>
            </a:r>
            <a:r>
              <a:rPr lang="en-US" dirty="0" smtClean="0"/>
              <a:t> via Extension Manager download!</a:t>
            </a:r>
          </a:p>
          <a:p>
            <a:r>
              <a:rPr lang="en-US" dirty="0" smtClean="0"/>
              <a:t>You can</a:t>
            </a:r>
            <a:r>
              <a:rPr lang="en-US" baseline="0" dirty="0" smtClean="0"/>
              <a:t> make code to make code</a:t>
            </a:r>
            <a:endParaRPr lang="en-US" dirty="0" smtClean="0"/>
          </a:p>
        </p:txBody>
      </p:sp>
      <p:pic>
        <p:nvPicPr>
          <p:cNvPr id="30722" name="Picture 2" descr="http://ts2.mm.bing.net/images/thumbnail.aspx?q=1022348376305&amp;id=16fc9b30a4077e949ad1ae9609f703e5&amp;url=http%3a%2f%2fi.ebayimg.com%2f00%2f%24(KGrHqF%2c!hUE1e%2bWrmFcBNgUjvW5og%7e%7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your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Programmers are a capital</a:t>
            </a:r>
            <a:r>
              <a:rPr lang="en-US" baseline="0" dirty="0" smtClean="0"/>
              <a:t> asset</a:t>
            </a:r>
          </a:p>
          <a:p>
            <a:pPr lvl="0"/>
            <a:r>
              <a:rPr lang="en-US" baseline="0" dirty="0" smtClean="0"/>
              <a:t>We make things so people take less time and are more accurate</a:t>
            </a:r>
          </a:p>
          <a:p>
            <a:pPr lvl="0"/>
            <a:r>
              <a:rPr lang="en-US" dirty="0" smtClean="0"/>
              <a:t>The faster and more accurate we make things, the more we are worth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ts2.mm.bing.net/images/thumbnail.aspx?q=896415113717&amp;id=6eb91b16adecc5fef6552b6a1559f401&amp;url=http%3a%2f%2fwww.buymovietees.com%2fwp-content%2fuploads%2fwpsc%2fproduct_images%2fthumbnails%2fshowmethemoney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2857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</a:t>
            </a:r>
            <a:r>
              <a:rPr lang="en-US" baseline="0" dirty="0" smtClean="0"/>
              <a:t>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 I make</a:t>
            </a:r>
            <a:r>
              <a:rPr lang="en-US" baseline="0" dirty="0" smtClean="0"/>
              <a:t> a tool to do a job?</a:t>
            </a:r>
          </a:p>
          <a:p>
            <a:r>
              <a:rPr lang="en-US" baseline="0" dirty="0" smtClean="0"/>
              <a:t>Did I have to do this before?</a:t>
            </a:r>
          </a:p>
          <a:p>
            <a:r>
              <a:rPr lang="en-US" baseline="0" dirty="0" smtClean="0"/>
              <a:t>Can I reduce customer contact?</a:t>
            </a:r>
          </a:p>
          <a:p>
            <a:r>
              <a:rPr lang="en-US" dirty="0" smtClean="0"/>
              <a:t>If a customer asks you to do a manual process twice, make an app to accomplish the task</a:t>
            </a:r>
            <a:endParaRPr lang="en-US" dirty="0"/>
          </a:p>
        </p:txBody>
      </p:sp>
      <p:pic>
        <p:nvPicPr>
          <p:cNvPr id="31746" name="Picture 2" descr="http://ts1.mm.bing.net/images/thumbnail.aspx?q=897425217396&amp;id=332e474b1932cc298aac328b88fbe82c&amp;url=http%3a%2f%2fwww.ewallpapers.eu%2fw_show%2f3d-roller-coaster-1920-1080-29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dirty="0" err="1" smtClean="0"/>
              <a:t>dll-icsious</a:t>
            </a:r>
            <a:r>
              <a:rPr lang="en-US" dirty="0" smtClean="0"/>
              <a:t> if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got a good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dirty="0" smtClean="0"/>
              <a:t>Then make it an API</a:t>
            </a:r>
          </a:p>
          <a:p>
            <a:r>
              <a:rPr lang="en-US" dirty="0" smtClean="0"/>
              <a:t>Join the API bandwagon</a:t>
            </a:r>
          </a:p>
        </p:txBody>
      </p:sp>
      <p:pic>
        <p:nvPicPr>
          <p:cNvPr id="28674" name="Picture 2" descr="http://ts1.mm.bing.net/images/thumbnail.aspx?q=1033593563276&amp;id=0489f42e15cb613a1aaa600e46b628d9&amp;url=http%3a%2f%2fyotesgurl.files.wordpress.com%2f2010%2f01%2fbandwag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2857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ways to improve</a:t>
            </a:r>
            <a:r>
              <a:rPr lang="en-US" baseline="0" dirty="0" smtClean="0"/>
              <a:t> your time to market and efficiency </a:t>
            </a:r>
          </a:p>
          <a:p>
            <a:r>
              <a:rPr lang="en-US" dirty="0" smtClean="0"/>
              <a:t>Determine the most impact items and use them</a:t>
            </a:r>
          </a:p>
          <a:p>
            <a:r>
              <a:rPr lang="en-US" dirty="0" smtClean="0"/>
              <a:t>Use the tools we already have</a:t>
            </a:r>
          </a:p>
          <a:p>
            <a:r>
              <a:rPr lang="en-US" dirty="0" smtClean="0"/>
              <a:t>Learn a little more 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 to be worth </a:t>
            </a:r>
            <a:r>
              <a:rPr lang="en-US" dirty="0" err="1" smtClean="0"/>
              <a:t>mo</a:t>
            </a:r>
            <a:r>
              <a:rPr lang="en-US" dirty="0" smtClean="0"/>
              <a:t>’ money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We </a:t>
            </a:r>
            <a:r>
              <a:rPr lang="en-US" b="1" dirty="0" smtClean="0"/>
              <a:t>use</a:t>
            </a:r>
            <a:r>
              <a:rPr lang="en-US" dirty="0" smtClean="0"/>
              <a:t> tools that make us faster and more accurate	</a:t>
            </a:r>
          </a:p>
          <a:p>
            <a:pPr lvl="0"/>
            <a:r>
              <a:rPr lang="en-US" dirty="0" smtClean="0"/>
              <a:t>We </a:t>
            </a:r>
            <a:r>
              <a:rPr lang="en-US" b="1" dirty="0" smtClean="0"/>
              <a:t>make</a:t>
            </a:r>
            <a:r>
              <a:rPr lang="en-US" dirty="0" smtClean="0"/>
              <a:t> tools to make us faster and more accurate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ts2.mm.bing.net/images/thumbnail.aspx?q=897357713157&amp;id=29f282213eaa08bf5cd0b71a467d0e96&amp;url=http%3a%2f%2fmarketingtenerife.com%2fwp-content%2fgallery%2fcache%2f4__640x480_marketing-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2857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</a:t>
            </a:r>
            <a:r>
              <a:rPr lang="en-US" baseline="0" dirty="0" smtClean="0"/>
              <a:t> Assets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assets are things </a:t>
            </a:r>
            <a:r>
              <a:rPr lang="en-US" baseline="0" dirty="0" smtClean="0"/>
              <a:t>that are worth less every day</a:t>
            </a:r>
          </a:p>
          <a:p>
            <a:pPr lvl="1"/>
            <a:r>
              <a:rPr lang="en-US" dirty="0" smtClean="0"/>
              <a:t>Think about a car as an asset</a:t>
            </a:r>
          </a:p>
          <a:p>
            <a:pPr lvl="1"/>
            <a:r>
              <a:rPr lang="en-US" dirty="0" smtClean="0"/>
              <a:t>It is worth less every day-Depreciates</a:t>
            </a:r>
          </a:p>
          <a:p>
            <a:r>
              <a:rPr lang="en-US" dirty="0" smtClean="0"/>
              <a:t>Your toolbox of tricks is your capital account</a:t>
            </a:r>
          </a:p>
        </p:txBody>
      </p:sp>
      <p:pic>
        <p:nvPicPr>
          <p:cNvPr id="4098" name="Picture 2" descr="http://ts1.mm.bing.net/images/thumbnail.aspx?q=957850391444&amp;id=75c41b047c6ce0e8f2bf8197d7185678&amp;url=http%3a%2f%2fwww.otofast.com%2fwp-content%2fuploads%2f2010%2f04%2fford-mustang-shelby-gt500-2010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Turn</a:t>
            </a:r>
            <a:r>
              <a:rPr lang="en-US" baseline="0" dirty="0" smtClean="0"/>
              <a:t> some </a:t>
            </a:r>
            <a:r>
              <a:rPr lang="en-US" baseline="0" dirty="0" err="1" smtClean="0"/>
              <a:t>trickz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invest in new tricks, your knowledge depreciates</a:t>
            </a:r>
          </a:p>
          <a:p>
            <a:r>
              <a:rPr lang="en-US" dirty="0" smtClean="0"/>
              <a:t>One odd exception-Antiques</a:t>
            </a:r>
          </a:p>
          <a:p>
            <a:pPr lvl="1"/>
            <a:r>
              <a:rPr lang="en-US" dirty="0" smtClean="0"/>
              <a:t>Due to scarcity and demand-some old things regain worth after being depreciated</a:t>
            </a:r>
          </a:p>
          <a:p>
            <a:pPr lvl="1"/>
            <a:r>
              <a:rPr lang="en-US" dirty="0" smtClean="0"/>
              <a:t>Classic cars</a:t>
            </a:r>
            <a:endParaRPr lang="en-US" dirty="0"/>
          </a:p>
        </p:txBody>
      </p:sp>
      <p:pic>
        <p:nvPicPr>
          <p:cNvPr id="5122" name="Picture 2" descr="http://ts1.mm.bing.net/images/thumbnail.aspx?q=912458256036&amp;id=39b11f61a55fcd5b063b1300bae7bfcd&amp;url=http%3a%2f%2fwww.knfilters.com%2fimages%2fpress%2fShow_and_go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(not .NET)</a:t>
            </a:r>
          </a:p>
          <a:p>
            <a:r>
              <a:rPr lang="en-US" dirty="0" smtClean="0"/>
              <a:t>You can code anything in ASP that you can in .NET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 difference is in speed and</a:t>
            </a:r>
            <a:r>
              <a:rPr lang="en-US" dirty="0" smtClean="0"/>
              <a:t> accuracy</a:t>
            </a:r>
            <a:endParaRPr lang="en-US" baseline="0" dirty="0" smtClean="0"/>
          </a:p>
          <a:p>
            <a:r>
              <a:rPr lang="en-US" baseline="0" dirty="0" smtClean="0"/>
              <a:t>Remember the faster you work the more you are worth</a:t>
            </a:r>
          </a:p>
          <a:p>
            <a:r>
              <a:rPr lang="en-US" dirty="0" smtClean="0"/>
              <a:t>Note Antiques market for asp apps</a:t>
            </a:r>
          </a:p>
          <a:p>
            <a:pPr lvl="1"/>
            <a:r>
              <a:rPr lang="en-US" baseline="0" dirty="0" smtClean="0"/>
              <a:t>D2L</a:t>
            </a:r>
          </a:p>
          <a:p>
            <a:pPr lvl="1"/>
            <a:r>
              <a:rPr lang="en-US" dirty="0" smtClean="0"/>
              <a:t>Bookstore application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6146" name="Picture 2" descr="http://ts2.mm.bing.net/images/thumbnail.aspx?q=985983355377&amp;id=19a11d3f643576b2d656d82324740bde&amp;url=http%3a%2f%2fwww.deviantart.com%2fdownload%2f159524896%2fSpeedy_Gonzales_Wallpaper_by_E_122_P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your bid-ness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Model</a:t>
            </a:r>
          </a:p>
          <a:p>
            <a:r>
              <a:rPr lang="en-US" baseline="0" dirty="0" smtClean="0"/>
              <a:t>Diversify your assets into a cash flow and keeping some capital reserves for future profits</a:t>
            </a:r>
          </a:p>
          <a:p>
            <a:pPr lvl="1"/>
            <a:r>
              <a:rPr lang="en-US" dirty="0" smtClean="0"/>
              <a:t>What you can program now is your cash flow</a:t>
            </a:r>
          </a:p>
          <a:p>
            <a:pPr lvl="1"/>
            <a:r>
              <a:rPr lang="en-US" baseline="0" dirty="0" smtClean="0"/>
              <a:t>What</a:t>
            </a:r>
            <a:r>
              <a:rPr lang="en-US" dirty="0" smtClean="0"/>
              <a:t> you learn to program faster in the future are your capital assets</a:t>
            </a:r>
          </a:p>
        </p:txBody>
      </p:sp>
      <p:pic>
        <p:nvPicPr>
          <p:cNvPr id="7170" name="Picture 2" descr="http://ts1.mm.bing.net/images/thumbnail.aspx?q=1017797418936&amp;id=d5ab1ea7dee813c7790c82b83aeb07de&amp;url=http%3a%2f%2ftvrecappersanonymous.files.wordpress.com%2f2010%2f03%2fe-trade-babies.jpg%3fw%3d580%26h%3d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2857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tion for report on country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Schoolbook"/>
        <a:ea typeface=""/>
        <a:cs typeface="Times New Roman"/>
      </a:majorFont>
      <a:minorFont>
        <a:latin typeface="Century Schoolbook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report on country</Template>
  <TotalTime>391</TotalTime>
  <Words>1161</Words>
  <Application>Microsoft Office PowerPoint</Application>
  <PresentationFormat>On-screen Show (4:3)</PresentationFormat>
  <Paragraphs>226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for report on country</vt:lpstr>
      <vt:lpstr>Diversify Your Assets-The When And Why Of Using New Technologies</vt:lpstr>
      <vt:lpstr>The plan</vt:lpstr>
      <vt:lpstr>3 rules for dating my IDE</vt:lpstr>
      <vt:lpstr>What is your value?</vt:lpstr>
      <vt:lpstr>So to be worth mo’ money</vt:lpstr>
      <vt:lpstr>Capital Assets 101</vt:lpstr>
      <vt:lpstr>Turn some trickz</vt:lpstr>
      <vt:lpstr>Example</vt:lpstr>
      <vt:lpstr>It’s your bid-ness</vt:lpstr>
      <vt:lpstr>If you just program what you know—</vt:lpstr>
      <vt:lpstr>If you just learn new technologies—</vt:lpstr>
      <vt:lpstr>Where’s Waldo?</vt:lpstr>
      <vt:lpstr>Learning Style-Know Thyself</vt:lpstr>
      <vt:lpstr>What to think about</vt:lpstr>
      <vt:lpstr>A quick aside on languages</vt:lpstr>
      <vt:lpstr>API</vt:lpstr>
      <vt:lpstr>Let’s Get it started…Pimp My IDE</vt:lpstr>
      <vt:lpstr>SSAG has your back</vt:lpstr>
      <vt:lpstr>Red Gate Tips</vt:lpstr>
      <vt:lpstr>For the DBA who forgets everything</vt:lpstr>
      <vt:lpstr>You look mav-a-lus</vt:lpstr>
      <vt:lpstr>Telerik</vt:lpstr>
      <vt:lpstr>Be ahead of the curve</vt:lpstr>
      <vt:lpstr>PowerPoint Presentation</vt:lpstr>
      <vt:lpstr>PowerPoint Presentation</vt:lpstr>
      <vt:lpstr>RadGrid</vt:lpstr>
      <vt:lpstr>RadAjaxManager/ScriptManager</vt:lpstr>
      <vt:lpstr>FNT-Frequently Needed Tricks</vt:lpstr>
      <vt:lpstr>More FNTs</vt:lpstr>
      <vt:lpstr>FAP-Frequent Annoying Problems</vt:lpstr>
      <vt:lpstr>RadComboBox</vt:lpstr>
      <vt:lpstr>USFRCB-Useful settings for RadComboBox</vt:lpstr>
      <vt:lpstr>RadTabs </vt:lpstr>
      <vt:lpstr>RadDate Controls</vt:lpstr>
      <vt:lpstr>Rad Scheduler</vt:lpstr>
      <vt:lpstr>Better wizard with right-click</vt:lpstr>
      <vt:lpstr>Resources management built in</vt:lpstr>
      <vt:lpstr>Controls from EMSG Namespace</vt:lpstr>
      <vt:lpstr>T4-You sunk my battleship</vt:lpstr>
      <vt:lpstr>Roll your own</vt:lpstr>
      <vt:lpstr>Make it dll-icsious if useful</vt:lpstr>
      <vt:lpstr>So in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Diversify Your Assets-The When And Why Of Using New Technologies</dc:title>
  <dc:creator>Donald Merson</dc:creator>
  <cp:lastModifiedBy>Donald Merson</cp:lastModifiedBy>
  <cp:revision>62</cp:revision>
  <cp:lastPrinted>1601-01-01T00:00:00Z</cp:lastPrinted>
  <dcterms:created xsi:type="dcterms:W3CDTF">2011-06-16T22:55:31Z</dcterms:created>
  <dcterms:modified xsi:type="dcterms:W3CDTF">2011-12-07T22:43:15Z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TC010183711033</vt:lpwstr>
  </property>
</Properties>
</file>