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65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6" r:id="rId11"/>
    <p:sldId id="264" r:id="rId12"/>
    <p:sldId id="268" r:id="rId13"/>
    <p:sldId id="300" r:id="rId14"/>
    <p:sldId id="301" r:id="rId15"/>
    <p:sldId id="303" r:id="rId16"/>
    <p:sldId id="302" r:id="rId17"/>
    <p:sldId id="267" r:id="rId18"/>
    <p:sldId id="271" r:id="rId19"/>
    <p:sldId id="272" r:id="rId20"/>
    <p:sldId id="293" r:id="rId21"/>
    <p:sldId id="269" r:id="rId22"/>
    <p:sldId id="270" r:id="rId23"/>
    <p:sldId id="294" r:id="rId24"/>
    <p:sldId id="273" r:id="rId25"/>
    <p:sldId id="274" r:id="rId26"/>
    <p:sldId id="295" r:id="rId27"/>
    <p:sldId id="275" r:id="rId28"/>
    <p:sldId id="276" r:id="rId29"/>
    <p:sldId id="296" r:id="rId30"/>
    <p:sldId id="279" r:id="rId31"/>
    <p:sldId id="280" r:id="rId32"/>
    <p:sldId id="298" r:id="rId33"/>
    <p:sldId id="277" r:id="rId34"/>
    <p:sldId id="278" r:id="rId35"/>
    <p:sldId id="297" r:id="rId36"/>
    <p:sldId id="281" r:id="rId37"/>
    <p:sldId id="282" r:id="rId38"/>
    <p:sldId id="283" r:id="rId39"/>
    <p:sldId id="299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0" autoAdjust="0"/>
  </p:normalViewPr>
  <p:slideViewPr>
    <p:cSldViewPr>
      <p:cViewPr varScale="1">
        <p:scale>
          <a:sx n="61" d="100"/>
          <a:sy n="61" d="100"/>
        </p:scale>
        <p:origin x="-1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587F8-102E-4926-AA69-4A7E5FBB8B3F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5D3EE-A42B-4FD1-A32B-1E4E5053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3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ooks.google.com/books?id=PKjfEOGNZWAC&amp;printsec=frontcover&amp;dq=compassionate+apes&amp;source=bl&amp;ots=uLSP0sKp57&amp;sig=Xrvhi7jS_YhDet64e16r1GiDII8&amp;hl=en&amp;ei=D8r3TLxFi6CxA6qc4MgC&amp;sa=X&amp;oi=book_result&amp;ct=result&amp;resnum=4&amp;ved=0CC8Q6AEwAw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ooks.google.com/books?id=PKjfEOGNZWAC&amp;printsec=frontcover&amp;dq=compassionate+apes&amp;source=bl&amp;ots=uLSP0sKp57&amp;sig=Xrvhi7jS_YhDet64e16r1GiDII8&amp;hl=en&amp;ei=D8r3TLxFi6CxA6qc4MgC&amp;sa=X&amp;oi=book_result&amp;ct=result&amp;resnum=4&amp;ved=0CC8Q6AEwAw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oks.google.com/books?id=PKjfEOGNZWAC&amp;printsec=frontcover&amp;dq=compassionate+apes&amp;source=bl&amp;ots=uLSP0sKp57&amp;sig=Xrvhi7jS_YhDet64e16r1GiDII8&amp;hl=en&amp;ei=D8r3TLxFi6CxA6qc4MgC&amp;sa=X&amp;oi=book_result&amp;ct=result&amp;resnum=4&amp;ved=0CC8Q6AEwAw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Shermer-The Mind of the market:etc.</a:t>
            </a:r>
          </a:p>
          <a:p>
            <a:pPr>
              <a:spcBef>
                <a:spcPct val="0"/>
              </a:spcBef>
            </a:pPr>
            <a:r>
              <a:rPr lang="en-US" smtClean="0"/>
              <a:t> </a:t>
            </a:r>
          </a:p>
          <a:p>
            <a:pPr>
              <a:spcBef>
                <a:spcPct val="0"/>
              </a:spcBef>
            </a:pPr>
            <a:r>
              <a:rPr lang="en-US" smtClean="0">
                <a:hlinkClick r:id="rId3"/>
              </a:rPr>
              <a:t>http://books.google.com/books?id=PKjfEOGNZWAC&amp;printsec=frontcover&amp;dq=compassionate+apes&amp;source=bl&amp;ots=uLSP0sKp57&amp;sig=Xrvhi7jS_YhDet64e16r1GiDII8&amp;hl=en&amp;ei=D8r3TLxFi6CxA6qc4MgC&amp;sa=X&amp;oi=book_result&amp;ct=result&amp;resnum=4&amp;ved=0CC8Q6AEwAw#v=snippet&amp;q=drink&amp;f=false</a:t>
            </a:r>
            <a:endParaRPr lang="en-US" smtClean="0"/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B60FC4-1016-43A3-AEED-4FBD069EB747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Shermer-The Mind of the market:etc.</a:t>
            </a:r>
          </a:p>
          <a:p>
            <a:pPr>
              <a:spcBef>
                <a:spcPct val="0"/>
              </a:spcBef>
            </a:pPr>
            <a:r>
              <a:rPr lang="en-US" smtClean="0"/>
              <a:t> </a:t>
            </a:r>
          </a:p>
          <a:p>
            <a:pPr>
              <a:spcBef>
                <a:spcPct val="0"/>
              </a:spcBef>
            </a:pPr>
            <a:r>
              <a:rPr lang="en-US" smtClean="0">
                <a:hlinkClick r:id="rId3"/>
              </a:rPr>
              <a:t>http://books.google.com/books?id=PKjfEOGNZWAC&amp;printsec=frontcover&amp;dq=compassionate+apes&amp;source=bl&amp;ots=uLSP0sKp57&amp;sig=Xrvhi7jS_YhDet64e16r1GiDII8&amp;hl=en&amp;ei=D8r3TLxFi6CxA6qc4MgC&amp;sa=X&amp;oi=book_result&amp;ct=result&amp;resnum=4&amp;ved=0CC8Q6AEwAw#v=snippet&amp;q=drink&amp;f=false</a:t>
            </a:r>
            <a:endParaRPr lang="en-US" smtClean="0"/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83F004D-C4CB-46CF-8352-02AB6C94B71F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Shermer-The Mind of the market:etc.</a:t>
            </a:r>
          </a:p>
          <a:p>
            <a:pPr>
              <a:spcBef>
                <a:spcPct val="0"/>
              </a:spcBef>
            </a:pPr>
            <a:r>
              <a:rPr lang="en-US" smtClean="0"/>
              <a:t> </a:t>
            </a:r>
          </a:p>
          <a:p>
            <a:pPr>
              <a:spcBef>
                <a:spcPct val="0"/>
              </a:spcBef>
            </a:pPr>
            <a:r>
              <a:rPr lang="en-US" smtClean="0">
                <a:hlinkClick r:id="rId3"/>
              </a:rPr>
              <a:t>http://books.google.com/books?id=PKjfEOGNZWAC&amp;printsec=frontcover&amp;dq=compassionate+apes&amp;source=bl&amp;ots=uLSP0sKp57&amp;sig=Xrvhi7jS_YhDet64e16r1GiDII8&amp;hl=en&amp;ei=D8r3TLxFi6CxA6qc4MgC&amp;sa=X&amp;oi=book_result&amp;ct=result&amp;resnum=4&amp;ved=0CC8Q6AEwAw#v=snippet&amp;q=drink&amp;f=false</a:t>
            </a:r>
            <a:endParaRPr lang="en-US" smtClean="0"/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DD43B6-3B19-43B0-A1AB-5B392214861C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DCD8-2D0C-4F43-8BEE-E8E0A175BB9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F130-F4D3-41EB-AB50-C492A960F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DCD8-2D0C-4F43-8BEE-E8E0A175BB9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F130-F4D3-41EB-AB50-C492A960F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DCD8-2D0C-4F43-8BEE-E8E0A175BB9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F130-F4D3-41EB-AB50-C492A960F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DCD8-2D0C-4F43-8BEE-E8E0A175BB9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F130-F4D3-41EB-AB50-C492A960F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DCD8-2D0C-4F43-8BEE-E8E0A175BB9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F130-F4D3-41EB-AB50-C492A960F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DCD8-2D0C-4F43-8BEE-E8E0A175BB9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F130-F4D3-41EB-AB50-C492A960FC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DCD8-2D0C-4F43-8BEE-E8E0A175BB9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F130-F4D3-41EB-AB50-C492A960F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DCD8-2D0C-4F43-8BEE-E8E0A175BB9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F130-F4D3-41EB-AB50-C492A960F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DCD8-2D0C-4F43-8BEE-E8E0A175BB9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F130-F4D3-41EB-AB50-C492A960F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DCD8-2D0C-4F43-8BEE-E8E0A175BB9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3FF130-F4D3-41EB-AB50-C492A960F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DCD8-2D0C-4F43-8BEE-E8E0A175BB9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F130-F4D3-41EB-AB50-C492A960F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BF3DCD8-2D0C-4F43-8BEE-E8E0A175BB9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D3FF130-F4D3-41EB-AB50-C492A960FC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6.png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23.jpe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image" Target="../media/image57.jpeg"/><Relationship Id="rId5" Type="http://schemas.openxmlformats.org/officeDocument/2006/relationships/hyperlink" Target="http://msdn.microsoft.com/en-us/library/ms379618(v=vs.80).aspx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The Right 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everyone should refactor their code</a:t>
            </a:r>
          </a:p>
        </p:txBody>
      </p:sp>
      <p:sp>
        <p:nvSpPr>
          <p:cNvPr id="4" name="AutoShape 2" descr="data:image/jpg;base64,/9j/4AAQSkZJRgABAQAAAQABAAD/2wBDAAkGBwgHBgkIBwgKCgkLDRYPDQwMDRsUFRAWIB0iIiAdHx8kKDQsJCYxJx8fLT0tMTU3Ojo6Iys/RD84QzQ5Ojf/2wBDAQoKCg0MDRoPDxo3JR8lNzc3Nzc3Nzc3Nzc3Nzc3Nzc3Nzc3Nzc3Nzc3Nzc3Nzc3Nzc3Nzc3Nzc3Nzc3Nzc3Nzf/wAARCACqAHIDASIAAhEBAxEB/8QAHAAAAQUBAQEAAAAAAAAAAAAABQACAwQGBwEI/8QAOxAAAgECBQIEBAQFAwMFAAAAAQIDBBEABRIhMQZBEyJRYRRxgZEHMqGxFSNCwfBSYtEkkuEzU3KCov/EABsBAAIDAQEBAAAAAAAAAAAAAAQFAQIDBgAH/8QAMBEAAQQBAwIEBQMFAQAAAAAAAQACAxEEEiExBRMiQVFhFHGBkfChsdEGQsHh8VL/2gAMAwEAAhEDEQA/AMkYk/04p1iKisStgBfBAr5rahihNPBM0kS62VRYuq3Ax2U0sbGU48pFDHIX20cLydYkhBiYOLblMXKAUywhUYOX8x2tv3HvbCp6aNIRaUyBtwSBx2xPHSRIACFJG4uDt+vueb87YEjgeGxPH9opEyZDXdxh/uNq7l1HFVyFGnhpwBfVNsDxt8/+MX0yWNtOnMKAkrcgS/l+e364DqNItqJ27YKZRUU1G7TSTVayjaNqdlWwsQb6gb9v1xrkiUAujd9KQkei6cFI2TQixGaZaQWABFRvzb097/TDf4CvjNG+YZeCO/jX9d9hxt+2D1HWtUxI6z1pSQkSXqYFJIHNiLgcHfD46meFJJmqK9nBvII6mmuzWANha547e2FRzctpIvdFCCI70swMiW7BswyxNLFTqqRz9v8ALYoZrlwolRhVUk4a+1PLr0/P0wZz7NKLM4QC9YKiI/y/F8Mggne5AB+XOM+4VgV1jftfDXEOQ8B0hr2ofuhJdDTTR9UORalmeYRg062u/uNh++JYIVqGarMTf9OLaxewv67e/tieCr8DJq3K5jrikfXoEV2la66bSf0gWNwfa177VYzLFTGhppZi9VIieErDw3JIALd7g8fP7is12+27arTIllNo70QoqGBEqZ6kxAAsVQ2sOe3+d8Vqylhqc3VUDIHF3KnvvvjSZ9RrQQUtEpIlSLW2saTc8fthdN5aKzpvNq9AWq6QrqGk2CXBY344/bvij2t+HY1w5d/lWFd57mnhtfp/KqR0dMkaoFuFAAJwseCbYedf0wsNPhYf/ISnuzepR+rqHmp5BTPaXQdKso5ttY/84O9GZHkH8Ep5azLZ5Kmam8SUtHI199+Nr7cc4y9NGk0/hySmJAju8mknQii7MbdgP7YMdJ9SrU66Q1WoxSFY5IQzh4yBtawa4BAuVF7Y4F+vRY4X0TMEXcDAfEs71HlcFLn1bDHAYYfEDxJp02VlB4Pvf7YHimhvex++NnLVmbqtoc5p6Soyxa3wXmqZJEam1Qagha9rEBjt3BuQbYzFZTslPHVKgSOXcLwdJUENa5IBuy78lGt6Dq+l5rHsZE4b1z6rjM/He17ntO1qotLETYA/fF6PI2dFK6fNwNW+K0DXkVTwTa+NpnmQjL6Krly3MJJ5aB1WrR0sV1AWK83G/wCh9MF5mS2F7IwaLuLBI/1yhIGlzXEi696/6seuWqagU4UmU7aACSf0xNV9O1FI7R1NPoZdzqIG3qPUYloamtqKuCOOojikb8ssjBFX3LHgYO5vkeZU9DFUTZ5l86yRmSJHn3ddrlNYs3I4tjOfK7UjGOc0X7E/ZXiYHNJLSa96WWbKjHTCeVCEIv6kD3AxUelhC6gbg98X5aitVF8VZFUqCCyWuDex+RsfscD5XJYkm5wwiDiPHR+SFcTe1hNanhtsuIjAgdHQsjIwYFTYgjEhew3/AFxGXuLjjGjmNdsVZpeN7VnM6mfNKt6zMJmnqHCqzta5AFhx7DEeX1VRl8VZDSVMsUdZGYqhVOzp6H7nFdmJxGCcUMUdBtbLUOfzanEMNvyDCwzV74WJ0t9FTxeqPvl0lelapkdKcUjlnsfDSzK3nsRyRtubaeDsRcNPleUZbmLZdL4CUssdZSZgVHio7GxprXtIbKe5Uhgfc0ajJnziaKKKYxyLcqLiznawIOx3HHfjvi10305mfVFRJnHUUdXVzRVqR2Ka1db+YgGytGCmk6ezE72APCtILV1/UWFmS4+u6WY9Y/E5g0GZ0kstNHVR1Uz0zJMtOioquIjYjzSEjXfuBzi30pE2cZayQ5MwpqlqhPiFZmaOMlPDbTvdvFQAAbWDbD82C3TPQdbDQ5tR1GXQwRSNKtHU1citIqMVsHVb6l8iNubgg25ONbk9Hl3R+SwwSVKGCmiGqZltdhuWt3uf7emI72gjRyhO2Hg61yCnp5YczSkqE8OVJxHIrH8rBrEfvjpdJSGp6g6njqQRDUTxU29gDqYbD303+/vjBdSV9NW9S1eY5cGEMkokUuLEtYXNu1yDg11XW9UzwU9RmkBpKUyCRBCAoV+xJBJDdxc/LDvqcEuS6NocG6hW53uwdh58JLA9kWo1dH+US/ER2mymjqailWmqFq5oYowLExA2B/8Ayp+uLYjpqrp3LfjVj0DIpyJJE1iIjQAwFibj23xleoqqtzF6c5rUk1EcYASRdFlNjqtbcm9723+2LVbmw+ApaKnzCBoUompHCQ6SVYjVfVffYbi3fABwJvhIYwdwXGxewPoVuJGmV5PFD0Wj6pipZen81HxM5eGOm1CJL3RYrx32uFLFjfHK4adqqoEUZALHk7BRySfYC5+mNVHnE0Ms2YnN4hUND8M0Xghg8IWwJFrX45vjKljE4aFyrLuro2/3GHHRsaTGjfG435+fNb+Q+6Hynh5a8InUUtLUUTtSiB4dIWGQgoxcEX1sbC53IHy4AOA70j00UeoMHluRFY6tPYn57/bBZeoKnw0So0zojalB8lj9NjxfcHffEMdYauvaqaZIGLaSjuQTGV0mzje9gPrv64ZDWw7hYAghBC51C29+cLvgnmOXxJEHpHUxRgh2LXZmv3/QW/8AOBoxq02LU7eS9wsK/thY9ahHM5qTBTBY2Ku7CzKbEW3uMbLpzrqnMdFRS2XMpgIlURAK5A283Avtt6+2MVmELTT2G4UcY96HpxV9ZxZdLNUQwT6l1U8hR7qrHkduQfpjgWMa8Uu56i4tcXfRb+pzqqziJoKupfJpWrFo4XkXVqLEXZOxNibc2PpzgTQUsfUL1NJJI0/hL4xqqV9SNUpTgS2BvZRdBzuzki44Px/hp0lkNJNmGZT1NTHEoklkqXHNiDwAfMW4vzptxgn+H9flNRkfwmR0q0MGqRHj/MwY8MxP5ja37dsExQlnjYOElkkLvCSuPR2YKR37Y671bEKLLszzCbXNBU08UHggeVGBNpD6Wvjk1TTTUdVPTy3MsMjRtYW3Ukf2xuc96ioq6kzmnjnaWOemgSnBib86k6ib8f59GXW4JZpoHxiwOa9Lak+G9rGva47/APU6s6RhkzmpmqJqtstgWNFJbxJpnKAhE235Hy/avlnRcdVS5dVzLULDKs5rCxCmLRcLYW2uR78dsXKXrWgbN5BWRyvloMUsDFPPFIiqCbA8Gx7/AL4jGeUU9RCY62yQ0FZrVyUUyuSV2PJIY4W9zq7AGGwKG9bVR9PO/wBUTpxXbiigmbUGQU3TNHU06Vpq6sM0ckmkqSpAYEbWG5sdztjJNtwNsH88r4KnIsipYpC0tJDKso0kWLPcex29MZ4hjjqumskbCe4SSSefma/RL5i0u8PFBIttxhpNhvsMJ1a3bFaXLqjM50ponCbXJO9z2GN8vIGPEXndXx4HTPDG+ankmZoxHqBRSSABtf198Qqd7drY8zLpLNMqp2q1ljkjj3YxmxA+Rx7DqI8w3wLg57csGhVIjJxXY9ByksMLHunCweg7WiAusknf98RUypkvX+SoZWCoY2d1Bvd1Nzb64IwZdU1j0tPTA/zamKJnA2F2F/0xluq8zMvWdZmdIPJFV/yACR5IyAu/uFH3xw+GywTS7LrMw1tjB4XV/wAXqpk6QpYYCdM1Woc6SAQqM372P0xjvwm6iiyvqBqWvmWCkq0065CAquN1uTsLi4v62xo/xEzBc46MyGtihPhSymQkn/07psvudz9jjmxp0bYrfD7Dxe9jFoNWSubyJ+3NZXQPxDyyUZtUZ5QiKpy2bQzy07hwrWAOq3Ykc8b+uDeRZpDmGRUqQ5Tl0UVVWPTLCwJSwjLXPcna18YDKc8zHK8rq8sppUNHVIUkjlQNpBFjpPb9R7Y1XS8sNHkuST1EixRJmk7lmvbaEgfrhf1jGkGK1sgstNCid9ieB8lGNIwyks8+UKpKVpYc8qzlUMUQgWSJJNS+ArPsUFvNxa/9rjBvqXJMoaPNYMsonhraFYH1K50EyEDQAfY3+Z+mLObZ3SZjlFUZKiMT1FFTCRUBJD+IS6258t729PviOomirZc1enzvKEbMDCxd5HiaLwyLWVhvxxcWwqOblPeJiCyvLxVto59drRHZjrTzfy9/9IR1b07lmTdOxyRSNJmMM609Q4Y6S5UsRb2Fv8OAnTfTNXngM20NGriPxmNtch2VF9SSRvwL4L/iR1FRZtHSUVA4lMMhkqJkTSjvp07A7nvv8ucXvw2oTmXTmcU1RK5p/FjKKjWMTgX8Rbbg3Cm/+3D3Bny4+mmWYnWSeeaJ/KQ7o4n5Aa3ivJa3K+gsh6eopKyvT4uWOItLJPYqBbzWW1vvc45XXSZfX5zPppkpIyw8KKBQFTjt7De/rfHbc3pv45l9Tli1XhyNa5AvaxBAI9DtjjGd9Py5XXxyRy2kljWcN28w3H0II+mFE80km73FP8GOJjfCPF/hFJMqizCtFDFmEjJWkKkUkh0pfjfe3FthjHZvlVdktc1FmUDQzrvY7hh2IPcG3ONVktFV02fUQqm88s0LoODYsN7ci/8A5746R+J2QU2b5EZiEWtgdRTyEncsyjR9dhgrpOV8O8tO4Ky6zAHNY4eh/dcEvhYUy+DK8UoKSIxVlPII2Iwsddqb6rmNJRKhnEWaRO8vgAMr+In5wVP9J5vuNu9sUq2iijrpkiVREDcKrBgARcAEX2sQMMzCro6mNVpKCeGQNfVJU+ILelgi8+t8ewuWBZ1IJ9TjnOlQSNkp7dqTrqk8cgLmHdaao6rnqekIOn6iljfwXTRU6vNpX8otbnte/GAAG/OGh9/pijX13w4BS+vsMOyYsSMuAocpNpfO8A8oqi3xP8VU+DFCJ3EUTF0S+yMbXI+wwNymoqayJpDECFbTZASRtfcYP5MaVigqvBEYmRiWK6mGpbggi9rajcfW4tircmGePW3xUofBJC6nbWoqOszDxxHBUyKZmVGsbBhfv7f+ceVlXXUNXVwx1jlWexKN5XHKm3G4IP1wXhNG6RyNTxws+iQHwzYDU2sXtbgr7bYD0SI88hqVU6JYyVIBGkEhhsLWtb22xmBE4klg+wV9cgApyEvd31NyTfGq6NyOnzGR2qKh4KdYWlqJAwDKq+nO1yPsdsZ2vMZ8AxmK+jzhNNtVz6D5Y6p0RkUCdGOhhkX+IEF/DssjIDsbkcH9icA9ZlIiY0CrP7I7pwAc955r91qsmpKOGjM2WPHMsrGRqlH1+K/dmO++B+WZYa2aOoz3KVWroXfwSsmuJ1ZiwIHe3G/H7TUWWCmhghy2sVTAgXwnTQ58wZt+dyD27244NU8dVFAhlCykKAwewYeu42OEF3ymN0ofioTKHmy+VGYi8rQqbW4JsSRb17YqCGnnLZ1WRVEhgjMsMLkkJYE6ljJsHPrz2vgRm/UVFmXTubSxeLTNTKY1c6bMzGygE3G/pbvjlma9YZ9Pek/jFQYEXwzoIXWLWNyNz9cFYkDsh+lhVck9llvG/FKLNKjKK7M6yrip6gJPO8qghQQGYkd/fCwEufXCx1AxmAVukfdemAjDte+IwCLYcF3wQCqEL1pLAkm2C8vRk9fkVFWRswq53JtpJCIdl1W+V+O9j7VMkyeoz3NEooGSNVUySyOCVRByTbc+m2OuZLmFFl1E82ZRrFHDZfHVWaJe1rkeU3BG4HaxNxfl/wCoc2RjQyMXW5pMsGGreVy9qav6WKURkhEo/mvNGpIkFzbc+m/YWw/LaCOtkEuY18OX0rEt4siklh30INz+g/XEvUXUkmc5o1U1NDIkMj/DtJc3S/luvHocBpZJaiVpZ3LyNyzc/L5YL6bBkdgeHQ48nkn6fyvZUsRd4na64HAH1RelzOipWlWJKmWHSRGW0qWNzbUBew3Fx7Yjrs3imp7Qq8chRkYjbUDoIvbn8rD7YFBThjre4w4+HZdnlLdSvdNZY+dZ7RZcl7TygOR2Qbsf+0HH0p8PCU8NUAVUCKB2UcW9MfOvR+ft0vnHx6UiVJMZjsxsVBIJI99rfXHWsk/E3IMwISqkky+Y7fzxdPow4+tsJurRzPeDXhCPxHMaDvuVsPhInUrKNa24cX/fAjNswhyakYzVLhmUhYG85b5b3A97gYLULrJGkkFRHUU5XyuhB1fUbHFKvosuzWqamq6ZZJETzNYggHizD64ROutuUyiLA7x8ey5h1bVvTZSpipTl9POXdYzJ+eUAAkd7AEAduecczBtYdsbX8W8yWs6qNHCf5NBEsC/Plv3t9MYmxx03ScXsxa73cl+fkmZ4HoneJhY8wsNLKApT23w7b24w0bkXHbE1LSyVtXT0kFhLPIsaX4uxtvjMnSC4r3JoLX9A0tP/AAzM6+YFzDKl0DbsBfSLW3u+na455xsPxHmq63oZ5hK0AaciREUjxVDkANc3HFyN9wN7Y55V5Dn/AExnE9Es0SCWD+cY3ukkR5/MOdj7+mNhmuYVBgoIa7MIjAGZ2+KazPtYgN9ccrlztjyQ/m90+xsZ0sPpS5lGAVHb2xLbtti9naZdHmMi5TJ4lPYHbhW7ge2KBx1MD+5G19VfqkMre3IWc0vQB2OGWw5Thoa+NgsykUuceLSvPIscKO8jGyqi3JOJAcXsnelFY0dbLJDBPE8TyRrqZNQ7Dv6fU4rIS1pcF6M24BQ0dTnXTtSr0c9VROd7KSof6cN+uN301+KOavKlNmOXGvPAeljtIf8A6jY/QDFE0+SwiDIJ/wCXO9RqanpRqAYKwVXc+a5JAIAB7WXAuHqehoIJaaiytGiksTqVYwSOCQdZPfZmPJ2GFL2MyBtHZ+yYAmM7u2WbzV56mtqKmqFpZZnZ1J3DEm4++KwSNXs7kr6oOfviSrnlqahp6hy8sjanc8sTycQ33wyEZDQEP3ADdJ2kdlNvnhYQ47fbCxOlR3PYLwtvzgt0nN4PVOUykrZapCdRsBvyTgKzE4loqepratKSippqidx5Y4kLE29hjObS6MtcaBVowQ4EBbDrHMJut+qxBRqEgg1RI4N7xqx859b9vpgb1VXxVVXFTU5Z46VTGWJ2Zjzb9vvhRTP0/l1TCysmb1EhjcEbwovI+d7/AODAJbC3bCzGxdc/dIprNm+/qUdNP24O1fidufb2UyX34v7YcT78c4uZbl0tQryfDtMnhkjSwHrY7kbbHBiGjo5S6RZfIWYa0BtbSbWP5vZsM35DWGkrDLWcU4Yd9xsMaDL8uo/Ixppp0PlN2XZwDcCzDE0FBRKT42XOwY3jII3BG39Q9/8AAcV+LaPJe0LM6sFOnInqM2hESh3iBlRWIAZwPIN/VtOL89FQfFRwfAOj6WZkVgGt6/m+W2IqvL/h4p0oaapiqLLy4/KT383scQ/JD26RtalrdLgSrciZdX14zaOWWT4dtBhgOlnaMMY3LG9taRjcA+Ydrg4B9QRKla1XAFWnqi0iBfyi+5t7bgj0BtyDi/0uabL5aqpzGtjhEDJG1PbU72YN5R3/ACkbeu9hvivk+amCi+GWghq5oiWiafSY0TvqDc2JNrEfmN77DGTNUbzo3qh+fJEupzRq2tBFRnZVG5ZgoFrkk+mGzRvDI0coKujFWRhYqQbEEYP5NQLNVW+IRahyWgeOEtGpB1HSSApYAbAbDnsMXs1hg+HbXM+b1iSB2WR9cgve524Gwve+9sbmV2qvJZ0ytlkbn0P2wsaQQ5VYeJmtLE/9UZoIm0H0uObeuFie4q0s4VN7AC3rgj0/mU+RZ1SZpTqWaB7ugP50OzL9Rf8ATFO++L8OVVMkQmQxaGW4JnUEbehPOIkaxzS152K817gQQtP+J9RBmOd0kuX0sLR1VJHPFURI3iShtWxsbHj0v77WxlqGgAqwuYRyxQAEsxBW2229jbfBjLMukjqYWrK2OLwCogUuHWzM17WYWFyb/PBSSm+LWYS5nT6tkLaRdtB2O7W32OA2PELBG37qz3a3FygpYaaHXHHUVCqoXw1VGN1Kn/advMw+pxFRSBaRmWoqBVxgIypGAVsTa/lOJ4anNY3V4fgdNvDUvIASFO21+f0x5QTVsNZI8stJGJ5GZ5AwaxAY2tcbc7++KaTRN/n2VbUVPCsNRLHFJVLTj+ZEQhsWNhe9ifXt2w8ywGRII66ofw1N1sQVItbYLt37f84f8TWxJElPNSlgrj+YAtgptzfvj2MRQhasVdGk7i5sguNVibnV2sOcQb5P5+i9ahVVfNnleprCixKiy+E2r/cosvrft9cMqaujGt0zGR5GIDBibEBtr3X0v+uCcbvpl11tLcsWZTGDc/8Adf8Az53qfBUctIFaqpEv5r+EuoEH11d7b+u+JBaT4r/PooJKE1dNl1XFUSUXizVNiwC62JN+TtYX5+uBEcNXROKgwEKNrunlYHax9iL40VPLXxMJqf8AhkYKi5DqLjkA735whCK+iaKtroFZCPJHY6hfaxvbg/pvgpspj2O4UcoBU5lM0DRxKYfECrJokbSVUWCgdh98CgpN9ucan+BUDopavAJAJF1Fuff5fcYE5tRw0VYYIJROgUNrBHJ5Gx7HGrJY3HS1TuBuqAVrcYWJbD/Sf1wsa6VGpX8rroaKSUzU6zh1sFa1h7i+LcOeRRxqjUYbSLXOn77g/wCemBBJ33w1uD88ZmFjtyoDijEuZUlQiI9KUjUWsjbnf1t/Y+mPZKnJ3jZYKKoV/wCljP8Al/Q4FLwMOXj64kQtHCqXFFBWZYQwOXtcjynxz/x7frgpl2cwM0MTU8EaRRhQ0z/mtb0X2/XGX/qXEp2U4rJjscN1IKPxw5XoIkelcnkid1Pa549sXXzOAxRpHNQrpK+ZWO9h/wDH13xlFJtziK533PIxmcYO5JVwtJmFRQzXlmFPPpWwRZWBHPGw/vgc9Vl5UL/DV2P/AL7bj0wKYnVz6YePy/X+2NI4GtFKhu1deqov6MvVW/1eO3Prbj3xaqs+aovqpwDodARJ2J2PHIAt74BMTcb48bZhbEmJh5CkEo3HnrxRhfC2F7EFdrm/+nfFWpzd56T4YR2Fgt9QOwIt29rc4GEn1xMCfg3FzYC+K9tgNgKwtMCC3bCwgBYbDCxpqXqX/9k="/>
          <p:cNvSpPr>
            <a:spLocks noChangeAspect="1" noChangeArrowheads="1"/>
          </p:cNvSpPr>
          <p:nvPr/>
        </p:nvSpPr>
        <p:spPr bwMode="auto">
          <a:xfrm>
            <a:off x="73025" y="-693738"/>
            <a:ext cx="923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g;base64,/9j/4AAQSkZJRgABAQAAAQABAAD/2wBDAAkGBwgHBgkIBwgKCgkLDRYPDQwMDRsUFRAWIB0iIiAdHx8kKDQsJCYxJx8fLT0tMTU3Ojo6Iys/RD84QzQ5Ojf/2wBDAQoKCg0MDRoPDxo3JR8lNzc3Nzc3Nzc3Nzc3Nzc3Nzc3Nzc3Nzc3Nzc3Nzc3Nzc3Nzc3Nzc3Nzc3Nzc3Nzc3Nzf/wAARCACqAHIDASIAAhEBAxEB/8QAHAAAAQUBAQEAAAAAAAAAAAAABQACAwQGBwEI/8QAOxAAAgECBQIEBAQFAwMFAAAAAQIDBBEABRIhMQZBEyJRYRRxgZEHMqGxFSNCwfBSYtEkkuEzU3KCov/EABsBAAIDAQEBAAAAAAAAAAAAAAQFAQIDBgAH/8QAMBEAAQQBAwIEBQMFAQAAAAAAAQACAxEEEiExBRMiQVFhFHGBkfChsdEGQsHh8VL/2gAMAwEAAhEDEQA/AMkYk/04p1iKisStgBfBAr5rahihNPBM0kS62VRYuq3Ax2U0sbGU48pFDHIX20cLydYkhBiYOLblMXKAUywhUYOX8x2tv3HvbCp6aNIRaUyBtwSBx2xPHSRIACFJG4uDt+vueb87YEjgeGxPH9opEyZDXdxh/uNq7l1HFVyFGnhpwBfVNsDxt8/+MX0yWNtOnMKAkrcgS/l+e364DqNItqJ27YKZRUU1G7TSTVayjaNqdlWwsQb6gb9v1xrkiUAujd9KQkei6cFI2TQixGaZaQWABFRvzb097/TDf4CvjNG+YZeCO/jX9d9hxt+2D1HWtUxI6z1pSQkSXqYFJIHNiLgcHfD46meFJJmqK9nBvII6mmuzWANha547e2FRzctpIvdFCCI70swMiW7BswyxNLFTqqRz9v8ALYoZrlwolRhVUk4a+1PLr0/P0wZz7NKLM4QC9YKiI/y/F8Mggne5AB+XOM+4VgV1jftfDXEOQ8B0hr2ofuhJdDTTR9UORalmeYRg062u/uNh++JYIVqGarMTf9OLaxewv67e/tieCr8DJq3K5jrikfXoEV2la66bSf0gWNwfa177VYzLFTGhppZi9VIieErDw3JIALd7g8fP7is12+27arTIllNo70QoqGBEqZ6kxAAsVQ2sOe3+d8Vqylhqc3VUDIHF3KnvvvjSZ9RrQQUtEpIlSLW2saTc8fthdN5aKzpvNq9AWq6QrqGk2CXBY344/bvij2t+HY1w5d/lWFd57mnhtfp/KqR0dMkaoFuFAAJwseCbYedf0wsNPhYf/ISnuzepR+rqHmp5BTPaXQdKso5ttY/84O9GZHkH8Ep5azLZ5Kmam8SUtHI199+Nr7cc4y9NGk0/hySmJAju8mknQii7MbdgP7YMdJ9SrU66Q1WoxSFY5IQzh4yBtawa4BAuVF7Y4F+vRY4X0TMEXcDAfEs71HlcFLn1bDHAYYfEDxJp02VlB4Pvf7YHimhvex++NnLVmbqtoc5p6Soyxa3wXmqZJEam1Qagha9rEBjt3BuQbYzFZTslPHVKgSOXcLwdJUENa5IBuy78lGt6Dq+l5rHsZE4b1z6rjM/He17ntO1qotLETYA/fF6PI2dFK6fNwNW+K0DXkVTwTa+NpnmQjL6Krly3MJJ5aB1WrR0sV1AWK83G/wCh9MF5mS2F7IwaLuLBI/1yhIGlzXEi696/6seuWqagU4UmU7aACSf0xNV9O1FI7R1NPoZdzqIG3qPUYloamtqKuCOOojikb8ssjBFX3LHgYO5vkeZU9DFUTZ5l86yRmSJHn3ddrlNYs3I4tjOfK7UjGOc0X7E/ZXiYHNJLSa96WWbKjHTCeVCEIv6kD3AxUelhC6gbg98X5aitVF8VZFUqCCyWuDex+RsfscD5XJYkm5wwiDiPHR+SFcTe1hNanhtsuIjAgdHQsjIwYFTYgjEhew3/AFxGXuLjjGjmNdsVZpeN7VnM6mfNKt6zMJmnqHCqzta5AFhx7DEeX1VRl8VZDSVMsUdZGYqhVOzp6H7nFdmJxGCcUMUdBtbLUOfzanEMNvyDCwzV74WJ0t9FTxeqPvl0lelapkdKcUjlnsfDSzK3nsRyRtubaeDsRcNPleUZbmLZdL4CUssdZSZgVHio7GxprXtIbKe5Uhgfc0ajJnziaKKKYxyLcqLiznawIOx3HHfjvi10305mfVFRJnHUUdXVzRVqR2Ka1db+YgGytGCmk6ezE72APCtILV1/UWFmS4+u6WY9Y/E5g0GZ0kstNHVR1Uz0zJMtOioquIjYjzSEjXfuBzi30pE2cZayQ5MwpqlqhPiFZmaOMlPDbTvdvFQAAbWDbD82C3TPQdbDQ5tR1GXQwRSNKtHU1citIqMVsHVb6l8iNubgg25ONbk9Hl3R+SwwSVKGCmiGqZltdhuWt3uf7emI72gjRyhO2Hg61yCnp5YczSkqE8OVJxHIrH8rBrEfvjpdJSGp6g6njqQRDUTxU29gDqYbD303+/vjBdSV9NW9S1eY5cGEMkokUuLEtYXNu1yDg11XW9UzwU9RmkBpKUyCRBCAoV+xJBJDdxc/LDvqcEuS6NocG6hW53uwdh58JLA9kWo1dH+US/ER2mymjqailWmqFq5oYowLExA2B/8Ayp+uLYjpqrp3LfjVj0DIpyJJE1iIjQAwFibj23xleoqqtzF6c5rUk1EcYASRdFlNjqtbcm9723+2LVbmw+ApaKnzCBoUompHCQ6SVYjVfVffYbi3fABwJvhIYwdwXGxewPoVuJGmV5PFD0Wj6pipZen81HxM5eGOm1CJL3RYrx32uFLFjfHK4adqqoEUZALHk7BRySfYC5+mNVHnE0Ms2YnN4hUND8M0Xghg8IWwJFrX45vjKljE4aFyrLuro2/3GHHRsaTGjfG435+fNb+Q+6Hynh5a8InUUtLUUTtSiB4dIWGQgoxcEX1sbC53IHy4AOA70j00UeoMHluRFY6tPYn57/bBZeoKnw0So0zojalB8lj9NjxfcHffEMdYauvaqaZIGLaSjuQTGV0mzje9gPrv64ZDWw7hYAghBC51C29+cLvgnmOXxJEHpHUxRgh2LXZmv3/QW/8AOBoxq02LU7eS9wsK/thY9ahHM5qTBTBY2Ku7CzKbEW3uMbLpzrqnMdFRS2XMpgIlURAK5A283Avtt6+2MVmELTT2G4UcY96HpxV9ZxZdLNUQwT6l1U8hR7qrHkduQfpjgWMa8Uu56i4tcXfRb+pzqqziJoKupfJpWrFo4XkXVqLEXZOxNibc2PpzgTQUsfUL1NJJI0/hL4xqqV9SNUpTgS2BvZRdBzuzki44Px/hp0lkNJNmGZT1NTHEoklkqXHNiDwAfMW4vzptxgn+H9flNRkfwmR0q0MGqRHj/MwY8MxP5ja37dsExQlnjYOElkkLvCSuPR2YKR37Y671bEKLLszzCbXNBU08UHggeVGBNpD6Wvjk1TTTUdVPTy3MsMjRtYW3Ukf2xuc96ioq6kzmnjnaWOemgSnBib86k6ib8f59GXW4JZpoHxiwOa9Lak+G9rGva47/APU6s6RhkzmpmqJqtstgWNFJbxJpnKAhE235Hy/avlnRcdVS5dVzLULDKs5rCxCmLRcLYW2uR78dsXKXrWgbN5BWRyvloMUsDFPPFIiqCbA8Gx7/AL4jGeUU9RCY62yQ0FZrVyUUyuSV2PJIY4W9zq7AGGwKG9bVR9PO/wBUTpxXbiigmbUGQU3TNHU06Vpq6sM0ckmkqSpAYEbWG5sdztjJNtwNsH88r4KnIsipYpC0tJDKso0kWLPcex29MZ4hjjqumskbCe4SSSefma/RL5i0u8PFBIttxhpNhvsMJ1a3bFaXLqjM50ponCbXJO9z2GN8vIGPEXndXx4HTPDG+ankmZoxHqBRSSABtf198Qqd7drY8zLpLNMqp2q1ljkjj3YxmxA+Rx7DqI8w3wLg57csGhVIjJxXY9ByksMLHunCweg7WiAusknf98RUypkvX+SoZWCoY2d1Bvd1Nzb64IwZdU1j0tPTA/zamKJnA2F2F/0xluq8zMvWdZmdIPJFV/yACR5IyAu/uFH3xw+GywTS7LrMw1tjB4XV/wAXqpk6QpYYCdM1Woc6SAQqM372P0xjvwm6iiyvqBqWvmWCkq0065CAquN1uTsLi4v62xo/xEzBc46MyGtihPhSymQkn/07psvudz9jjmxp0bYrfD7Dxe9jFoNWSubyJ+3NZXQPxDyyUZtUZ5QiKpy2bQzy07hwrWAOq3Ykc8b+uDeRZpDmGRUqQ5Tl0UVVWPTLCwJSwjLXPcna18YDKc8zHK8rq8sppUNHVIUkjlQNpBFjpPb9R7Y1XS8sNHkuST1EixRJmk7lmvbaEgfrhf1jGkGK1sgstNCid9ieB8lGNIwyks8+UKpKVpYc8qzlUMUQgWSJJNS+ArPsUFvNxa/9rjBvqXJMoaPNYMsonhraFYH1K50EyEDQAfY3+Z+mLObZ3SZjlFUZKiMT1FFTCRUBJD+IS6258t729PviOomirZc1enzvKEbMDCxd5HiaLwyLWVhvxxcWwqOblPeJiCyvLxVto59drRHZjrTzfy9/9IR1b07lmTdOxyRSNJmMM609Q4Y6S5UsRb2Fv8OAnTfTNXngM20NGriPxmNtch2VF9SSRvwL4L/iR1FRZtHSUVA4lMMhkqJkTSjvp07A7nvv8ucXvw2oTmXTmcU1RK5p/FjKKjWMTgX8Rbbg3Cm/+3D3Bny4+mmWYnWSeeaJ/KQ7o4n5Aa3ivJa3K+gsh6eopKyvT4uWOItLJPYqBbzWW1vvc45XXSZfX5zPppkpIyw8KKBQFTjt7De/rfHbc3pv45l9Tli1XhyNa5AvaxBAI9DtjjGd9Py5XXxyRy2kljWcN28w3H0II+mFE80km73FP8GOJjfCPF/hFJMqizCtFDFmEjJWkKkUkh0pfjfe3FthjHZvlVdktc1FmUDQzrvY7hh2IPcG3ONVktFV02fUQqm88s0LoODYsN7ci/8A5746R+J2QU2b5EZiEWtgdRTyEncsyjR9dhgrpOV8O8tO4Ky6zAHNY4eh/dcEvhYUy+DK8UoKSIxVlPII2Iwsddqb6rmNJRKhnEWaRO8vgAMr+In5wVP9J5vuNu9sUq2iijrpkiVREDcKrBgARcAEX2sQMMzCro6mNVpKCeGQNfVJU+ILelgi8+t8ewuWBZ1IJ9TjnOlQSNkp7dqTrqk8cgLmHdaao6rnqekIOn6iljfwXTRU6vNpX8otbnte/GAAG/OGh9/pijX13w4BS+vsMOyYsSMuAocpNpfO8A8oqi3xP8VU+DFCJ3EUTF0S+yMbXI+wwNymoqayJpDECFbTZASRtfcYP5MaVigqvBEYmRiWK6mGpbggi9rajcfW4tircmGePW3xUofBJC6nbWoqOszDxxHBUyKZmVGsbBhfv7f+ceVlXXUNXVwx1jlWexKN5XHKm3G4IP1wXhNG6RyNTxws+iQHwzYDU2sXtbgr7bYD0SI88hqVU6JYyVIBGkEhhsLWtb22xmBE4klg+wV9cgApyEvd31NyTfGq6NyOnzGR2qKh4KdYWlqJAwDKq+nO1yPsdsZ2vMZ8AxmK+jzhNNtVz6D5Y6p0RkUCdGOhhkX+IEF/DssjIDsbkcH9icA9ZlIiY0CrP7I7pwAc955r91qsmpKOGjM2WPHMsrGRqlH1+K/dmO++B+WZYa2aOoz3KVWroXfwSsmuJ1ZiwIHe3G/H7TUWWCmhghy2sVTAgXwnTQ58wZt+dyD27244NU8dVFAhlCykKAwewYeu42OEF3ymN0ofioTKHmy+VGYi8rQqbW4JsSRb17YqCGnnLZ1WRVEhgjMsMLkkJYE6ljJsHPrz2vgRm/UVFmXTubSxeLTNTKY1c6bMzGygE3G/pbvjlma9YZ9Pek/jFQYEXwzoIXWLWNyNz9cFYkDsh+lhVck9llvG/FKLNKjKK7M6yrip6gJPO8qghQQGYkd/fCwEufXCx1AxmAVukfdemAjDte+IwCLYcF3wQCqEL1pLAkm2C8vRk9fkVFWRswq53JtpJCIdl1W+V+O9j7VMkyeoz3NEooGSNVUySyOCVRByTbc+m2OuZLmFFl1E82ZRrFHDZfHVWaJe1rkeU3BG4HaxNxfl/wCoc2RjQyMXW5pMsGGreVy9qav6WKURkhEo/mvNGpIkFzbc+m/YWw/LaCOtkEuY18OX0rEt4siklh30INz+g/XEvUXUkmc5o1U1NDIkMj/DtJc3S/luvHocBpZJaiVpZ3LyNyzc/L5YL6bBkdgeHQ48nkn6fyvZUsRd4na64HAH1RelzOipWlWJKmWHSRGW0qWNzbUBew3Fx7Yjrs3imp7Qq8chRkYjbUDoIvbn8rD7YFBThjre4w4+HZdnlLdSvdNZY+dZ7RZcl7TygOR2Qbsf+0HH0p8PCU8NUAVUCKB2UcW9MfOvR+ft0vnHx6UiVJMZjsxsVBIJI99rfXHWsk/E3IMwISqkky+Y7fzxdPow4+tsJurRzPeDXhCPxHMaDvuVsPhInUrKNa24cX/fAjNswhyakYzVLhmUhYG85b5b3A97gYLULrJGkkFRHUU5XyuhB1fUbHFKvosuzWqamq6ZZJETzNYggHizD64ROutuUyiLA7x8ey5h1bVvTZSpipTl9POXdYzJ+eUAAkd7AEAduecczBtYdsbX8W8yWs6qNHCf5NBEsC/Plv3t9MYmxx03ScXsxa73cl+fkmZ4HoneJhY8wsNLKApT23w7b24w0bkXHbE1LSyVtXT0kFhLPIsaX4uxtvjMnSC4r3JoLX9A0tP/AAzM6+YFzDKl0DbsBfSLW3u+na455xsPxHmq63oZ5hK0AaciREUjxVDkANc3HFyN9wN7Y55V5Dn/AExnE9Es0SCWD+cY3ukkR5/MOdj7+mNhmuYVBgoIa7MIjAGZ2+KazPtYgN9ccrlztjyQ/m90+xsZ0sPpS5lGAVHb2xLbtti9naZdHmMi5TJ4lPYHbhW7ge2KBx1MD+5G19VfqkMre3IWc0vQB2OGWw5Thoa+NgsykUuceLSvPIscKO8jGyqi3JOJAcXsnelFY0dbLJDBPE8TyRrqZNQ7Dv6fU4rIS1pcF6M24BQ0dTnXTtSr0c9VROd7KSof6cN+uN301+KOavKlNmOXGvPAeljtIf8A6jY/QDFE0+SwiDIJ/wCXO9RqanpRqAYKwVXc+a5JAIAB7WXAuHqehoIJaaiytGiksTqVYwSOCQdZPfZmPJ2GFL2MyBtHZ+yYAmM7u2WbzV56mtqKmqFpZZnZ1J3DEm4++KwSNXs7kr6oOfviSrnlqahp6hy8sjanc8sTycQ33wyEZDQEP3ADdJ2kdlNvnhYQ47fbCxOlR3PYLwtvzgt0nN4PVOUykrZapCdRsBvyTgKzE4loqepratKSippqidx5Y4kLE29hjObS6MtcaBVowQ4EBbDrHMJut+qxBRqEgg1RI4N7xqx859b9vpgb1VXxVVXFTU5Z46VTGWJ2Zjzb9vvhRTP0/l1TCysmb1EhjcEbwovI+d7/AODAJbC3bCzGxdc/dIprNm+/qUdNP24O1fidufb2UyX34v7YcT78c4uZbl0tQryfDtMnhkjSwHrY7kbbHBiGjo5S6RZfIWYa0BtbSbWP5vZsM35DWGkrDLWcU4Yd9xsMaDL8uo/Ixppp0PlN2XZwDcCzDE0FBRKT42XOwY3jII3BG39Q9/8AAcV+LaPJe0LM6sFOnInqM2hESh3iBlRWIAZwPIN/VtOL89FQfFRwfAOj6WZkVgGt6/m+W2IqvL/h4p0oaapiqLLy4/KT383scQ/JD26RtalrdLgSrciZdX14zaOWWT4dtBhgOlnaMMY3LG9taRjcA+Ydrg4B9QRKla1XAFWnqi0iBfyi+5t7bgj0BtyDi/0uabL5aqpzGtjhEDJG1PbU72YN5R3/ACkbeu9hvivk+amCi+GWghq5oiWiafSY0TvqDc2JNrEfmN77DGTNUbzo3qh+fJEupzRq2tBFRnZVG5ZgoFrkk+mGzRvDI0coKujFWRhYqQbEEYP5NQLNVW+IRahyWgeOEtGpB1HSSApYAbAbDnsMXs1hg+HbXM+b1iSB2WR9cgve524Gwve+9sbmV2qvJZ0ytlkbn0P2wsaQQ5VYeJmtLE/9UZoIm0H0uObeuFie4q0s4VN7AC3rgj0/mU+RZ1SZpTqWaB7ugP50OzL9Rf8ATFO++L8OVVMkQmQxaGW4JnUEbehPOIkaxzS152K817gQQtP+J9RBmOd0kuX0sLR1VJHPFURI3iShtWxsbHj0v77WxlqGgAqwuYRyxQAEsxBW2229jbfBjLMukjqYWrK2OLwCogUuHWzM17WYWFyb/PBSSm+LWYS5nT6tkLaRdtB2O7W32OA2PELBG37qz3a3FygpYaaHXHHUVCqoXw1VGN1Kn/advMw+pxFRSBaRmWoqBVxgIypGAVsTa/lOJ4anNY3V4fgdNvDUvIASFO21+f0x5QTVsNZI8stJGJ5GZ5AwaxAY2tcbc7++KaTRN/n2VbUVPCsNRLHFJVLTj+ZEQhsWNhe9ifXt2w8ywGRII66ofw1N1sQVItbYLt37f84f8TWxJElPNSlgrj+YAtgptzfvj2MRQhasVdGk7i5sguNVibnV2sOcQb5P5+i9ahVVfNnleprCixKiy+E2r/cosvrft9cMqaujGt0zGR5GIDBibEBtr3X0v+uCcbvpl11tLcsWZTGDc/8Adf8Az53qfBUctIFaqpEv5r+EuoEH11d7b+u+JBaT4r/PooJKE1dNl1XFUSUXizVNiwC62JN+TtYX5+uBEcNXROKgwEKNrunlYHax9iL40VPLXxMJqf8AhkYKi5DqLjkA735whCK+iaKtroFZCPJHY6hfaxvbg/pvgpspj2O4UcoBU5lM0DRxKYfECrJokbSVUWCgdh98CgpN9ucan+BUDopavAJAJF1Fuff5fcYE5tRw0VYYIJROgUNrBHJ5Gx7HGrJY3HS1TuBuqAVrcYWJbD/Sf1wsa6VGpX8rroaKSUzU6zh1sFa1h7i+LcOeRRxqjUYbSLXOn77g/wCemBBJ33w1uD88ZmFjtyoDijEuZUlQiI9KUjUWsjbnf1t/Y+mPZKnJ3jZYKKoV/wCljP8Al/Q4FLwMOXj64kQtHCqXFFBWZYQwOXtcjynxz/x7frgpl2cwM0MTU8EaRRhQ0z/mtb0X2/XGX/qXEp2U4rJjscN1IKPxw5XoIkelcnkid1Pa549sXXzOAxRpHNQrpK+ZWO9h/wDH13xlFJtziK533PIxmcYO5JVwtJmFRQzXlmFPPpWwRZWBHPGw/vgc9Vl5UL/DV2P/AL7bj0wKYnVz6YePy/X+2NI4GtFKhu1deqov6MvVW/1eO3Prbj3xaqs+aovqpwDodARJ2J2PHIAt74BMTcb48bZhbEmJh5CkEo3HnrxRhfC2F7EFdrm/+nfFWpzd56T4YR2Fgt9QOwIt29rc4GEn1xMCfg3FzYC+K9tgNgKwtMCC3bCwgBYbDCxpqXqX/9k="/>
          <p:cNvSpPr>
            <a:spLocks noChangeAspect="1" noChangeArrowheads="1"/>
          </p:cNvSpPr>
          <p:nvPr/>
        </p:nvSpPr>
        <p:spPr bwMode="auto">
          <a:xfrm>
            <a:off x="225425" y="-541338"/>
            <a:ext cx="923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g;base64,/9j/4AAQSkZJRgABAQAAAQABAAD/2wBDAAkGBwgHBgkIBwgKCgkLDRYPDQwMDRsUFRAWIB0iIiAdHx8kKDQsJCYxJx8fLT0tMTU3Ojo6Iys/RD84QzQ5Ojf/2wBDAQoKCg0MDRoPDxo3JR8lNzc3Nzc3Nzc3Nzc3Nzc3Nzc3Nzc3Nzc3Nzc3Nzc3Nzc3Nzc3Nzc3Nzc3Nzc3Nzc3Nzf/wAARCACqAHIDASIAAhEBAxEB/8QAHAAAAQUBAQEAAAAAAAAAAAAABQACAwQGBwEI/8QAOxAAAgECBQIEBAQFAwMFAAAAAQIDBBEABRIhMQZBEyJRYRRxgZEHMqGxFSNCwfBSYtEkkuEzU3KCov/EABsBAAIDAQEBAAAAAAAAAAAAAAQFAQIDBgAH/8QAMBEAAQQBAwIEBQMFAQAAAAAAAQACAxEEEiExBRMiQVFhFHGBkfChsdEGQsHh8VL/2gAMAwEAAhEDEQA/AMkYk/04p1iKisStgBfBAr5rahihNPBM0kS62VRYuq3Ax2U0sbGU48pFDHIX20cLydYkhBiYOLblMXKAUywhUYOX8x2tv3HvbCp6aNIRaUyBtwSBx2xPHSRIACFJG4uDt+vueb87YEjgeGxPH9opEyZDXdxh/uNq7l1HFVyFGnhpwBfVNsDxt8/+MX0yWNtOnMKAkrcgS/l+e364DqNItqJ27YKZRUU1G7TSTVayjaNqdlWwsQb6gb9v1xrkiUAujd9KQkei6cFI2TQixGaZaQWABFRvzb097/TDf4CvjNG+YZeCO/jX9d9hxt+2D1HWtUxI6z1pSQkSXqYFJIHNiLgcHfD46meFJJmqK9nBvII6mmuzWANha547e2FRzctpIvdFCCI70swMiW7BswyxNLFTqqRz9v8ALYoZrlwolRhVUk4a+1PLr0/P0wZz7NKLM4QC9YKiI/y/F8Mggne5AB+XOM+4VgV1jftfDXEOQ8B0hr2ofuhJdDTTR9UORalmeYRg062u/uNh++JYIVqGarMTf9OLaxewv67e/tieCr8DJq3K5jrikfXoEV2la66bSf0gWNwfa177VYzLFTGhppZi9VIieErDw3JIALd7g8fP7is12+27arTIllNo70QoqGBEqZ6kxAAsVQ2sOe3+d8Vqylhqc3VUDIHF3KnvvvjSZ9RrQQUtEpIlSLW2saTc8fthdN5aKzpvNq9AWq6QrqGk2CXBY344/bvij2t+HY1w5d/lWFd57mnhtfp/KqR0dMkaoFuFAAJwseCbYedf0wsNPhYf/ISnuzepR+rqHmp5BTPaXQdKso5ttY/84O9GZHkH8Ep5azLZ5Kmam8SUtHI199+Nr7cc4y9NGk0/hySmJAju8mknQii7MbdgP7YMdJ9SrU66Q1WoxSFY5IQzh4yBtawa4BAuVF7Y4F+vRY4X0TMEXcDAfEs71HlcFLn1bDHAYYfEDxJp02VlB4Pvf7YHimhvex++NnLVmbqtoc5p6Soyxa3wXmqZJEam1Qagha9rEBjt3BuQbYzFZTslPHVKgSOXcLwdJUENa5IBuy78lGt6Dq+l5rHsZE4b1z6rjM/He17ntO1qotLETYA/fF6PI2dFK6fNwNW+K0DXkVTwTa+NpnmQjL6Krly3MJJ5aB1WrR0sV1AWK83G/wCh9MF5mS2F7IwaLuLBI/1yhIGlzXEi696/6seuWqagU4UmU7aACSf0xNV9O1FI7R1NPoZdzqIG3qPUYloamtqKuCOOojikb8ssjBFX3LHgYO5vkeZU9DFUTZ5l86yRmSJHn3ddrlNYs3I4tjOfK7UjGOc0X7E/ZXiYHNJLSa96WWbKjHTCeVCEIv6kD3AxUelhC6gbg98X5aitVF8VZFUqCCyWuDex+RsfscD5XJYkm5wwiDiPHR+SFcTe1hNanhtsuIjAgdHQsjIwYFTYgjEhew3/AFxGXuLjjGjmNdsVZpeN7VnM6mfNKt6zMJmnqHCqzta5AFhx7DEeX1VRl8VZDSVMsUdZGYqhVOzp6H7nFdmJxGCcUMUdBtbLUOfzanEMNvyDCwzV74WJ0t9FTxeqPvl0lelapkdKcUjlnsfDSzK3nsRyRtubaeDsRcNPleUZbmLZdL4CUssdZSZgVHio7GxprXtIbKe5Uhgfc0ajJnziaKKKYxyLcqLiznawIOx3HHfjvi10305mfVFRJnHUUdXVzRVqR2Ka1db+YgGytGCmk6ezE72APCtILV1/UWFmS4+u6WY9Y/E5g0GZ0kstNHVR1Uz0zJMtOioquIjYjzSEjXfuBzi30pE2cZayQ5MwpqlqhPiFZmaOMlPDbTvdvFQAAbWDbD82C3TPQdbDQ5tR1GXQwRSNKtHU1citIqMVsHVb6l8iNubgg25ONbk9Hl3R+SwwSVKGCmiGqZltdhuWt3uf7emI72gjRyhO2Hg61yCnp5YczSkqE8OVJxHIrH8rBrEfvjpdJSGp6g6njqQRDUTxU29gDqYbD303+/vjBdSV9NW9S1eY5cGEMkokUuLEtYXNu1yDg11XW9UzwU9RmkBpKUyCRBCAoV+xJBJDdxc/LDvqcEuS6NocG6hW53uwdh58JLA9kWo1dH+US/ER2mymjqailWmqFq5oYowLExA2B/8Ayp+uLYjpqrp3LfjVj0DIpyJJE1iIjQAwFibj23xleoqqtzF6c5rUk1EcYASRdFlNjqtbcm9723+2LVbmw+ApaKnzCBoUompHCQ6SVYjVfVffYbi3fABwJvhIYwdwXGxewPoVuJGmV5PFD0Wj6pipZen81HxM5eGOm1CJL3RYrx32uFLFjfHK4adqqoEUZALHk7BRySfYC5+mNVHnE0Ms2YnN4hUND8M0Xghg8IWwJFrX45vjKljE4aFyrLuro2/3GHHRsaTGjfG435+fNb+Q+6Hynh5a8InUUtLUUTtSiB4dIWGQgoxcEX1sbC53IHy4AOA70j00UeoMHluRFY6tPYn57/bBZeoKnw0So0zojalB8lj9NjxfcHffEMdYauvaqaZIGLaSjuQTGV0mzje9gPrv64ZDWw7hYAghBC51C29+cLvgnmOXxJEHpHUxRgh2LXZmv3/QW/8AOBoxq02LU7eS9wsK/thY9ahHM5qTBTBY2Ku7CzKbEW3uMbLpzrqnMdFRS2XMpgIlURAK5A283Avtt6+2MVmELTT2G4UcY96HpxV9ZxZdLNUQwT6l1U8hR7qrHkduQfpjgWMa8Uu56i4tcXfRb+pzqqziJoKupfJpWrFo4XkXVqLEXZOxNibc2PpzgTQUsfUL1NJJI0/hL4xqqV9SNUpTgS2BvZRdBzuzki44Px/hp0lkNJNmGZT1NTHEoklkqXHNiDwAfMW4vzptxgn+H9flNRkfwmR0q0MGqRHj/MwY8MxP5ja37dsExQlnjYOElkkLvCSuPR2YKR37Y671bEKLLszzCbXNBU08UHggeVGBNpD6Wvjk1TTTUdVPTy3MsMjRtYW3Ukf2xuc96ioq6kzmnjnaWOemgSnBib86k6ib8f59GXW4JZpoHxiwOa9Lak+G9rGva47/APU6s6RhkzmpmqJqtstgWNFJbxJpnKAhE235Hy/avlnRcdVS5dVzLULDKs5rCxCmLRcLYW2uR78dsXKXrWgbN5BWRyvloMUsDFPPFIiqCbA8Gx7/AL4jGeUU9RCY62yQ0FZrVyUUyuSV2PJIY4W9zq7AGGwKG9bVR9PO/wBUTpxXbiigmbUGQU3TNHU06Vpq6sM0ckmkqSpAYEbWG5sdztjJNtwNsH88r4KnIsipYpC0tJDKso0kWLPcex29MZ4hjjqumskbCe4SSSefma/RL5i0u8PFBIttxhpNhvsMJ1a3bFaXLqjM50ponCbXJO9z2GN8vIGPEXndXx4HTPDG+ankmZoxHqBRSSABtf198Qqd7drY8zLpLNMqp2q1ljkjj3YxmxA+Rx7DqI8w3wLg57csGhVIjJxXY9ByksMLHunCweg7WiAusknf98RUypkvX+SoZWCoY2d1Bvd1Nzb64IwZdU1j0tPTA/zamKJnA2F2F/0xluq8zMvWdZmdIPJFV/yACR5IyAu/uFH3xw+GywTS7LrMw1tjB4XV/wAXqpk6QpYYCdM1Woc6SAQqM372P0xjvwm6iiyvqBqWvmWCkq0065CAquN1uTsLi4v62xo/xEzBc46MyGtihPhSymQkn/07psvudz9jjmxp0bYrfD7Dxe9jFoNWSubyJ+3NZXQPxDyyUZtUZ5QiKpy2bQzy07hwrWAOq3Ykc8b+uDeRZpDmGRUqQ5Tl0UVVWPTLCwJSwjLXPcna18YDKc8zHK8rq8sppUNHVIUkjlQNpBFjpPb9R7Y1XS8sNHkuST1EixRJmk7lmvbaEgfrhf1jGkGK1sgstNCid9ieB8lGNIwyks8+UKpKVpYc8qzlUMUQgWSJJNS+ArPsUFvNxa/9rjBvqXJMoaPNYMsonhraFYH1K50EyEDQAfY3+Z+mLObZ3SZjlFUZKiMT1FFTCRUBJD+IS6258t729PviOomirZc1enzvKEbMDCxd5HiaLwyLWVhvxxcWwqOblPeJiCyvLxVto59drRHZjrTzfy9/9IR1b07lmTdOxyRSNJmMM609Q4Y6S5UsRb2Fv8OAnTfTNXngM20NGriPxmNtch2VF9SSRvwL4L/iR1FRZtHSUVA4lMMhkqJkTSjvp07A7nvv8ucXvw2oTmXTmcU1RK5p/FjKKjWMTgX8Rbbg3Cm/+3D3Bny4+mmWYnWSeeaJ/KQ7o4n5Aa3ivJa3K+gsh6eopKyvT4uWOItLJPYqBbzWW1vvc45XXSZfX5zPppkpIyw8KKBQFTjt7De/rfHbc3pv45l9Tli1XhyNa5AvaxBAI9DtjjGd9Py5XXxyRy2kljWcN28w3H0II+mFE80km73FP8GOJjfCPF/hFJMqizCtFDFmEjJWkKkUkh0pfjfe3FthjHZvlVdktc1FmUDQzrvY7hh2IPcG3ONVktFV02fUQqm88s0LoODYsN7ci/8A5746R+J2QU2b5EZiEWtgdRTyEncsyjR9dhgrpOV8O8tO4Ky6zAHNY4eh/dcEvhYUy+DK8UoKSIxVlPII2Iwsddqb6rmNJRKhnEWaRO8vgAMr+In5wVP9J5vuNu9sUq2iijrpkiVREDcKrBgARcAEX2sQMMzCro6mNVpKCeGQNfVJU+ILelgi8+t8ewuWBZ1IJ9TjnOlQSNkp7dqTrqk8cgLmHdaao6rnqekIOn6iljfwXTRU6vNpX8otbnte/GAAG/OGh9/pijX13w4BS+vsMOyYsSMuAocpNpfO8A8oqi3xP8VU+DFCJ3EUTF0S+yMbXI+wwNymoqayJpDECFbTZASRtfcYP5MaVigqvBEYmRiWK6mGpbggi9rajcfW4tircmGePW3xUofBJC6nbWoqOszDxxHBUyKZmVGsbBhfv7f+ceVlXXUNXVwx1jlWexKN5XHKm3G4IP1wXhNG6RyNTxws+iQHwzYDU2sXtbgr7bYD0SI88hqVU6JYyVIBGkEhhsLWtb22xmBE4klg+wV9cgApyEvd31NyTfGq6NyOnzGR2qKh4KdYWlqJAwDKq+nO1yPsdsZ2vMZ8AxmK+jzhNNtVz6D5Y6p0RkUCdGOhhkX+IEF/DssjIDsbkcH9icA9ZlIiY0CrP7I7pwAc955r91qsmpKOGjM2WPHMsrGRqlH1+K/dmO++B+WZYa2aOoz3KVWroXfwSsmuJ1ZiwIHe3G/H7TUWWCmhghy2sVTAgXwnTQ58wZt+dyD27244NU8dVFAhlCykKAwewYeu42OEF3ymN0ofioTKHmy+VGYi8rQqbW4JsSRb17YqCGnnLZ1WRVEhgjMsMLkkJYE6ljJsHPrz2vgRm/UVFmXTubSxeLTNTKY1c6bMzGygE3G/pbvjlma9YZ9Pek/jFQYEXwzoIXWLWNyNz9cFYkDsh+lhVck9llvG/FKLNKjKK7M6yrip6gJPO8qghQQGYkd/fCwEufXCx1AxmAVukfdemAjDte+IwCLYcF3wQCqEL1pLAkm2C8vRk9fkVFWRswq53JtpJCIdl1W+V+O9j7VMkyeoz3NEooGSNVUySyOCVRByTbc+m2OuZLmFFl1E82ZRrFHDZfHVWaJe1rkeU3BG4HaxNxfl/wCoc2RjQyMXW5pMsGGreVy9qav6WKURkhEo/mvNGpIkFzbc+m/YWw/LaCOtkEuY18OX0rEt4siklh30INz+g/XEvUXUkmc5o1U1NDIkMj/DtJc3S/luvHocBpZJaiVpZ3LyNyzc/L5YL6bBkdgeHQ48nkn6fyvZUsRd4na64HAH1RelzOipWlWJKmWHSRGW0qWNzbUBew3Fx7Yjrs3imp7Qq8chRkYjbUDoIvbn8rD7YFBThjre4w4+HZdnlLdSvdNZY+dZ7RZcl7TygOR2Qbsf+0HH0p8PCU8NUAVUCKB2UcW9MfOvR+ft0vnHx6UiVJMZjsxsVBIJI99rfXHWsk/E3IMwISqkky+Y7fzxdPow4+tsJurRzPeDXhCPxHMaDvuVsPhInUrKNa24cX/fAjNswhyakYzVLhmUhYG85b5b3A97gYLULrJGkkFRHUU5XyuhB1fUbHFKvosuzWqamq6ZZJETzNYggHizD64ROutuUyiLA7x8ey5h1bVvTZSpipTl9POXdYzJ+eUAAkd7AEAduecczBtYdsbX8W8yWs6qNHCf5NBEsC/Plv3t9MYmxx03ScXsxa73cl+fkmZ4HoneJhY8wsNLKApT23w7b24w0bkXHbE1LSyVtXT0kFhLPIsaX4uxtvjMnSC4r3JoLX9A0tP/AAzM6+YFzDKl0DbsBfSLW3u+na455xsPxHmq63oZ5hK0AaciREUjxVDkANc3HFyN9wN7Y55V5Dn/AExnE9Es0SCWD+cY3ukkR5/MOdj7+mNhmuYVBgoIa7MIjAGZ2+KazPtYgN9ccrlztjyQ/m90+xsZ0sPpS5lGAVHb2xLbtti9naZdHmMi5TJ4lPYHbhW7ge2KBx1MD+5G19VfqkMre3IWc0vQB2OGWw5Thoa+NgsykUuceLSvPIscKO8jGyqi3JOJAcXsnelFY0dbLJDBPE8TyRrqZNQ7Dv6fU4rIS1pcF6M24BQ0dTnXTtSr0c9VROd7KSof6cN+uN301+KOavKlNmOXGvPAeljtIf8A6jY/QDFE0+SwiDIJ/wCXO9RqanpRqAYKwVXc+a5JAIAB7WXAuHqehoIJaaiytGiksTqVYwSOCQdZPfZmPJ2GFL2MyBtHZ+yYAmM7u2WbzV56mtqKmqFpZZnZ1J3DEm4++KwSNXs7kr6oOfviSrnlqahp6hy8sjanc8sTycQ33wyEZDQEP3ADdJ2kdlNvnhYQ47fbCxOlR3PYLwtvzgt0nN4PVOUykrZapCdRsBvyTgKzE4loqepratKSippqidx5Y4kLE29hjObS6MtcaBVowQ4EBbDrHMJut+qxBRqEgg1RI4N7xqx859b9vpgb1VXxVVXFTU5Z46VTGWJ2Zjzb9vvhRTP0/l1TCysmb1EhjcEbwovI+d7/AODAJbC3bCzGxdc/dIprNm+/qUdNP24O1fidufb2UyX34v7YcT78c4uZbl0tQryfDtMnhkjSwHrY7kbbHBiGjo5S6RZfIWYa0BtbSbWP5vZsM35DWGkrDLWcU4Yd9xsMaDL8uo/Ixppp0PlN2XZwDcCzDE0FBRKT42XOwY3jII3BG39Q9/8AAcV+LaPJe0LM6sFOnInqM2hESh3iBlRWIAZwPIN/VtOL89FQfFRwfAOj6WZkVgGt6/m+W2IqvL/h4p0oaapiqLLy4/KT383scQ/JD26RtalrdLgSrciZdX14zaOWWT4dtBhgOlnaMMY3LG9taRjcA+Ydrg4B9QRKla1XAFWnqi0iBfyi+5t7bgj0BtyDi/0uabL5aqpzGtjhEDJG1PbU72YN5R3/ACkbeu9hvivk+amCi+GWghq5oiWiafSY0TvqDc2JNrEfmN77DGTNUbzo3qh+fJEupzRq2tBFRnZVG5ZgoFrkk+mGzRvDI0coKujFWRhYqQbEEYP5NQLNVW+IRahyWgeOEtGpB1HSSApYAbAbDnsMXs1hg+HbXM+b1iSB2WR9cgve524Gwve+9sbmV2qvJZ0ytlkbn0P2wsaQQ5VYeJmtLE/9UZoIm0H0uObeuFie4q0s4VN7AC3rgj0/mU+RZ1SZpTqWaB7ugP50OzL9Rf8ATFO++L8OVVMkQmQxaGW4JnUEbehPOIkaxzS152K817gQQtP+J9RBmOd0kuX0sLR1VJHPFURI3iShtWxsbHj0v77WxlqGgAqwuYRyxQAEsxBW2229jbfBjLMukjqYWrK2OLwCogUuHWzM17WYWFyb/PBSSm+LWYS5nT6tkLaRdtB2O7W32OA2PELBG37qz3a3FygpYaaHXHHUVCqoXw1VGN1Kn/advMw+pxFRSBaRmWoqBVxgIypGAVsTa/lOJ4anNY3V4fgdNvDUvIASFO21+f0x5QTVsNZI8stJGJ5GZ5AwaxAY2tcbc7++KaTRN/n2VbUVPCsNRLHFJVLTj+ZEQhsWNhe9ifXt2w8ywGRII66ofw1N1sQVItbYLt37f84f8TWxJElPNSlgrj+YAtgptzfvj2MRQhasVdGk7i5sguNVibnV2sOcQb5P5+i9ahVVfNnleprCixKiy+E2r/cosvrft9cMqaujGt0zGR5GIDBibEBtr3X0v+uCcbvpl11tLcsWZTGDc/8Adf8Az53qfBUctIFaqpEv5r+EuoEH11d7b+u+JBaT4r/PooJKE1dNl1XFUSUXizVNiwC62JN+TtYX5+uBEcNXROKgwEKNrunlYHax9iL40VPLXxMJqf8AhkYKi5DqLjkA735whCK+iaKtroFZCPJHY6hfaxvbg/pvgpspj2O4UcoBU5lM0DRxKYfECrJokbSVUWCgdh98CgpN9ucan+BUDopavAJAJF1Fuff5fcYE5tRw0VYYIJROgUNrBHJ5Gx7HGrJY3HS1TuBuqAVrcYWJbD/Sf1wsa6VGpX8rroaKSUzU6zh1sFa1h7i+LcOeRRxqjUYbSLXOn77g/wCemBBJ33w1uD88ZmFjtyoDijEuZUlQiI9KUjUWsjbnf1t/Y+mPZKnJ3jZYKKoV/wCljP8Al/Q4FLwMOXj64kQtHCqXFFBWZYQwOXtcjynxz/x7frgpl2cwM0MTU8EaRRhQ0z/mtb0X2/XGX/qXEp2U4rJjscN1IKPxw5XoIkelcnkid1Pa549sXXzOAxRpHNQrpK+ZWO9h/wDH13xlFJtziK533PIxmcYO5JVwtJmFRQzXlmFPPpWwRZWBHPGw/vgc9Vl5UL/DV2P/AL7bj0wKYnVz6YePy/X+2NI4GtFKhu1deqov6MvVW/1eO3Prbj3xaqs+aovqpwDodARJ2J2PHIAt74BMTcb48bZhbEmJh5CkEo3HnrxRhfC2F7EFdrm/+nfFWpzd56T4YR2Fgt9QOwIt29rc4GEn1xMCfg3FzYC+K9tgNgKwtMCC3bCwgBYbDCxpqXqX/9k="/>
          <p:cNvSpPr>
            <a:spLocks noChangeAspect="1" noChangeArrowheads="1"/>
          </p:cNvSpPr>
          <p:nvPr/>
        </p:nvSpPr>
        <p:spPr bwMode="auto">
          <a:xfrm>
            <a:off x="377825" y="-388938"/>
            <a:ext cx="923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0" name="Picture 8" descr="http://t3.gstatic.com/images?q=tbn:ANd9GcQi4xOP8xtlrf0BO5lWw9mzmT2KbrkZiWPQz7rW1bBhy52FR4BL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24200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8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71600"/>
            <a:ext cx="1981200" cy="10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public </a:t>
            </a:r>
            <a:r>
              <a:rPr lang="en-US" dirty="0"/>
              <a:t>double </a:t>
            </a:r>
            <a:r>
              <a:rPr lang="en-US" dirty="0" err="1"/>
              <a:t>GetClassAverage</a:t>
            </a:r>
            <a:r>
              <a:rPr lang="en-US" dirty="0"/>
              <a:t>(List&lt;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listOfClassScores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      {</a:t>
            </a:r>
          </a:p>
          <a:p>
            <a:pPr lvl="1"/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totalOfScores</a:t>
            </a:r>
            <a:r>
              <a:rPr lang="en-US" dirty="0"/>
              <a:t> = 0;</a:t>
            </a:r>
          </a:p>
          <a:p>
            <a:pPr lvl="1"/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numberOfTests</a:t>
            </a:r>
            <a:r>
              <a:rPr lang="en-US" dirty="0"/>
              <a:t> = </a:t>
            </a:r>
            <a:r>
              <a:rPr lang="en-US" dirty="0" err="1"/>
              <a:t>listOfClassScores.Count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</a:p>
          <a:p>
            <a:pPr lvl="1"/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score in </a:t>
            </a:r>
            <a:r>
              <a:rPr lang="en-US" dirty="0" err="1"/>
              <a:t>listOfClassScores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totalOfScores</a:t>
            </a:r>
            <a:r>
              <a:rPr lang="en-US" dirty="0"/>
              <a:t> = </a:t>
            </a:r>
            <a:r>
              <a:rPr lang="en-US" dirty="0" err="1"/>
              <a:t>totalOfScores</a:t>
            </a:r>
            <a:r>
              <a:rPr lang="en-US" dirty="0"/>
              <a:t> + score;</a:t>
            </a:r>
          </a:p>
          <a:p>
            <a:pPr lvl="1"/>
            <a:r>
              <a:rPr lang="en-US" dirty="0"/>
              <a:t>            }</a:t>
            </a:r>
          </a:p>
          <a:p>
            <a:pPr lvl="1"/>
            <a:r>
              <a:rPr lang="en-US" dirty="0"/>
              <a:t>            double </a:t>
            </a:r>
            <a:r>
              <a:rPr lang="en-US" dirty="0" err="1"/>
              <a:t>classAverage</a:t>
            </a:r>
            <a:r>
              <a:rPr lang="en-US" dirty="0"/>
              <a:t>= </a:t>
            </a:r>
            <a:r>
              <a:rPr lang="en-US" dirty="0" err="1"/>
              <a:t>totalOfScores</a:t>
            </a:r>
            <a:r>
              <a:rPr lang="en-US" dirty="0"/>
              <a:t> / </a:t>
            </a:r>
            <a:r>
              <a:rPr lang="en-US" dirty="0" err="1"/>
              <a:t>numberOfTests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        return </a:t>
            </a:r>
            <a:r>
              <a:rPr lang="en-US" dirty="0" err="1"/>
              <a:t>classAverage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</p:txBody>
      </p:sp>
      <p:pic>
        <p:nvPicPr>
          <p:cNvPr id="3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05600" y="3962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1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0" dur="47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5" dur="47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</a:t>
            </a:r>
            <a:r>
              <a:rPr lang="en-US" baseline="0" dirty="0" smtClean="0"/>
              <a:t> in words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520940" cy="43857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public </a:t>
            </a:r>
            <a:r>
              <a:rPr lang="en-US" dirty="0"/>
              <a:t>double </a:t>
            </a:r>
            <a:r>
              <a:rPr lang="en-US" dirty="0" err="1"/>
              <a:t>GetClassAverage</a:t>
            </a:r>
            <a:r>
              <a:rPr lang="en-US" dirty="0"/>
              <a:t>(List&lt;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listOfClassScores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totalOfScores</a:t>
            </a:r>
            <a:r>
              <a:rPr lang="en-US" dirty="0"/>
              <a:t> = 0;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numberOfTests</a:t>
            </a:r>
            <a:r>
              <a:rPr lang="en-US" dirty="0"/>
              <a:t> = </a:t>
            </a:r>
            <a:r>
              <a:rPr lang="en-US" dirty="0" err="1"/>
              <a:t>listOfClassScores.Count</a:t>
            </a:r>
            <a:r>
              <a:rPr lang="en-US" dirty="0"/>
              <a:t>;</a:t>
            </a:r>
          </a:p>
          <a:p>
            <a:r>
              <a:rPr lang="en-US" dirty="0"/>
              <a:t>            if (</a:t>
            </a:r>
            <a:r>
              <a:rPr lang="en-US" dirty="0" err="1"/>
              <a:t>numberOfTests</a:t>
            </a:r>
            <a:r>
              <a:rPr lang="en-US" dirty="0"/>
              <a:t> == 0)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return 0 ;</a:t>
            </a:r>
          </a:p>
          <a:p>
            <a:r>
              <a:rPr lang="en-US" dirty="0"/>
              <a:t>                //or</a:t>
            </a:r>
          </a:p>
          <a:p>
            <a:r>
              <a:rPr lang="en-US" dirty="0"/>
              <a:t>                //throw new Exception("There are no scores in the class score list");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score in </a:t>
            </a:r>
            <a:r>
              <a:rPr lang="en-US" dirty="0" err="1"/>
              <a:t>listOfClassScores</a:t>
            </a:r>
            <a:r>
              <a:rPr lang="en-US" dirty="0"/>
              <a:t>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totalOfScores</a:t>
            </a:r>
            <a:r>
              <a:rPr lang="en-US" dirty="0"/>
              <a:t> = </a:t>
            </a:r>
            <a:r>
              <a:rPr lang="en-US" dirty="0" err="1"/>
              <a:t>totalOfScores</a:t>
            </a:r>
            <a:r>
              <a:rPr lang="en-US" dirty="0"/>
              <a:t> + score;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double </a:t>
            </a:r>
            <a:r>
              <a:rPr lang="en-US" dirty="0" err="1"/>
              <a:t>classAverage</a:t>
            </a:r>
            <a:r>
              <a:rPr lang="en-US" dirty="0"/>
              <a:t>= </a:t>
            </a:r>
            <a:r>
              <a:rPr lang="en-US" dirty="0" err="1"/>
              <a:t>totalOfScores</a:t>
            </a:r>
            <a:r>
              <a:rPr lang="en-US" dirty="0"/>
              <a:t> / </a:t>
            </a:r>
            <a:r>
              <a:rPr lang="en-US" dirty="0" err="1"/>
              <a:t>numberOfTests</a:t>
            </a:r>
            <a:r>
              <a:rPr lang="en-US" dirty="0"/>
              <a:t>;</a:t>
            </a:r>
          </a:p>
          <a:p>
            <a:r>
              <a:rPr lang="en-US" dirty="0"/>
              <a:t>            return </a:t>
            </a:r>
            <a:r>
              <a:rPr lang="en-US" dirty="0" err="1"/>
              <a:t>classAverage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51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r>
              <a:rPr lang="en-US" baseline="0" dirty="0" smtClean="0"/>
              <a:t>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PRO-Anyone can understand it just by reading it</a:t>
            </a:r>
          </a:p>
          <a:p>
            <a:pPr lvl="1"/>
            <a:r>
              <a:rPr lang="en-US" dirty="0" smtClean="0"/>
              <a:t>CON-Not</a:t>
            </a:r>
            <a:r>
              <a:rPr lang="en-US" baseline="0" dirty="0" smtClean="0"/>
              <a:t> a generic answer so not as easily reused</a:t>
            </a:r>
          </a:p>
          <a:p>
            <a:pPr lvl="1"/>
            <a:r>
              <a:rPr lang="en-US" baseline="0" dirty="0" smtClean="0"/>
              <a:t>However can derive from more generic answer</a:t>
            </a:r>
          </a:p>
        </p:txBody>
      </p:sp>
      <p:sp>
        <p:nvSpPr>
          <p:cNvPr id="4" name="AutoShape 2" descr="data:image/jpg;base64,/9j/4AAQSkZJRgABAQAAAQABAAD/2wCEAAkGBhQSEBQUEhQUFRUUFBgVGBcXFBUXFxcUFRcXFxQVFxcXHCYeFxwjHBQXHy8gJCcpLCwsFx4xNTAqNSYrLCkBCQoKDQwOFA8NFCkkFBgpLSwrNSw1KTQpKTIpNTUpKSo1LykpLSkpLykpKSkpMS0pKikpKSkpKikpKSkpKSkpKf/AABEIALcBEwMBIgACEQEDEQH/xAAbAAACAwEBAQAAAAAAAAAAAAABAgADBQYEB//EAD8QAAEDAwIDBQUFBgQHAAAAAAEAAhEDEiEEMQVBUQYTImFxMjOBkcEUI0Kh8AcVFlJysSVi0eEXJDVDU5Ky/8QAGQEBAQEBAQEAAAAAAAAAAAAAAAEFBAMC/8QAJBEBAAECBgICAwAAAAAAAAAAAAECcQMEBREyM0FRITETFFL/2gAMAwEAAhEDEQA/AOKCsBCqckvXLl+MtDUOyLPW0qwQvEHp21V0s965TB6On0b3sutAZkXuc1jJG4DnkAnIwOqH2RxMNLHE8mvaTJ2jOZjlPLmgYOCIqcl5riCQRBBgg8iN99kL0HrFRAVV5+8RDkHovQD1Vcj3iC4Vke9VFyl6C/vUDW3KpuSlyDV4xpO4rPpXXWxDoiQ5oc0x6ELxd8tftgfvaL//ACaWg6cZNkH+3xWAXIPR3yhqdV5+8Sl6C91RQVFfoOEPqtc+W06bPaqVDDQcw0Y8TsbAEqnU0KbWCyte8nLRTe0AdbnRJ8o+KBL1C9USpegtL1WXpCUjnoGLkBUVZcluQXd4h3iovShyD0Com7xedrlL1B6LlLlQHItcgulRLeogrqnBXn7xX6g+ErwXrny/GbtDUOyLPQKqcVF5L07XLpZ7dr6mdFQzJZWrtHk1zKDo9JuPxKzhVXu02mNTRi22W6h58T2tkd1TwLiATzgcpVTdJTYQatRrh/LRcHuMTi72W5/vIlBZr6xLaTne06nvOSA97Wk89mx6NC8pQ1Oq7x1xEDAAEw1owGieQC061Jotq1PE3uqPhkg1HmmBBO4aO7MkdABkyAzxUTterv31VBFpawAyGtp0w0fC3PxJKXhujNapbMCC57hs1jcud5Y/MhAl6YOXt1PGgDZRY0UAZFN7WvvIxfUJElxztFoMCF5+IUw1zS0Wh9NjwJkAub4gJMxIMTyQVSmLHRNpjrBj5rX4fqXuotZpzTZUzflrarzdLS1zzBxGGkOkHBERnu11enUy+q17TBDi4EEci13psQgoCEqv9ckQg6PtISaGieRvpg2cZLYjboI/PHXny5bPHGs+y6K0Ce7dc4CJMgwTAkjbn67gYV0ICX5Xv4Rog4uqVcUaUF5kSZw1jQfacenzWbutbUNs0NKA372q8ucJuPdhoDHdALroHUHkg8fEeJOrPudgNADWDDWAACGt2G2Y3JJXkCkobnCC/TUXVHBrGlziQIA5nZSvScxxa7BxzB3EjIwcLU49W7gnS05a1h8Z51HGCC4gZbFpA5Z33XkbqjUpObUJcabQ6m4yS0AgOYTyYQ6Y5EDaTIeb7Oe77z8N4YfIlpcPyB+SNTh9QAktIAaHHaQ12ziNwtLQ0wdFVJtkVJzAnwEDJ3i5/hGTIPKDmN4g41+8c43OcS5w38eH+ktcQg8pK9Wh4PWrT3bCQBJcSGtA6lziABnqhrKbaWpe21wayqfCYuta7Y7iYHn8Vo8W0morlz2HvqId4e69hoPiA7n2mu8UkRuXZOSg8j+z7hjvdMXRNo1FORkiJJtnExdsRzMLwavTvpute0tIgwehyCORB6jCpcCMHHqlCAkoShcoCoHBTAqoFEOQXyoqw5RA2q9g+n1WdK0dX7DvT6hZYK58vxloah2RZYCiHKsFQO8/zXSz22Ks6AN6auZ9aMD/AOTy6+azgqmvxE+cT+atpUHE4a4k7AAkn5IGD/1K2uLv/wCW0UGQadQn+oVS0jPQBvzWfS4NXdNtGqcTim/bI6eR+S9n8N6stF1NzWtugPexgBnxwHuFud0GWHLX4DWBdUYXBve0n02lxAaHOi24n2Rg56xsi3shqjH3YGRvWojeI/H/AJgfQhWN7I17i37kQJJ7+lG8HM4gkAztOYQVN4DWzc0Nj+d9No+Euz8JT8UqMfWa2m5trWU6QecCWtAc4mNpnPQKz+FHiZraUFsyO+z4R/T8uvLqnPZhwIBr6XePfiB1MxBHpJPIFAjOAuO9bTNG8urtgjqIkqvi2oaTTaH96WMtdUhwvMkgC7xFrQQ0EicdIVg4CRM19OIn/uScEg4iYwTMZxEyraPZm4mdTpQOR73fBOBE8v1sgx5KNxW4/se8EgVtMYdA++aLhAyB8SI3xso3sdUwXVdMzb2qzef+mf8AdA/G2AaPR7zaTPK05AHhGJB5nYrn12fEOzrnaXTsDqOHP+8uFrsADxCSR0xy3WXR7G1XBpNXTtumA6qJkbtIAwZxG8goMFzlo6bXtfR7isXBrSXUntE9250F4LcXMdA2yCJE7LQ/getbd3mnHL3o3ziQIny8038Eu56nSz071Bls0WnEl+oLo/DSpPl2JAuqABvSYMdCq+I62k4sFGiKbWCMuLnvMyXPdgTtEDC0/wCCapEtraY74FYTgwdhA674G8QVSOxtXa+gCDBmrgEWSC6In7wYmcHCCriND7RWdUolpD/EWlzWOYYy0h5E4EyJByvMyl3TalzmXOYWBocHmXOEmWOhsBpOZ5CDOPa3sdVyC+iC10EXkmfKG+IeYxODClHsi51sV9P4gI8bzBdMNMNw6WxHmgJp2cND7T97qCwkgWwwBzYkZM35HmDyWAVut7K1iQw1KYGSJqEsG1+wIbHM84xMYSp2RriRDTBgwScjcARn/fzQeLjEOrFzC0ioGugEG0kAFpIAyDv88ypX4FqKZN1GqCNyGOIPmHAEEZ3GF66PZSq4w402CQC5zxDSTAD4m3PX4StFnZXVUxbRrgi4A92+qBiQCA0S74DEoPA5tWpQqnVNqwxt1Oo9pEVDUbNO5wFwcHPMCYtnYFYBXUansxxCtPeFzywjD64eRdsQLjAM7887qlvYLWEmaYaADkvaG43E/rcdUHOFKurH7ONUYizcjF5gj0bkEbETO2+DicZ4JU0rwyraHHMAmYkicjqCPggz5RCATKAqIIILtYfu3en1CyA5a+t9270+oWOvDL8ZaGodkWe3hvFKlCoKlJ1rwCAbWuw4EHDgRstn+O9TEE0XA9aFKZjBEAQfMZ/KObCYFdDPdCe2+pxaabcAeGlTyBO9wJzOTMlIe1+rO9ep8xGSD08h/wCo6CMMJwUHur8Vq1Pbqvdt7Tidtt1Q6qScyT1MnbZUgqxqByZ3/XzTNSAotcgtBRBVYTAoHCYJFGoH+SiFqgQdJxao46DTTMXG2QMi2JHTI23xJ5RzxXRcWu/dunkmA/8AmJABY62Byw0Tn0A582XIGgJcKSheghA8lCpKFyAu9Es+SFyiAKSogUDfJG6DIxHTEeiRSUF7dZUb7NR4HQPcMekqmpUcQAXEgbAkkAeQ5JSUJQRtUg7kcuhhGrVc4y5xd6kn+6W5BQRQIFCUDXqJJ/X6CiD1673bvT6hYwK2Nd7t3p9QsULwy/GWhqHZFliIKrBRa5dDPXgohyqBTgoLAUyrBTAoLQjKRpTA/rCB04KqBTygslEOVYchKC4uUlUymQdPrwTw2m8tIiq1pwIEMd7MGciCbhucYhc3cug1ZP7saS1wmowNmRIAqFzgfxiYHkduU85KBi5CUEpKBwUZSEoIHcULkqFyAlxQCBSkqB7lC5IoUBJUJSyhcqGLkClLlJUDFKSoSggMqJUER79f7t3p9QsOVua/3bvT6hYQXhl+M3aOodkWOmSSiHLoZ5wnakCYOQWIykuTAoh5TAquUwQWBM0quUZQWFSUA5QoppTSklGUG9Vn935z983kPC2w2yd/FBInHhMLEuXR1608IaLYI1DR+GCLasEZuOQSScTIAbAnmpQGUIUJUKBVJRQCA3JUxKBUAlQpVAUERKFyEoI4oAIhKSgMJUxKQFAyBcgSlKAyillRBo8Q9070+oWEStziHunen1CwZXhl+MtDUOyLGRCREFdDPWgplWEwKIsanCqBTgoHCkpAU1yoeUzSklMFA8pgklEFA8o3Ku5MCiun1rnfuqiSRD65EARimxwBdG+7onO+cmOblbmp/wCl0TsPtVScbmwQduWRv06LBBQMhKBKCAyhcgShKAkoEqEoSoCShKEpSUDyhKUlC5AxKCkoOKCIOUCBQAlEFLCEoGuRSKINTiPunen1CwSt7iPun+n1C5+V4ZfjN2hqHZFhRSogrpZyxqcFUhye5QPKIKUFQBBYEzVUnaEFsogqpMCqLAUZSAoqBwUyrCKDpeJD/C9J4iQa1bE4DhGw3GHZ5eZXOwuk4wwt4VooAANWseU3OtMnJOwHIbLmgimAUlBRBCVCUJSyoCpKEoSqJKVNCkKCIIqQgCVPKUoIlKBKCApZUQQSVECVFUa/EvdP9PqFzy6DiXun+n1C55c+X4zdo6h2RYZRBQCi6WeZMCkCcBEOEySEVAyICUBMgZqcFImagYIoAogoCioCpKDrO0TS3hfD2mB750Nj8RaQXRu6D+cbgrlAV1XaN5PDOGyTAFZo3geJhjmCczviYgQuVQMFCUqYFQAIOUJQRUlBFGUEhCEVEFui0T61RtOk1z3vMNa0SSV7e0PZuvoqgp6lljnNDxDg4FpkYcMbgghU8G4s/TV6damfFTcCPMc2nyIkfFfbu2HCGcY4WytQzVY3vaXUmPvKJ9Yj+prUHwKUpKJKCBVESlQAhSFIUBVBhBCUUGrxL3T/AE+oXPLoeJe6f6fULnlz5bjN2hqHZFhUUUC6WeYJmhK0JwiCEUQmaFBEYUhGEBATBKEwQEIoBRAUYQlEIOr4/QI4Tw4mMu1BbDYhhLCZk+I3ZkADMbhcquu48yOD8OnnU1ECOUt+o381yMoImlLCkKCSoopKKigUUQRRBRAZX039jPa7uqp0lQ+Gobqc8n/ib8Rn1B6r5jCehWcxzXsNrmkOBG4IMgoPunFP2d6MaurVfT7w1zeGEkMYT7ZABzc7Odpwvl3bXsgdLVL6TXGgTgnJpk/hcenR3wOd/qbOOP1FHSVnMcxzmOY9rmlpDhBmHRgwYPojxfSteyHZDmkEdQcELjnFmmufTTowKa8OPEvgKELSPAqp1LtOxhc9riI/yg+0TyEQZ810/wDwqqinc6vTB/lDXET0Lsf2XTOJTH3LhpwcSrfaPpwyEL0avSOpPcx4hzTBH1HVUQvt5zG3xJVEVFUanEvdP9PqFz4XQ8S90/0+oXPhc+W4zdoah2RZA1MGqAJg1dLOFoTQgAmUEhMEIRCBrUYUAToFhEBFSEARBUCiAhEIQiAg7Hjw/wAE4fJB++r/AAEnB+S48rZ1nG2v4fQ09pD6NZ755ODwR8Ihojy+WIAgKaUAFIUVCgmQhAAhCe1SECgKIwgghXq4VUtr0jvFRp+TgvKtDs/ou91NJvK4E+jfF9FKvqd33REzVER7fYtfr5osPSo0fNp+quqkloiNv10WRxWjbpjvhzHfJwJXs0VcFon4HCy2/ttDy1BZNQNDSXND3QBJiGmeeBEcvitXT1w9o/svFxTSF1MtBPXluMheDhOtgZnBgjoQchF23h5+Ldi6Op1ANQvaS2PAQLiMiSQfNcZ2s7HfZRfTc51OYNwFzTyMjBE42HJfTtQZhzTkZ+Iyhxjhor0ST7LwQR6jK9aMWqnb05sTAorifj5l8MhBdrR/ZdVcJ7+kJnk/rz80V2flo9sz9fF/lznEvdP9PqFz6ii+Mtxm7p1DsiwtKtaooulnHCMqKKAyi1RRAwcmUUVElEOUUUEURUQSUQoogIKEqKIGlQFRRQFRRRBJUlRRFAIEqKIAHLoOx1QNqPd+KA0Ykm6ZA5DYZUUXljcJdGV7aXb6/Vu+zvDv5SN14+zPFDUpgnfY+rTE/koos/w3PLqqTpGVl6yh3dS78LzB/qjp5gfkooiQ9bGYjkVXpqpaCwkwZI+G6iiCirp/EcqKKKLu/9k="/>
          <p:cNvSpPr>
            <a:spLocks noChangeAspect="1" noChangeArrowheads="1"/>
          </p:cNvSpPr>
          <p:nvPr/>
        </p:nvSpPr>
        <p:spPr bwMode="auto">
          <a:xfrm>
            <a:off x="73025" y="-701675"/>
            <a:ext cx="21145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0" name="Picture 4" descr="http://allrmc.com/images/pros_co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199"/>
            <a:ext cx="457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24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66800"/>
                <a:ext cx="7520940" cy="3579849"/>
              </a:xfrm>
            </p:spPr>
            <p:txBody>
              <a:bodyPr/>
              <a:lstStyle/>
              <a:p>
                <a:pPr lvl="1"/>
                <a:r>
                  <a:rPr lang="en-US" b="0" dirty="0" smtClean="0"/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latin typeface="Cambria Math"/>
                          </a:rPr>
                          <m:t>′(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))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Elasticity formula</a:t>
                </a:r>
              </a:p>
              <a:p>
                <a:pPr lvl="1"/>
                <a:r>
                  <a:rPr lang="en-US" dirty="0" smtClean="0"/>
                  <a:t>Determine if given price is too high or low to maximize profit</a:t>
                </a:r>
              </a:p>
              <a:p>
                <a:pPr lvl="1"/>
                <a:r>
                  <a:rPr lang="en-US" dirty="0" smtClean="0"/>
                  <a:t>Class-Revenue</a:t>
                </a:r>
              </a:p>
              <a:p>
                <a:pPr lvl="1"/>
                <a:r>
                  <a:rPr lang="en-US" dirty="0" smtClean="0"/>
                  <a:t>Methods</a:t>
                </a:r>
              </a:p>
              <a:p>
                <a:pPr lvl="2"/>
                <a:r>
                  <a:rPr lang="en-US" dirty="0"/>
                  <a:t>p</a:t>
                </a:r>
                <a:r>
                  <a:rPr lang="en-US" dirty="0" smtClean="0"/>
                  <a:t>ublic double </a:t>
                </a:r>
                <a:r>
                  <a:rPr lang="en-US" dirty="0" err="1" smtClean="0"/>
                  <a:t>GetBestPrice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DemandCurve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demandCurve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err="1" smtClean="0"/>
                  <a:t>bool</a:t>
                </a:r>
                <a:r>
                  <a:rPr lang="en-US" dirty="0" smtClean="0"/>
                  <a:t> </a:t>
                </a:r>
                <a:r>
                  <a:rPr lang="en-US" dirty="0"/>
                  <a:t>public </a:t>
                </a:r>
                <a:r>
                  <a:rPr lang="en-US" dirty="0" err="1" smtClean="0"/>
                  <a:t>IsPriceTooHigh</a:t>
                </a:r>
                <a:r>
                  <a:rPr lang="en-US" dirty="0" smtClean="0"/>
                  <a:t>(Money </a:t>
                </a:r>
                <a:r>
                  <a:rPr lang="en-US" dirty="0" err="1" smtClean="0"/>
                  <a:t>currentPrice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DemandCurve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demandCurve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err="1"/>
                  <a:t>bool</a:t>
                </a:r>
                <a:r>
                  <a:rPr lang="en-US" dirty="0"/>
                  <a:t> public </a:t>
                </a:r>
                <a:r>
                  <a:rPr lang="en-US" dirty="0" err="1" smtClean="0"/>
                  <a:t>IsPriceTooLow</a:t>
                </a:r>
                <a:r>
                  <a:rPr lang="en-US" dirty="0" smtClean="0"/>
                  <a:t>(Money </a:t>
                </a:r>
                <a:r>
                  <a:rPr lang="en-US" dirty="0" err="1" smtClean="0"/>
                  <a:t>currentPrice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DemandCurve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demandCurve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err="1"/>
                  <a:t>bool</a:t>
                </a:r>
                <a:r>
                  <a:rPr lang="en-US" dirty="0"/>
                  <a:t> </a:t>
                </a:r>
                <a:r>
                  <a:rPr lang="en-US" dirty="0" smtClean="0"/>
                  <a:t>public </a:t>
                </a:r>
                <a:r>
                  <a:rPr lang="en-US" dirty="0" err="1" smtClean="0"/>
                  <a:t>DemandCurve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GetDemandCurve</a:t>
                </a:r>
                <a:r>
                  <a:rPr lang="en-US" dirty="0" smtClean="0"/>
                  <a:t>(Dictionary&lt;double, 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&gt;</a:t>
                </a:r>
                <a:r>
                  <a:rPr lang="en-US" dirty="0" err="1" smtClean="0"/>
                  <a:t>priceToUnitsSold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66800"/>
                <a:ext cx="7520940" cy="3579849"/>
              </a:xfrm>
              <a:blipFill rotWithShape="1">
                <a:blip r:embed="rId2"/>
                <a:stretch>
                  <a:fillRect l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46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pragmatic 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0715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(state==TEXAS)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rate=TX_RATE;</a:t>
            </a:r>
          </a:p>
          <a:p>
            <a:r>
              <a:rPr lang="en-US" dirty="0"/>
              <a:t>	</a:t>
            </a:r>
            <a:r>
              <a:rPr lang="en-US" dirty="0" err="1" smtClean="0"/>
              <a:t>amt</a:t>
            </a:r>
            <a:r>
              <a:rPr lang="en-US" dirty="0" smtClean="0"/>
              <a:t>=base * TX_RATE;</a:t>
            </a:r>
          </a:p>
          <a:p>
            <a:r>
              <a:rPr lang="en-US" dirty="0"/>
              <a:t>	</a:t>
            </a:r>
            <a:r>
              <a:rPr lang="en-US" dirty="0" err="1" smtClean="0"/>
              <a:t>calc</a:t>
            </a:r>
            <a:r>
              <a:rPr lang="en-US" dirty="0" smtClean="0"/>
              <a:t>=2 * basis(</a:t>
            </a:r>
            <a:r>
              <a:rPr lang="en-US" dirty="0" err="1" smtClean="0"/>
              <a:t>amt</a:t>
            </a:r>
            <a:r>
              <a:rPr lang="en-US" dirty="0" smtClean="0"/>
              <a:t>) + extra(</a:t>
            </a:r>
            <a:r>
              <a:rPr lang="en-US" dirty="0" err="1" smtClean="0"/>
              <a:t>amt</a:t>
            </a:r>
            <a:r>
              <a:rPr lang="en-US" dirty="0" smtClean="0"/>
              <a:t>) * 1.05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e</a:t>
            </a:r>
            <a:r>
              <a:rPr lang="en-US" dirty="0" smtClean="0"/>
              <a:t>lse if ((state ==OHIO) || (state==MAINE)){</a:t>
            </a:r>
          </a:p>
          <a:p>
            <a:r>
              <a:rPr lang="en-US" dirty="0"/>
              <a:t>	</a:t>
            </a:r>
            <a:r>
              <a:rPr lang="en-US" dirty="0" smtClean="0"/>
              <a:t>rate=(state==OHIO) ? OH_RATE : ME_RATE;</a:t>
            </a:r>
          </a:p>
          <a:p>
            <a:r>
              <a:rPr lang="en-US" dirty="0"/>
              <a:t>	</a:t>
            </a:r>
            <a:r>
              <a:rPr lang="en-US" dirty="0" err="1" smtClean="0"/>
              <a:t>amt</a:t>
            </a:r>
            <a:r>
              <a:rPr lang="en-US" dirty="0" smtClean="0"/>
              <a:t>=base * rate</a:t>
            </a:r>
          </a:p>
          <a:p>
            <a:r>
              <a:rPr lang="en-US" dirty="0"/>
              <a:t>	</a:t>
            </a:r>
            <a:r>
              <a:rPr lang="en-US" dirty="0" err="1" smtClean="0"/>
              <a:t>calc</a:t>
            </a:r>
            <a:r>
              <a:rPr lang="en-US" dirty="0" smtClean="0"/>
              <a:t> =2*basis(</a:t>
            </a:r>
            <a:r>
              <a:rPr lang="en-US" dirty="0" err="1" smtClean="0"/>
              <a:t>amt</a:t>
            </a:r>
            <a:r>
              <a:rPr lang="en-US" dirty="0" smtClean="0"/>
              <a:t>) + extra(</a:t>
            </a:r>
            <a:r>
              <a:rPr lang="en-US" dirty="0" err="1" smtClean="0"/>
              <a:t>amt</a:t>
            </a:r>
            <a:r>
              <a:rPr lang="en-US" dirty="0" smtClean="0"/>
              <a:t>) * 1.05;</a:t>
            </a:r>
          </a:p>
          <a:p>
            <a:r>
              <a:rPr lang="en-US" dirty="0"/>
              <a:t>	</a:t>
            </a:r>
            <a:r>
              <a:rPr lang="en-US" dirty="0" smtClean="0"/>
              <a:t>if (state==OHIO)</a:t>
            </a:r>
          </a:p>
          <a:p>
            <a:r>
              <a:rPr lang="en-US" dirty="0"/>
              <a:t>	</a:t>
            </a:r>
            <a:r>
              <a:rPr lang="en-US" dirty="0" smtClean="0"/>
              <a:t>	points=2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e</a:t>
            </a:r>
            <a:r>
              <a:rPr lang="en-US" dirty="0" smtClean="0"/>
              <a:t>lse {</a:t>
            </a:r>
          </a:p>
          <a:p>
            <a:r>
              <a:rPr lang="en-US" dirty="0" smtClean="0"/>
              <a:t>	rate=1;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amt</a:t>
            </a:r>
            <a:r>
              <a:rPr lang="en-US" dirty="0" smtClean="0"/>
              <a:t>=base;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calc</a:t>
            </a:r>
            <a:r>
              <a:rPr lang="en-US" dirty="0" smtClean="0"/>
              <a:t>=2*basis(</a:t>
            </a:r>
            <a:r>
              <a:rPr lang="en-US" dirty="0" err="1" smtClean="0"/>
              <a:t>amt</a:t>
            </a:r>
            <a:r>
              <a:rPr lang="en-US" dirty="0" smtClean="0"/>
              <a:t>) + extra(</a:t>
            </a:r>
            <a:r>
              <a:rPr lang="en-US" dirty="0" err="1" smtClean="0"/>
              <a:t>amt</a:t>
            </a:r>
            <a:r>
              <a:rPr lang="en-US" dirty="0" smtClean="0"/>
              <a:t>) * 1.05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data:image/jpg;base64,/9j/4AAQSkZJRgABAQAAAQABAAD/2wBDAAkGBwgHBgkIBwgKCgkLDRYPDQwMDRsUFRAWIB0iIiAdHx8kKDQsJCYxJx8fLT0tMTU3Ojo6Iys/RD84QzQ5Ojf/2wBDAQoKCg0MDRoPDxo3JR8lNzc3Nzc3Nzc3Nzc3Nzc3Nzc3Nzc3Nzc3Nzc3Nzc3Nzc3Nzc3Nzc3Nzc3Nzc3Nzc3Nzf/wAARCACcAHwDASIAAhEBAxEB/8QAHAAAAgMBAQEBAAAAAAAAAAAAAAQCAwUHAQYI/8QAPBAAAgEDAQMICgECBgMBAAAAAQIDAAQRBRIhMRMUIjNBUXKRBlJTYXGBkrHB0TIjoQdCQ2KCgxUkwtL/xAAYAQEBAQEBAAAAAAAAAAAAAAAAAQIDBP/EAB0RAQEBAQEAAgMAAAAAAAAAAAABEQIhAxIxMkH/2gAMAwEAAhEDEQA/AOSSyScrJ/Uf+Z/zHvqPKSe0k+s0S9bJ42+9R+NBLlJPaSfUaOUf2kn1mtLR1iuBdxywQtyOnzyKTGM7YGQ2e8ZHlVsFsuoadGqRwx3Et/HAjBAucpjsHAnBNTRkcpJ7ST6zRykntJPrNMtp1wlss77Cq0bSKGYAsobZOO85zu47jSlUS5ST2kn1mjlJPaSfWajRQS5ST2kn1mjlJPaSfWajRQS5ST2kn1mjlJPaSfWajRQS5ST2kn1mjlJPaSfWajRQS5ST2kn1mntPkk5Jv6j/AMvWPcKz6esOqbxfgUCcxKyyEcQzHeM19ff2NhF6Vahb3VvBDpaW+SwQJyZMSlShG/aL9g45O6vkJQDLICcdJt/zrQ9JL+DVdanvrdXVJQuA4AYYRV7Ce6pZ6Czt9QtLZrqNIhHcWkuWd16UY6L4GePZ391SjGpabG39JUFncxTvtDfFIR0C2/gfKq768guNP0y3CuTao6yAgAHakLbjnuOK0pbiC5tNZSxt7o29y8TRBYMiJVY4Vjnic4z247c1FISWuoTR7MyRDm8Qc8owUxRudocTuBLbu3LDvqkaTemRIlhBkkg5xGgcZePBOR8gT8q2NUWJOewHVZReNCqzRS2LIZFjAIUttEZ6A34wSo34qiPV7VNRtbk8tsQ6dzRhsDJbkmTI38MsDT0Za6fcvzXko+U505jh2CG23BAKj37x5ivOY3BEDBV2Z5GijcthS4IBBPZ/JfMVo2Oo2EdtpVvdxzSR2txNLMFAG0HCbON/YVyRuzwqD6jB/wCOsbfakkktbx52OwFVw3J8N+7+B86bRS1jJbzanAYIrhrVHDuJMclsuAXAB392D30uthctG7iM4SHl2BOCI8gbWO7eK0X1O2N5rkwMpXUI5Vj6AyNuUONrf2AUrqt7HqM8dwyFHW3jiZAN2UQLkHuOAfMe+m0Z9FFFaQUUUUBT1h1TeL8CkaesOqbxfgUCcvWyeNvvUalL1snjb71GgK3dEAPo36Q5YDoW+8gn/V91YVN2uoS21jd2kaRmO7CiUsDnonIxv3b6lg1kMOuSaRpMczqbaCVWuWTJY9KTGM52QBgZ784rOawhbTG1GGWV4UaOJlZArcqwZiBvO4BePbkCqNNvZNOu0uYVRpEDAbYOOkpU8COwmox3Tx2stqADbyMrlMncyggEH4Ej5/CpgeudGa1W7kllBjgtobhQu5pFl2dnd2Y2t537x781bLosCXV9brdvmztDcOxjGGI2eiN+44YfAg1XBqsf9W4vraK7mcpGiNJJHyaKuBgoRuwFGD3Z+Nb6lFFLcPYWkUKXduYpoy7uFyd+ySc79lTvz209VK3022up0W2uZXjkuo7dCYtlgGA6R4jcd2MgmoNpix2WoXEkxLWVwsBRV3OSX3g9n8O7tqFvqk0FtbwCOJltrg3ELMDlXOzntwR0V491E2qSSw3kJiiCXc6zyAbW5htcN/DptVyhufRUju7y2W4YtBZc7VioAI2FfZPvw3HhkV7baGk91pNvzllbUoi4JjwIjtOozv3jodnfS7a1cPcz3DRQcpPbc2fAbGxshd2/jhRvoh1q4guLCeOKHasE2IchsY2mbpb9+9jTKPbXSGvba0ktZCXuL3maq4x0iFKnPdv3/mvU0qKS5ggS7XakvObFOiXwSAHAB4Zzuz2e+qItTngtYreELGIrkXMbrnaWQAAHefcOyopfvHfJeJFEJVmE2MHZ2gcjt4Z7KnqPL+C3t5DFBO8siSSJJmPZHRbAIOd+f7VZYdU3i/ApW4lM88kzABpHLkLwyTk01YdU3i/ArQTl62Txt96jUpetk8bfeo0BRRRQFABPAZopi0XaZqCtIJpDhInYnuXNNR6Nqsi7Uem3bDvWFjWnp6bMwIAFdN9GV5S3C44+6sd9/VNchOhawBk6VeAd/IN+qXexu4yRJazKRxBQjFfoC4tQUKBcjFc41CS1v5Z+alg8ZwyuhU1mfJaOfEYODxoqc4xPKO0O33qFdVFFFFAU9YdU3i/ApGnrDqm8X4FAnL10njb71GpS9bJ42+9RoCiiigKe03HTz7vzSNP6WM8p/wAfzQatpIq3kMRzlzuPYPjXR/RF8gDO+uZ2nS1qFGIA2WCn37Bx/evpdI9JLTSCGuZWyP8ATQbTH5fuuXc2+JY+u9PtXewtbWxtLkWtxePiS5K55CIfybd29g+dfF+i9vcT6TcXMjPPt3LBXc5cgADfnJG/v99ZetXmpel+t3N1awSmPCooJAWJF4bTHcO08e2ujf4ZJp5gg0S6kSW7y8gMG+MKMHG0cZPw3Y7azZnORccWvgRfXIIweWfd/wAjVFaHpCoT0g1RFGAt7MAP+xqz67gooooCnrDqm8X4FI09YdU3i/AoE5etk8bfeo1KXrZPG33qNAUUUUBW36N2/Li4/wBpX81iV9F6MX1vp+n6jMzxi5zEIVcbQO9snHuHfWetzwUa1BLZ3iPwBXKkVLTHgdjzixjnfBbakbcPfgVG5mnvpDK0olLnpMxzmn9Cs7qed4LG25zOy7L7sKgPaTwFS/qsNNNcXEAWd1S3TcqDCxr8AK+2/wANdLvF1iLVXgkS2WNkQsMM5bGNleOPecCmPRn0Lgg2brWG51cL/BD1Se8A8fifKvotfuLO00ibl797ZnQqkqvh1bG7BxXH+rr89+kRz6Q6qe+9n3/9jVn1deO0t5cSSS8q7yszSEY2ySSWx2Z41TXpZFFFFAU9YdU3i/ApGnrDqm8X4FAnL1snjb71GpS9bJ42+9RoCiiigKYtJERZOUzjd2UvV9vcmBJFEcbhyD0xkAgHs+f9qDW0mPRJJg+p3728SnfHFG5Z/mBgCvv9N9L/AEV0+2S2tpxBCOKrbykn544++uWPdh41Q20C4I6Srv3HNXw3BnMojtrUHBI2hvGTjce8ZrHXMv5HXX/xE9G0jJW8kfA3ILeQf/Nc79LPSubXrkuXdYF/hEM4+J7zWWFlmDOtvZqMlcAAYIYb/wCx+VSXlS6/+pYbROzgnt3f/qpOOefRknjXlB4nHDPZRXQFFFFAU9YdU3i/ApGnrDqm8X4FAnL1snjb71GpS9bJ42+9RoCiiigKKKKAooooPCAeIowO4V7RQFFFFAUUUUBT1h1TeL8CkaesOqbxfgUCcvWyeNvvUalL1snjb71GgKKKKDT9Hra3utRSC72RHcZt0ds4SR1IRvk2D8KvtdCjmjgaS8W3aRI3flQMR7UzRkHf2bIb59nGoJo8U0VqEkcS3GnzXYLYKgxmXK8OBWI7+891KNpN4qs5hAUKXyHUjZ2xGSN+/pED591BqtpVrc2dhK04tSYIEclRuaSWYbT7/wDLsrn3UtaaPb3aXCxX2xPEAFjlQJtEq2Bkn1lC5/3qeGajp+iPc3tjHMrx29y0amUFeL7WNk787lJ+XwpbSrWG9ScS8orRWss+QRg7CbQHDtOcnuxRV2kxwSLqhcB1Wxdoi6jIbbTBAPbgmtI6PbXw00JMkBe3t1fZQZJdpdpzv7Nlc/EVnyaNJNHayafHJKJ4g5RipZSZnjXu9VfPupeLR76aJZY7cGNxlW2lAYbLNkd+6N/pxUGha6FbyNDyl0wVxCSABnMkLyYG/sKBfn2VgjOBnj76cfS7xRIeSB5NFdsMNysEIOM9vKJ5+44ouIJbaVoZ42jkTcyOCCPkaqK6KKKAp6w6pvF+BSNPWHVN4vwKBOXrZPG33qNaEllGZZOk/wDI9o7/AIVHmMfryeY/VAjRT3MY/XfzH6o5jH67+Y/VBUb+6MKxcswRYTAAABiMsWK544JYk9+e6rJtVvppOUkuCXKyKSABkSZLjcO3J8817zGP15PMfqjmMfryeY/VBGLVb+IwGK5ZeQ2DEMDClc7JxjiNpvOqLeeW2L8g2xtxtE24HKMMEb+8UzzGP138x+qOYx+vJ5j9UEYdUvYERIZ2QIoRdkAEAPygGcesSaI9VvokVI7hlRP4rgYA2WXA3bhh2HzJ41LmMfryeY/VHMY/Xk8x+qDw6tfNGYzPlCmxs7C8MIuOHDEUf0ilZZHlYNIxYhQoz2AdlN8xj9eTzH6o5jH68nmP1QI0U9zGP15PMfqjmMfryeY/VAjT1h1TeL8CjmMfryeY/VN2Nmgibpv/AC7x3D3UH//Z"/>
          <p:cNvSpPr>
            <a:spLocks noChangeAspect="1" noChangeArrowheads="1"/>
          </p:cNvSpPr>
          <p:nvPr/>
        </p:nvSpPr>
        <p:spPr bwMode="auto">
          <a:xfrm>
            <a:off x="73025" y="-641350"/>
            <a:ext cx="10572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informit.com/ShowCover.aspx?isbn=020161622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066800"/>
            <a:ext cx="3398035" cy="427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3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What is the same?</a:t>
            </a:r>
          </a:p>
          <a:p>
            <a:pPr lvl="2"/>
            <a:r>
              <a:rPr lang="en-US" sz="16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</a:t>
            </a:r>
            <a:r>
              <a:rPr lang="en-US" sz="16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 * basis(</a:t>
            </a:r>
            <a:r>
              <a:rPr lang="en-US" sz="16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amt</a:t>
            </a:r>
            <a:r>
              <a:rPr lang="en-US" sz="16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extra(</a:t>
            </a:r>
            <a:r>
              <a:rPr lang="en-US" sz="16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amt</a:t>
            </a:r>
            <a:r>
              <a:rPr lang="en-US" sz="16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* 1.05</a:t>
            </a:r>
          </a:p>
          <a:p>
            <a:pPr lvl="2"/>
            <a:r>
              <a:rPr lang="en-US" b="1" dirty="0" err="1" smtClean="0"/>
              <a:t>amt</a:t>
            </a:r>
            <a:r>
              <a:rPr lang="en-US" b="1" dirty="0" smtClean="0"/>
              <a:t>=base * rate</a:t>
            </a:r>
            <a:endParaRPr lang="en-US" sz="16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b="1" dirty="0" smtClean="0"/>
              <a:t>What is different?</a:t>
            </a:r>
          </a:p>
          <a:p>
            <a:pPr lvl="2"/>
            <a:r>
              <a:rPr lang="en-US" b="1" dirty="0" smtClean="0"/>
              <a:t>Rate by state</a:t>
            </a:r>
          </a:p>
          <a:p>
            <a:pPr lvl="2"/>
            <a:r>
              <a:rPr lang="en-US" b="1" dirty="0" smtClean="0"/>
              <a:t>One special case for OHIO</a:t>
            </a:r>
            <a:endParaRPr lang="en-US" dirty="0"/>
          </a:p>
        </p:txBody>
      </p:sp>
      <p:pic>
        <p:nvPicPr>
          <p:cNvPr id="2050" name="Picture 2" descr="http://blog.signalnoise.com/wp-content/uploads/2009/05/i_escher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2600"/>
            <a:ext cx="4171950" cy="41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6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ohoo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67400" y="2819400"/>
            <a:ext cx="6096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rate=</a:t>
            </a:r>
            <a:r>
              <a:rPr lang="en-US" dirty="0" err="1" smtClean="0"/>
              <a:t>rate_lookup</a:t>
            </a:r>
            <a:r>
              <a:rPr lang="en-US" dirty="0" smtClean="0"/>
              <a:t>[state]; //could be function or dictionary</a:t>
            </a:r>
          </a:p>
          <a:p>
            <a:pPr lvl="1"/>
            <a:r>
              <a:rPr lang="en-US" dirty="0" err="1" smtClean="0"/>
              <a:t>amt</a:t>
            </a:r>
            <a:r>
              <a:rPr lang="en-US" dirty="0" smtClean="0"/>
              <a:t>=base * rate;</a:t>
            </a:r>
          </a:p>
          <a:p>
            <a:pPr lvl="1"/>
            <a:r>
              <a:rPr lang="en-US" dirty="0" err="1" smtClean="0"/>
              <a:t>calc</a:t>
            </a:r>
            <a:r>
              <a:rPr lang="en-US" dirty="0" smtClean="0"/>
              <a:t>=2*basis(</a:t>
            </a:r>
            <a:r>
              <a:rPr lang="en-US" dirty="0" err="1" smtClean="0"/>
              <a:t>amt</a:t>
            </a:r>
            <a:r>
              <a:rPr lang="en-US" dirty="0" smtClean="0"/>
              <a:t>) + extra(</a:t>
            </a:r>
            <a:r>
              <a:rPr lang="en-US" dirty="0" err="1" smtClean="0"/>
              <a:t>amt</a:t>
            </a:r>
            <a:r>
              <a:rPr lang="en-US" dirty="0" smtClean="0"/>
              <a:t>) * 1.05</a:t>
            </a:r>
          </a:p>
          <a:p>
            <a:pPr lvl="1"/>
            <a:r>
              <a:rPr lang="en-US" dirty="0" smtClean="0"/>
              <a:t>if (state==OHIO)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points=2;</a:t>
            </a:r>
          </a:p>
          <a:p>
            <a:pPr lvl="1"/>
            <a:r>
              <a:rPr lang="en-US" dirty="0"/>
              <a:t>}</a:t>
            </a:r>
          </a:p>
        </p:txBody>
      </p:sp>
      <p:pic>
        <p:nvPicPr>
          <p:cNvPr id="3074" name="Picture 2" descr="http://www.enerjy.com/blog/wp-content/uploads/2008/03/happ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23812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4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9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0" dur="9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Refactoring TRICKS in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Extract Method</a:t>
            </a:r>
          </a:p>
          <a:p>
            <a:pPr lvl="1"/>
            <a:r>
              <a:rPr lang="en-US" dirty="0" smtClean="0"/>
              <a:t>Rename</a:t>
            </a:r>
          </a:p>
          <a:p>
            <a:pPr lvl="1"/>
            <a:r>
              <a:rPr lang="en-US" dirty="0" smtClean="0"/>
              <a:t>Promote Variables</a:t>
            </a:r>
          </a:p>
          <a:p>
            <a:pPr lvl="1"/>
            <a:r>
              <a:rPr lang="en-US" dirty="0" smtClean="0"/>
              <a:t>Extract Interface</a:t>
            </a:r>
          </a:p>
          <a:p>
            <a:pPr lvl="1"/>
            <a:r>
              <a:rPr lang="en-US" dirty="0" smtClean="0"/>
              <a:t>Encapsulate</a:t>
            </a:r>
          </a:p>
          <a:p>
            <a:pPr lvl="1"/>
            <a:r>
              <a:rPr lang="en-US" dirty="0" smtClean="0"/>
              <a:t>Reorder Parameters</a:t>
            </a:r>
          </a:p>
        </p:txBody>
      </p:sp>
      <p:pic>
        <p:nvPicPr>
          <p:cNvPr id="20482" name="Picture 2" descr="http://t2.gstatic.com/images?q=tbn:ANd9GcS_yJ7pz6EpR-TylmVW4p09Be7Tuk6dgnF82sV6_xAEq8o_9tqC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30194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  <a:r>
              <a:rPr lang="en-US" baseline="0" dirty="0" smtClean="0"/>
              <a:t> STUDIO IS PSYCHIC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Type in a name of what</a:t>
            </a:r>
            <a:r>
              <a:rPr lang="en-US" baseline="0" dirty="0" smtClean="0"/>
              <a:t> you want to do and end with ()</a:t>
            </a:r>
          </a:p>
          <a:p>
            <a:pPr lvl="1"/>
            <a:r>
              <a:rPr lang="en-US" baseline="0" dirty="0" smtClean="0"/>
              <a:t>For example, </a:t>
            </a:r>
            <a:r>
              <a:rPr lang="en-US" baseline="0" dirty="0" err="1" smtClean="0"/>
              <a:t>GetListOfScores</a:t>
            </a:r>
            <a:r>
              <a:rPr lang="en-US" baseline="0" dirty="0" smtClean="0"/>
              <a:t>()</a:t>
            </a:r>
          </a:p>
          <a:p>
            <a:pPr lvl="1"/>
            <a:r>
              <a:rPr lang="en-US" dirty="0" smtClean="0"/>
              <a:t>Visual Studio prompts you to create a method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5" y="2057400"/>
            <a:ext cx="7580313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51" y="3131663"/>
            <a:ext cx="4457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://i.msdn.microsoft.com/dynimg/IC15942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81324"/>
            <a:ext cx="42862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6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Why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First write down the actions (methods) you are going to do</a:t>
            </a:r>
          </a:p>
          <a:p>
            <a:pPr lvl="1"/>
            <a:r>
              <a:rPr lang="en-US" dirty="0" smtClean="0"/>
              <a:t>Maximizes readability</a:t>
            </a:r>
          </a:p>
          <a:p>
            <a:pPr lvl="1"/>
            <a:r>
              <a:rPr lang="en-US" dirty="0" smtClean="0"/>
              <a:t>Also helps later for creating</a:t>
            </a:r>
            <a:r>
              <a:rPr lang="en-US" baseline="0" dirty="0" smtClean="0"/>
              <a:t> Unit tests</a:t>
            </a:r>
          </a:p>
        </p:txBody>
      </p:sp>
      <p:pic>
        <p:nvPicPr>
          <p:cNvPr id="22530" name="Picture 2" descr="http://guidetowomen.files.wordpress.com/2010/11/psyc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428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://www.masternewmedia.org/images/content_curation_why_is_the_content_curator_the_key_emerging_online_editorial_role_of_the_future_what_does_the_content_curator_do_id16013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52600"/>
            <a:ext cx="2381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We are going to learn what refactoring is</a:t>
            </a:r>
          </a:p>
          <a:p>
            <a:pPr lvl="1"/>
            <a:r>
              <a:rPr lang="en-US" baseline="0" dirty="0" smtClean="0"/>
              <a:t>We</a:t>
            </a:r>
            <a:r>
              <a:rPr lang="en-US" dirty="0" smtClean="0"/>
              <a:t> are going to learn why we should always do it</a:t>
            </a:r>
            <a:endParaRPr lang="en-US" baseline="0" dirty="0" smtClean="0"/>
          </a:p>
          <a:p>
            <a:pPr lvl="1"/>
            <a:r>
              <a:rPr lang="en-US" dirty="0" smtClean="0"/>
              <a:t>We are going to learn how to refactor using Visual Studio</a:t>
            </a:r>
          </a:p>
          <a:p>
            <a:pPr lvl="1"/>
            <a:r>
              <a:rPr lang="en-US" baseline="0" dirty="0" smtClean="0"/>
              <a:t>We</a:t>
            </a:r>
            <a:r>
              <a:rPr lang="en-US" dirty="0" smtClean="0"/>
              <a:t> are going to learn how to refactor using </a:t>
            </a:r>
            <a:r>
              <a:rPr lang="en-US" dirty="0" err="1" smtClean="0"/>
              <a:t>RedGate</a:t>
            </a:r>
            <a:endParaRPr lang="en-US" dirty="0" smtClean="0"/>
          </a:p>
          <a:p>
            <a:pPr lvl="1"/>
            <a:r>
              <a:rPr lang="en-US" baseline="0" dirty="0" smtClean="0"/>
              <a:t>We</a:t>
            </a:r>
            <a:r>
              <a:rPr lang="en-US" dirty="0" smtClean="0"/>
              <a:t> are going to learn about ways to design your SQL that resemble refactoring</a:t>
            </a:r>
            <a:endParaRPr lang="en-US" baseline="0" dirty="0" smtClean="0"/>
          </a:p>
          <a:p>
            <a:pPr lvl="1"/>
            <a:endParaRPr lang="en-US" dirty="0"/>
          </a:p>
        </p:txBody>
      </p:sp>
      <p:sp>
        <p:nvSpPr>
          <p:cNvPr id="4" name="AutoShape 2" descr="data:image/jpg;base64,/9j/4AAQSkZJRgABAQAAAQABAAD/2wCEAAkGBhIQERUTExQWFRQTGBoXFxYXFRoYFRgfGBcaFBUWFRcXHCYeHBkjHBYVHzIgIygpLC0tFSAxNTAqNSYrLCkBCQoKDgwOGg8PGikkHyQpKS4qLCwtLC8vLiwsNSwsLCwpLCwpKSw1LS0sLSktLCwsKS0pLCwsNCwsKSksLCwsLP/AABEIAMUA/wMBIgACEQEDEQH/xAAcAAEAAgMBAQEAAAAAAAAAAAAABgcDBAUCCAH/xABAEAABAwIDBQQIBAQGAgMAAAABAAIRAyEEEjEFBkFRYSJxgZEHEzJCobHB8BQjUtFygpLxCDNDYqLhc8IVF1P/xAAZAQEAAwEBAAAAAAAAAAAAAAAAAQIDBAX/xAAsEQACAgECBAUDBQEAAAAAAAAAAQIRAyExEkFRcQQiYYHwE6GxFGLB0eFS/9oADAMBAAIRAxEAPwC8UREAREQBERAEREAREQBERAEREAREQBERAEREAREQBERAEREAREQBERAEREAREQBERAEREAREQBERAEREAWHF4tlFjqlRwYxgLnOcYAAuSSsyo70/b8kOGz6dgMr6xnUm7GdwBDj1LeSA9b4+n85nU8A0BosazxJP8DDp3nyCg2C9LW0mZgMVU7fB8OieLSbgqHYHBOrOyt1Ujwu5FR/tVAOVlnLJGO7NYYpz1ij3hvSHjqVT1jcXXzaSahcOstdI8wrB3Y/xBvbDMZSzgW9ZThr+pcw9lx7sqqbam7tbDO7TZafeGneueQRfl9wrKSkrRWUJRdNH2XsLb1DG0W18O8Ppu46EEatcDcOHIroL5a9GW/DtnYsOLnGhUIbVZNoOj4/U3XwI4r6ka6RI0KsUP1ERAEREAREQBERAEREAREQBERAEREAREQBERAEREAREQGttHGtoUalV3s0mOee5rS4/AL433h2s/F4ipXqe3WcXu5DMbAdAIHgvpX00bfGF2XVbfPifyW9A67yf5QR3kL5bdcqCSabj7Nlmc6uMDuH2VYFDZ8d6j+waDaDWNccgAFyOz5qYUXNA1B6gyD4ry8tybZ7WKoxUUYK2wWYhha7l4jqqY2xhDQqVKZ90x4aghXzSrNaCS5rRHvOhVD6QsIBVbUaQQ6WkjmDI+BPktvDunRj4pWr6EUoOi/L5fd19X+i/bP4rZmHdMuY31Tu+n2R/xynxXyZT+X9/3X0J/h52k+pha7HEEMqBwFgQXN7Vh7pyiO4rvPLLaREQgIiIAiIgCIiAIiIAiIgCIiAIiIAiIgCIiAIiIAudjNqAHK1wnjFz3ABfm0dpADK25Jj9xKj7MRNN7ogN0ANiTpMXPms225KKaV/NPlGsYrhcmm6+akN9Nm1h/wDHmnEGpUYBJl3Zlx6DRUXs6lnrU2/qe0f8grE9NG2fWVKFAGPVUy9zQIE1II7zlCrfC18j2vHuODvIg/RIrTRiT1TaLVxuDr1GOyOykRk7JIi+YuPAxEeOi6m6dGpVY4O90TZsaTr5cFnw9VjmtcLseA5vUG6kO71CG1HQBIIABHDVec26o9dJXaIY7CVjWECmTnIIJgtGofLh8Lrn7+4arWwjXGmGljpM2kNY51vIqwquMpCp2mEPixFw4fVQv0m7fyUg3LJcfZFgBBAJ8SO+FpBtySRlkilFtlR5YdwPHu43Vtf4fseWVsSwT2qbXCBPsvGvg9VKbu7/AOymnox2saOPo9tzBVIol1PXtNhhIggjM1kgjmu93Wh5armfUGFxYeLG/FbC5GFdIz6OBg+Ok/JdWm+QDzVccnJWxOKi6R6REWhQIiIAiIgCIiAIiIAiIgCIsdeuGNLnaD+ybEpXoZEXilWa8S0yF7QjYIiIAtHbGNNOnb2nWH1Pktba+1srhTY4B8SbSQNBAA6FcrE1XvvUcAGggT7XaEE96o21brTq9jSMU69eS3PFd1mQfaznoOzlAHx81zaeI/IqDjIPyP0WXDVCWub71I5h9fqtam1ry+n+sHKe8W+o8FzxkrxZOWz7nZKLSy4uejXYqf0u4AU61Ou03rgE6zLGtA6BonRV81heTA+9foVafpH2Y+r+Gz2yiszTjl9Y36jwUI2Dsd1ZjQz23VgD/taGEy7+LMQOeUrZVG0+pzNOaT9PwjqbrbbqOpNotJz0yY49iCbeNvJSDAbVxAOUOeJ90tdBm1oEeSh2zdn1cLi40LSYnRwmD4EfdlMW7ec0hrm1WX9nLIk8Gkcz81jJK9DrxOlU7N/H7bqMNP1lqbQbn3YE25coUE2vWqYmnUxL5DXvaymDybJMKcVd362LcTVpOp0qQkNfYvJIb2hwF22XF9IdRoFHDMyzTzk5bNMcSOFm/FaY48N2tf7/AMMcsuOqemv2IA0SfvnKtf0W7pmmKGMqhuV5DqIntAteWmo4cgNO/oqqw0iLcvC8T8VfG67i3DYelf8AJovaR1a6o0/8oPgt1StvozlabpdWid7JxedlQ8MoPmTC6WDx4a4sdYEnKTp1HnKj+zCabQeBMnqQA1oHjJ8F2mMDmZXXb7ruIPXl98FyYbeNKL11dd+R1eIpZZOS8uivsdkFfq4+ExRpvFMusOPDpddhdEJqa/JzTg4vUIiK5QIvL3gCSQAOJ0WPDYttQEtMgGJ/ZRZNOrMyIikgIiIAiLn7X2k2k0jPleRLbE8egUN0rLRi5OkdBeK1IPaWuEgiCq/x+8Fce849zyOMaGFiwu06zrOc8AC5zm8+Kx+suh1Lwrvc6O1adXA1GltQAPMNMgE9HsOvfEdy6uzN6pdlrQ2dHgEN8Z071F6lIF+b2joCTJHPVfoqZhB10KxWSnobyxKS82/Um+M3jw9KQarS4QMrSHOvpIBt4wuXtDa1UnMHeraNAbT1dx8FTG8+xRQqOxDAAM35jbZHg2zOBtrE81L92MWKrXMJe/KGuYNXBjwSGkmSILSNNCFdznPSCsxjihDWbr2s52MxeIpYh3qqpe9/s2OUgDTMdCPudF2thbwNxA/MDm1ScuUkQXcWh069Iki+l162rsh+XM38oi8zmLuGUjQg+EaqJ4nZJDsuUte4F4BNzF5A/U0yY94eSq8LVcUU/fQ0WZO+GTXtqT5rxTq5jGgFRovlkWB72wfArnBxY/LNw9xYeDgbx3g/PqtLcDd2pVdXBrg5AAGah+a4fmN8si33OxtbCuw1RrKwIY42d738sJVJpryy+zIttrhfmj90ZN7sCMRQJJAgGqCRMOY052+Isq43Q2a/DgvLO0HUyS6YGennAc3kb31sO5Whs7GNqtOVwcODv9zZgnkTEEFa+Dwc4qtYGnWotAvo5hdaP4XxP+1bPdKXZ9+TMFs+Huu3NEa3x3b/ABVCnVwrR6yiCHNzBruJIbwdBJ4iQ481Hdz9puxWLoUnmKja1MEHiA8ST4AqxvU5CMshtS7gNJnKbcDobc14wG6zKWJfi3QXgEUiBBFiKr5GtpAB0JKwxw1cXyZ05Mi4VJXqvnudnbTy9zw333QO9unxY1Q3bO61N1Zr3NLhTY9mQavDAajr8yGOEccymLhlyGxLW5z3m4Hnw6leaTAaDi9oe5z25QRoWmQW9QZMroyebLBLnq+xzYqjinJ8tF35leYD0XwG0/Ze/DtLX6sz1HGoA7iQ0MpjxKnFHAU8MX057dVzjzgOcKj45DMSB3rpU6gzmo42pgDlJAygc9ZWrgXGvXAAhrZJ6wZLj1J+S53OTjL9zpdjojCPFD9qt9zexVR9JoY0B0MEzwL3GXQLm2URzPVbRw9WlEPzNcOJaBpoSfA87Kqds7RxdfGVHMq1KQdUyhjHEFrW9m50aIF9TPBd6jFSMOap9a0fm1HPJJm4aHEzLuLtYIHFWlFOPCl5o7VV0RG+K5Pyy3u69SY4Tb7qrstI+sDLvcSC069lvM24fvEgo7YEDOMswJkRKg1HDPptaMgdEgEToY/SRyGqjrtpuruLoLWz2WcBFgSCT2jc8dVX62m7v1RL8P6KuqZdgK5G29vep7FMB9XiODRzdHHoq9pbzYim2GVXACw4jwDpXS2PUMZnXc+7idSStHntaGUPD0/MbzxVxOIy1awYGwQDZv8AK2wLu9S/B06dFgaHCOZIv1Kh+ILzMgX5/D91r1XA0iYjKJzGwt16qsclG88XEqTpdCefjaf62/1D91lZUDrgg9xlVI3O58sD3B1zll0ERxA0Uq3dxlZhy+qcSedjAPIustVlbexzvw6S0evt/ZM0RFscgWltXZwrMIytL47JcJhbqKGrJTcXaIJit06/6KQHE5gPG7Vy27MNAgl4c64OWqXmNfZAInjcqxsfgG1m5XzEzYwtSlu1h26szfxEn4afBYvF0OuPiFu/siJtjmII1Nvv/peBWaTDe0eUST3AXU5GyqP/AOTP6B+yzUsO1nstDe4AfJVWD1LPxa5IpHfZ2IqP/C0sNWNR5H+k4C35kMdEF0DqBxUt3c3JxeGZlJaCQ0EgjgPPUlWKiv8ARjVGH6id2iKDctzwc9UgniJJ85WZu4dAvFSoXVHNkAkxrzUlRWjihHZFZZpy3Zo7P2JRw5mmyCRBMkmNYuo/6R31HYcU6MetzNeJExlOpnQaqUYzFtpML3mA0fYHVV/itpfjHEglrpuwnQTq7m0/RJ8MY1svmyJx8Up3u/m7K+x1X1Tm1CDTvcAWJm5adHAm/HQSpLsTHmpTzEtBJBInTUm3DgfFdXEbKpua78QwVBMNDASwngW8RHT4rR2Lsulh3PY24eNRLi103BmeBgkaR3rGK/70t89+n8nVKV0oa1HktOv8G9V/MLJgB3ahvUwQenZBXSqVALSIDQ2BaC4ibdZWKls4euE1IAAi3QRp4rFWouj1gIIPbmTDh/pxNoM/BWxNy43z0X+lMq4eBct/5ow4rDkPLWujObTp2Yt3SR5LfxFF7BECKfZB4y4Tm8IXDpevqOaMoIpmS+YAJvDp4TZZ6u7LTUzudUr1nDO2SQ2P/GHQByzcgkm+PI1vVLsIxXBjUtrt9/Uz4+oKfZJEMGboXECL9JB81pbD29hxUylzho57stsoMQ2RJm5MLdx2zc4DqjRl99rbXnl7ug081wts7KZTpl9IjK1rtTD22NiD7Qv8e9VdcaS0cUqT07lqf023tJu2te3MsbF7s4bFj19M5TVAdnaAQ+RZzmmxOl9VqYP0e06dMsNV7tSDlaHSTJJMGb8Fi3H3wZWpso1AKb2gNbFmugQO49FMV0aM4raIPiN169H2e0BxY4jzaZ+EqL7H3RxGI9Y1sMdSdGV8guHBw7Omo7wVcC/MqrKHFuy8cnDsitae4WLA/wBM9M//AEtqnTqYeBUpObHGJb/ULKwUVXhiaR8TJbkEdj6bmkyJiB42WnjWOy5WscQ6ASGudx4WhWNlC/VH0fUv+q9Ct9nbC9a/K5tcB1pyAADSZLVMdk7sUsMQWlziOLiO7QALrorxxpGU88pbaBERaGAREQBERAEREAREQBYMbjWUWF7zDW/cDqsznACTYBVtvVt44mpDf8tnsjnzcVWTolGLb28rsQ69mD2W8B1PMrgF5FVtVkB9MyOR5sd/tOi91CvDHDqsrZJP8FUZVY2q93ZcOy0a8i2BpBtC84vDMuQBTLhEMAzdCTw++9QvC7VNBwJnISA+ASYJylwAvbW2oCnVFlNv+WA46+sPsieIVYwa0gl6yZ0vKpazb6KKI1tHZmIotBsaZOlxUng4ECZ7oXZwlX1tNjXscH8abnNNSowe/Opgu+q1tr700qJsTVqDj+nzsPHyVf7Z35o+tzVKo9YD7hJc2AYhzbg3V4cKdq5Xu3z7FcspOKTpVsly7lo0WB4j2WgFpIEusbF7SPiJ8F4dgyyC0BvHO27T1PJQ7YHpMpVQBXOaNK1OPWD/AMjG694E9FNMLjczfWU3CpTPv0zM9Ht5jz5laSxxmqav8+z5mUcsoap1+PdGDESXA1bj9bLfKxPQwVHt58PTADGkOLrkwQQAdHDSSfkpDjcbTZTNQENA1y3a7gAWnmbcuMqFV8QXuLiRLjNtO4Dp981k4taN2vVao0eRVaVP0ejNSm2Dy7vv7+KsPdLfDMBSrm+jXnjyDj9VBWtn7+/vzX60weR+/v8AdSnRiXYiim6G8vrAKNQ9oeyefTvUrWqdlQiIpAREQBERAEREAREQBERAEREAREQES3225kHqGG7hL+7g3xUHqO5LobdBdiqubXOR8YHwhaFVh0j5dP3WLdssatSoRew+/wC61n42OE+H7/d17qMPEgfE/txHmsAaCbX66np996EHl9YmeyZ5THQz5FYtq761cPhmtc6GsGVoB7RvZs8wLacLpWrF1Rw9kNaAI4mJ89R4SuPtzYdKrTl0gg2g65iNBz0U0nuSpNbHIw+OdjQS6adOcpDSbzcl54jp1WvtHdLI4PpkPpukHLfKYtI1A+S3KG6dSn/l1nBpmRHl/dbmycJiKB1zjoYPWx+itZUiWz9l1M0+yR521spNhNs4zBMNajVILY7iNO0OI711sVgWVTmg06kyHAXP8QiCPuVz6VVzH+rxAEPkBw9hw+hjgVFknYqb8YnaFGmX06QcwmzZaKh4OOabi4HJZ8Fi6jqYf6p0Xm1wRcSGnw8oWjQ3eyMysMhuhOova66+BcTTA0cNe/u6o3e4PNPaEmwJtMAg9YgwefSx71ttqA8Y7wR8+HXzlaRoNNoDTM6CNZ008RGp1XmlTfS1ccvJ3abYECHajh7U8IVaB2cPULSHDUXtr/0rP3b23+Ipw72269R+pVbQM9/wOo/9Tb/d0Ui3WrOZiGAaE5e8GQflKmLphlkIiLUgIiIAiIgCIiAIiIAiIgCIiAIiICFb17uO9Ya7BId7UagxExyURxbSLX/b7+iuNcvaW7dGvMtyuPFtvMaFUcQU92XGA9pP6SYdyFjfp4heHUHN5j7+/ipdt30Y5wYp06w6jK/9vJQ6tut+HdA/E0Y90VCRz9lxiPBRQMbsPLje559y2GbJ95xzHh07hw71hp0KjdK7uXapNPxyG/Dis1PE1h/q0z3sjwmyA8VqcC3urQr4BtVpzGCdCDBaeBBHFdJ5c+QXU7/pBH1K8fhI4hARN+18ThiRU/Mpt95wAPnx8fNbLNv0ajYeyGuFw7Tn0C62I2VRcZqDORpMnrxMDyXG3gpUqbHANHrCLNnQGQHEctUJSs6mBxrCAKdVpaBYOJn+q8+a6VKsR7hP8Nx9CqefQI6K/vQ3vLhdpYcYXE0qTsTh2gBzmNJqMFgZInM3Q+B5xNWTJNbnFqYmn7zgP4rfE/fILIxhcIBkdDcdxH/ZVr1dysG7/Sy/wvcPhMfBav8A9eYOZyu/qH7SnCVK/wADh4gax3Dny7yppunstxqCoR2WAweZNrLvYTdnDUvZpj+Yk/NdMCNFKiD9REVgEREAREQBERAEREAREQBERAEREAREQBVvvb6LsTj8ccSMYaLIa1oYHZmgajWDxPirIRARs7h4bI1vbzNaBnLpc6PedaJOtoXHx/o+cL03Zu+xU8RRQKc2pgH4cHM0h3UFcWpJuT9/f2VeWP2XSrty1GB3hcdxUYx3o5pucDTdAm4d9CFVoET3R3Vdiqnan1bbuPyaOvy6Ln77ehzEU6rsRgvzg8kupuIziY9mbOGtrEK49mbNZh6YpsEAeZPMrbU8JMXTs+SsbujjcOTUrYeoBBAlhABPw4rX2BtB+DxFOvTJDmOEmLTxB6RwX12+mHAggEHUESD3hUX6ZNwG4YjE0A1lCoQ17GiAHmcpA4Nd8+8JVF+K1RdOxdqNxVCnWbpUaDHI+8PAyPBbqrL0G7b9bhX0Se1TMgcYNj8gf5lZqsZhERAEREAREQBERAEREAREQBERAEREAREQBERAEREAREQBERAEREAWptTZVLFUnUazA+m8QWnzBHIgwQei20QET3Y9HGH2dXdVoPqdoRkcQW/KVLERAEREAREQBERAEREAREQBERAEREAREQBERAEREAREQBERAEREAREQBERAEREAREQBERAEREAREQBERAf/2Q=="/>
          <p:cNvSpPr>
            <a:spLocks noChangeAspect="1" noChangeArrowheads="1"/>
          </p:cNvSpPr>
          <p:nvPr/>
        </p:nvSpPr>
        <p:spPr bwMode="auto">
          <a:xfrm>
            <a:off x="73025" y="-908050"/>
            <a:ext cx="23717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Make a couple of functions</a:t>
            </a:r>
          </a:p>
          <a:p>
            <a:pPr lvl="1"/>
            <a:r>
              <a:rPr lang="en-US" dirty="0" smtClean="0"/>
              <a:t>Note the not implemented exception</a:t>
            </a:r>
            <a:endParaRPr lang="en-US" dirty="0"/>
          </a:p>
        </p:txBody>
      </p:sp>
      <p:pic>
        <p:nvPicPr>
          <p:cNvPr id="1026" name="Picture 2" descr="http://www.astc.org/pubs/images/lets_t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2646"/>
            <a:ext cx="14192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</a:t>
            </a:r>
            <a:r>
              <a:rPr lang="en-US" baseline="0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Code</a:t>
            </a:r>
          </a:p>
          <a:p>
            <a:r>
              <a:rPr lang="en-US" dirty="0" smtClean="0"/>
              <a:t>Right </a:t>
            </a:r>
            <a:r>
              <a:rPr lang="en-US" dirty="0" err="1" smtClean="0"/>
              <a:t>Click</a:t>
            </a:r>
            <a:r>
              <a:rPr lang="en-US" dirty="0" err="1" smtClean="0">
                <a:sym typeface="Wingdings" pitchFamily="2" charset="2"/>
              </a:rPr>
              <a:t>RefactorExtract</a:t>
            </a:r>
            <a:r>
              <a:rPr lang="en-US" dirty="0" smtClean="0">
                <a:sym typeface="Wingdings" pitchFamily="2" charset="2"/>
              </a:rPr>
              <a:t> Method</a:t>
            </a:r>
          </a:p>
        </p:txBody>
      </p:sp>
      <p:pic>
        <p:nvPicPr>
          <p:cNvPr id="2050" name="Picture 2" descr="http://i.msdn.microsoft.com/dynimg/IC17177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4476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EXTRACT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Tell the User “What” you are doing so you don’t have to show them how you did it</a:t>
            </a:r>
          </a:p>
          <a:p>
            <a:pPr lvl="1"/>
            <a:r>
              <a:rPr lang="en-US" dirty="0" smtClean="0"/>
              <a:t>Never write the same code twice</a:t>
            </a:r>
          </a:p>
        </p:txBody>
      </p:sp>
      <p:pic>
        <p:nvPicPr>
          <p:cNvPr id="21506" name="Picture 2" descr="http://elizabethkuhnke.files.wordpress.com/2010/12/we_can_do_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00200"/>
            <a:ext cx="3429000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9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currentvalue</a:t>
            </a:r>
            <a:r>
              <a:rPr lang="en-US" dirty="0" smtClean="0"/>
              <a:t>=1;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</a:t>
            </a:r>
            <a:r>
              <a:rPr lang="en-US" dirty="0" smtClean="0"/>
              <a:t> </a:t>
            </a:r>
            <a:r>
              <a:rPr lang="en-US" dirty="0" err="1" smtClean="0"/>
              <a:t>isValidUser</a:t>
            </a:r>
            <a:r>
              <a:rPr lang="en-US" dirty="0" smtClean="0"/>
              <a:t>=false;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currentvalue</a:t>
            </a:r>
            <a:r>
              <a:rPr lang="en-US" dirty="0" smtClean="0"/>
              <a:t>==1)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return true;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//what are we doing, not how are we doing it</a:t>
            </a:r>
          </a:p>
          <a:p>
            <a:r>
              <a:rPr lang="en-US" dirty="0" smtClean="0"/>
              <a:t>// if the </a:t>
            </a:r>
            <a:r>
              <a:rPr lang="en-US" dirty="0" err="1" smtClean="0"/>
              <a:t>currentvalue</a:t>
            </a:r>
            <a:r>
              <a:rPr lang="en-US" dirty="0" smtClean="0"/>
              <a:t> is 1 then user has access</a:t>
            </a:r>
            <a:endParaRPr lang="en-US" dirty="0"/>
          </a:p>
        </p:txBody>
      </p:sp>
      <p:pic>
        <p:nvPicPr>
          <p:cNvPr id="2050" name="Picture 2" descr="http://www.sproutfund.org/spark/wp-content/themes/spark-graphic/making-sparks-2009_slideshow/showcase_lets-try-it-out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653"/>
            <a:ext cx="3914775" cy="49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1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ROSE BY ANOTHER NAME?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Rename a variable</a:t>
            </a:r>
          </a:p>
          <a:p>
            <a:pPr lvl="1"/>
            <a:r>
              <a:rPr lang="en-US" dirty="0" smtClean="0"/>
              <a:t>Right-click on variable name</a:t>
            </a:r>
          </a:p>
          <a:p>
            <a:pPr lvl="1"/>
            <a:r>
              <a:rPr lang="en-US" dirty="0" err="1" smtClean="0"/>
              <a:t>RightClick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Refactor</a:t>
            </a:r>
            <a:r>
              <a:rPr lang="en-US" dirty="0" err="1" smtClean="0">
                <a:sym typeface="Wingdings" pitchFamily="2" charset="2"/>
              </a:rPr>
              <a:t>Rename</a:t>
            </a:r>
            <a:r>
              <a:rPr lang="en-US" dirty="0" smtClean="0">
                <a:sym typeface="Wingdings" pitchFamily="2" charset="2"/>
              </a:rPr>
              <a:t> Variable</a:t>
            </a:r>
          </a:p>
        </p:txBody>
      </p:sp>
      <p:pic>
        <p:nvPicPr>
          <p:cNvPr id="4098" name="Picture 2" descr="http://i.msdn.microsoft.com/dynimg/IC16186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574" y="2133600"/>
            <a:ext cx="38100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g;base64,/9j/4AAQSkZJRgABAQAAAQABAAD/2wCEAAkGBhQSERUUExQWFRUWGR8aGRgXGCEZGhohHhggGxgZGx4aHychHB8jGxwfHzAiIycqLCwsHh4xNTEqNSYrLCkBCQoKDgwOGg8PGi8lHyQsNCwqLCosLCksLywsLCwsLywpLCwqLCwsLCwsLCwsLC0sLCwsLCksLCwsLC0sLCwsLP/AABEIAOEA4QMBIgACEQEDEQH/xAAcAAACAgMBAQAAAAAAAAAAAAAABQQGAgMHAQj/xABFEAACAQMCBQIEBAMECAMJAAABAgMEERIAIQUGEzFBIlEHFDJhI3GBkTNCoRUkUrEWYnKCwdHh8CVDwggXNFNUk7Kz0v/EABoBAQADAQEBAAAAAAAAAAAAAAACAwQBBQb/xAAxEQACAgEDAgMHAwQDAAAAAAAAAQIRAxIhMQRBIlHwE2FxkaGxwQUy0UJSgeEUQ/H/2gAMAwEAAhEDEQA/AO46NGjQBo0aNAGjRo0AaNGjQBo0aNAGjUXiXE4qeNpZnWNF7sxsP+p+w3OuUc0/FmolRjRRPHADiahkuSe2x+lP1ufy1GUlHkvw4J5XUTpvGuZ6akXKomSP7E+o/ko9R/QaoXFPjtCtxTwPJ7M7CMfsMj/lrj9QzOxd2LMdyzG7H3uTudb+HmMKcx5Hvcj+YC2w2JN79xa2+qHmb4PVh+nRj+/cvr/HWqvtTwAe13J/f/pqzcI+N1K4HWWSJvO2aj9V3t+muU08sCsputlYb+rI4utmHjEqGJHe5/LQlOhVmxBCgZsgfEXDYhT2VicfqsDY/fUVlkWS6HFLs0dm4x8XKKFLxsZ3I2VBt9smNgP6n7aU8v8AxojchapOmSfqXdP18j+uua9SA4glcQWsAG7MRbci+QA8efPukZvvrryyskv07Dop3fmfUHDOY6eoF4Zkf/ZYEj8x3H66Yg6+TI6oqbqxU+CDY/vq48v/ABRq6cgF+sntIbn9G7/vfU1mXcxT/TZf9bs+g9Gqxyjz3DXJ6fQ4+pCdx+3cfcas+rk7PMlFxdSW4aNGjXSIaNGjQBo0aNAGjRo0AaNGjQBo0aNAGjRo0AaNGkvMvN1PQplM/qP0oN3e3sPb7mwHvrjdEoxcnUVuOtaK2uSGNpJGCogLMT4AFzrh3Mfxbq5yRC3y0fgLYufze23+7b9dU2eukkJMkjub92ct/mTql5l2PUxfpc5bzdfUbc5c5S8RqMmLLAp/Dj/wi/1H3cjc/sNtXXjnDIqh+HUUVTPGklOhVMQIyuDuJHGX8Qso28d765gP+++rrT83wLWUE5D4U0CRvZd7qrqcd9xdh3tqlT8z08nSOKXs+ybXy2NFNybA/VkWaaSCEhGaKDJ3lJOSxre2AADZN7jWR+Hn4/1yfLdAT5CI9XEnER9P/wCZkLe1t9Yct81RxQy08jzxJI/USSnOLqwFiCLjJSLbX7j9pVFzckU0oM9ZNBLEIzKXtPGQxYNH6j6bntfe5/LROD5Eo9Qm0rdfbb3c+qNX/u7Dy0/SkkSCYOWaePCSLpbvkvY7WII2P27mXHQUw4XXfJzSShnp1IkQI1xL6SLbFWy27EWN9QxzbHFURsJ6urixdJVnNvTIMT07sd7b3Nuw99aU49RU9HUwU5naSVo2V5EVR+HIGC2DHtYm/knsNS8K4Kn7R1qvlVt7+/08iQ3I9P1vkvmmNbbt0/wM8cullfK9v5rW/wAtRqLlGnEFNLU1MkRqHeMIkQJVlkKEkk7INr+d9tSzzfQ/N/2hhP8AM2y6Fl6XUxxzzvlj5ta99Iq/mNJIKFDlnA8ry7Cx6kwk9O++wPe2+nhOa8z2t+/407r3cDHiHIsKiqjSpZ6mkQyOvTxjKrbJVa98gCPtfb76rHDeFTTB2ijd1QXJVb23A8dzuNhvbfsNP5ubITV8RmAfGqhljj2FwXxtlvsNj2J1G4DxiCOmZJT6jLkB0w+3TAvvsN9tGkzkJ5Iq3u9v9mjg0VTHNlCr9SLIkBCLYgsyt+in099tt7a77ybzIKuAMQVcbMp2II7gjXHafmWBXqSXJEk87J+G7XWSMorbOltzuDc27W76Ycr80dPiTspPTlI7gr/KADY3IvbyT43OpY5KO1lPWY5Z4uemml8zuWjWEUmQBHnWetJ4YaNGjQBo0aNAGjRo0AaNGjQBo0aNAGvC1te64z8a+Zi08NPC7AwkyOUNirkWQXG4IUk/72oykoq2W4cUsstMTofNvPVPQKBIS0jAlI17nxcnsov5P3sDbXFqrOvlFRNLYyO4c+IwihlC38WNh9/z1XJ62aZspmkkbtk5LGw7Dfx/11Lp+IyLFJEL4va+24t7fna2s056n7j6HpOmjhja/c+/8E5OXwP4j44rI8gteyxvhsL7lmv9tZ0/DUtmpLRvDKRkBkrIu4NtttiCNRpOPO83UksPw8GGJIYYnY2N/UfPgm/jUSo4+5sqR4IsbIF3bZ/rNz3Y+/jUEvIvnlklTZNHCoz6cn6hh6o2AUejqYne5287ayTgqkrF1D1mj6gFvR9OYS973K+e3bS1OLPfqE2YRiIDE2K4FCSfBA/rrOn5jKj6FMqp01kubqtrDa9iQCQD7e+u6SHt5rhjWehwpsV6jBwshdApjudgjHuLX8nv486x4m8cS/LhnLRtcmwCs2wbt6tuwN/fbfSqLjgRCscaozrg7hm3Hn0k4gm3f9ramJUmrMpEcYkVGleTJhcILsQN1DH+v21Fothmkn4ntZYOD8Op5oKRGgTKpmeFpQ75iwjxdbtjcFySpWxAtt30t4jTw0cNM7QRzNKkmebuASk7ICuDrb0gD282vpUeMyt07yyHo/wvUfw7Wth/h7Dt9tLaisaQKpZiqAhQTsoJyIHsCd/11JNFWTHJeJy5fFv38fNF5bl2jWvWkIYuauKylmt0HhDspIsLhmAv320h4rBHJSLVJAsJE5heOMuUa0YkVhkxKnupsbdjtvqHMJgsdY0hLOzBXzOd4gguT4sGUA38fbUE1TYBcjjfLG+17WvbtewtfUnJcUURxS5cvXcts9Hw1W/DIc5soydgp/DeSNm3GKF3jhbcfw2NxcnWmvakjQqBE7IGbC7NGJGFIHVSrAsoPXx9RHpPewvVOr99WjlHg8FRHOHkQzsDHTxE2LOYyQwNrXuAouQNyfABKTe1HJ41BatTJsVLQXJAjaMPteYrI7fMMMTk1li+XxbIgb2u1ydHFqlFSQxSRO7vlM2ZVrgIYwi9Rg1nL3KlxcHcALpPxvlOajiiaZWRpC/oa1wExsQQTcHL9LastN8LJpIpGjLl19UeSBYpkP0lGyJDEG9mAHi/nTd7JEoSxwqU5bP5HTPh5x/5mmW/1KLHVr1yj4MzWzW/ntrq+tMXaTPC6iCx5ZRXZho0aNSKA0aNGgDRo0aANGjRoA0aNGgKv8Q+a/kaRmU/jSeiIfe27fko3/Ow86+fKNmaW7SsjMTeS5uCe5JBubnv+Z10T4pA1Ve8YchKWAMQFz9TMLgC4Fzknm9htc7arE/KBAyzIASO+2RDtcSITdbYOjE9yARsbE6yZG5M+h6LHDHjuXL/ADwbqmoHXcdaYML2R26aEhQAMg+wY7g7Xv3F761VPEJkFjIxIpmb0yFhfqm24JBIG17nta+ticp3RzK7ZgNjs3pCCYLldDsejYXKix7ki2tX+hxErIZCcHw/hsqtiVMgLBiEByAU73O1lI1GmXynjWyfBpSrKPgZKhmMTMGMpwN4SwIW1yB4OV7jxpWvEyYlLzyq1x2mZi3qsxw/lsNxdtyPN7ifUcqNdAZwL7LkCF9UayBI2LWcnPG3pub9/MJOSpGxykRQ4GNw1zd44+wW+0sojPsUf2ANsYsw5csVwSOKV7mGYrNkto0FpSzEbgswHYt5B399PpgQ1NPJC8MBcQPTSwhMFeLGSSJrAugHqybcNj3vfVfHIjsPTMoUCMPkG9LukRCjEesZy2uOwFz3F2dHyUygI0o6l1V736cYKgoMifd1G3lrC5IGuy8IwxWR3J0ibBwcwMaUJG9TT08jr6Q5aZ5FJsCCHKU+6rv6r7X1I4dTS3UmNPm2oqjJSirldgIC8ZAGbC4sR6hhe996dNTSg3CN2Zww7WjYq7X8AMLft7jW5uE1BaxS5Kly3UQrYMFZjIHw2ZlBu2xIv41BSl5GiWLEtta9fgsiiV+g1RDlWdKo6YeOxkxC/Ll0tZyG6uIYerEDfzjw+kY9CSWNTWmOpaJGiVWcqq/Ls0eIBbLq43F2wXvYaQvw2p/EZ1bKI+vJ1LrawJIyLFRceoC2430f2JNK7ZRtkrMrMzAYlLZ5sxxGOS7k+R7jXNbXYn/xozVxmiyNTTyxUXWJSVWqpP4QMrYJEwHTIAaRgLDIXIxO+14PMVS8U1PKI5EmelcteySXvMnUbpqLERgN2Bsoub76q9XwyRWNsmZSbgXJBB3O17/nrZQCeKVJTA74tupVvUDYFTYX9Qe1/OW19STT4KZ43idS9WN5uK1LsypTsmSlQoBxU59ZnxYWB6b43PZWBvuBqNxaOoqXVzEQxMgI3LLjLchy1sQnUVBfwF7dtbKzjcrIOvCwjZGSQhsWbqOChGQ2KiFVAIN1T/WGtVbxmWpjmKU7GOxUsoZggLRspZgLXxgAubX3PjXWVxlTtInJxep2Z6OF0hHTAan9KspAYmxBZsiL5XFzuO2sqnh9RLOxkZ82XqSNiQATf02BAvkAgG2+3jUFubci7mMiS0ioVeyqsrlnuLXLC7WII7jb063T8yxyBkaJiGsWYMqyOysxBYrGFbZyu63831CSNOKVPaJb/g+CKhhrtOvn34ecwSU856UDT3FysdywG1za3bcd7a7Dy/z1S1gtHIA/lG2Yfoe/5i41djktKR5fX4prNKbWzLDo14Dr3Vp54aNGjQBo0aNAGjRo0Aa8OvdLeZa4w0k8q90idh+YU2/roditTSRw3iiJPV8RZWbq3kkiYMRcI95VIHe8Qa3+zqNUcvkREo6xmOFXqC8hFzNk8aBQDc4BAV8s3sCRB4CZY5o5lheVVPqG4DKbo4JA2uCVv4vphVyzMtUGgkDVDiS9tkEZfbtuAGte4tjrDe1s+v0PVpi9tu/+Ptv8SfQ8vL8yquC6tUQxMpmY5B4TIA1kXIXAN7i1rAH6tIarhFQyxqJkkhfN81diiGJV6ud1BuowtYG91xvfVqoKuWVRUQU7Sn5mKUxRtcosMBjszWspdjcLa9h27Xq/BeM1CKkEVNK+EkqSBSysesiDpghbxuOiWBN9wdrAjVkYpnn5ss4p+6l9P5I0XAahVYxuWktD0GilZchPI0VlBUNu4KkMUxIOxvrbBwgQUzSCdXlSoEQkglf0qYpDJH2XYsAchsbGxO+vZeK1MEso+XqusvRmBqZGleNYJTJmxKLeMk28KPc31u47G1NR4ihkp45ZllzdzJv02AQHEWWzXUH1WBuWvtdJVGkYcMtWRSnwnuSY8FWP++SKVRSuMgBQPYELcjYdiEJtYg2tqMyxgRg1ksZAtcTEYhmsVW+3073FlII386gz8DTJG6eeVEswUPj6sLtIb3yAsTjtf7dtTqjk1ZIaN1MKSSxD0SSFTI5cgYg38WHgX1WopGueWWTd8Pj4e+hbLzGIFlpY0SSPqk5N6yRkjSR3DEFHaKMnf+X7nTiXm6Oq6qTwSYGNlUGTf1zxSY5mOyKoj9KhD2A776U8P4Q7qSZIadQ2F5PTdgLlBcbkC19rC4ud9ZpypVSNKoABhYK5eVUUZXs17WIsL3v5GmpvgeyxR3k7+Cr8v7IaV/O5aOVBFiZQ4JWSykEKqllxu7IqhVJNreL768h5rZ5SY4XRS0sz4Tgby4Z3LpiEBUDFgwOVrk20npOWpc42laFI2lwGTn8XFwHwK3uvjI2FzsdSHpunWVSRywU6JI8aiVtmGRsoVlbKwAuSLDbe+mmVbnHkxaqiqGkEdZ8w0kUXQMx+lMQqhm2Uf6oI3sNvNr6X8Sj4gJVC5MCSFsFCnZstmA2azm7D1+rvvqWprjLIjyrGYQC8j4YKCQy2YKfrJH07v2NxqdxWonUUscLxmSSHNnAQocJGOV3Wyoqg7WCqMrAXOox2dluZvJCnV9n/AIEVCk9VVUkFXfpzyIQQEBKu9iysoNr9rfYC2wGrZNxXh1HHV0Cw1+LSlZXVku/TJXEH/Abdrb3P5aScIpZTxDh8sksc6moRFeEgqCHUlCAq2Njfcbj31aePV1QKmcDjsMI6j2jN7xjM2Q+n+Xt+mrfgec07Sf5/gQQcC4bUUtXJDHWxvTwmQdZ0xJ3AHpBvvpByVwFa2sjp2cxh8vUBcjFC3Y+9tX5KmV+H8R6nE460fL7Kl/R6t23A79tVD4TH/wAXpvzf/wDS+otK0XQySUZNP1RbuQKGgSsboVc0jdKQFWhwGNhkcvta40n4dyzRSpM1LWTtJBC8wBi6f0Db1fmR23045A4jw9q1xBSSxSdKUlmnLggD1Cx8n38a08qV1EyVopqWWF/kZjk8xkBWwutj2NyN/trlLZE1OcXKW/by+p5yd8WZISI6m8kf+Puy/wC1/i/Pv+euxcN4pHOgeNgykXBBvr5z/s6mmhDQPi4VE6UjIhZ7kvJkzBcStzta2w1YuDczwcPkT5eoeZCxWVCpx7m0iGwHbYgXv3B12E2tpEeo6aOTxYlT8juujUThnEknjV0IIIvtqXq88gNGjRoA0aNGgDVE+KfO8NJAadlZ5aiNgoFgFBGObE/c7AA3se2pvO/xAWhxiij69S4JWIG1lAJLufCgAn72PYC+vn/jctZWzmedZGZzjfEgL7IB/KN9gdzfyTcxb2NGHG3JMdcv0UvTVlqkRWu2Bf6d/USpFh+vfb31OWlnbf5xbWsPxD3AI3PsNzf2sRuV0t4PwF5ZYYzaISuUV3FgCO9ge5FwLe5A0wouExrxCniCvIC46kdTD0iFP1EjJtsLuDta2sS3Z9ROoKr3q+PyK4amKGnrVMnrkCxRpi2RxmRyzG2KiykWyvf99Zcy80QTU9SiFupI1Id1PrMUDLMxPvkbb9+++tg5LyrKiAu2MCs46SdWWVLr0+kgIyJRla97Ab6r3EuAqsM1RHIWijnWGzoY5CWjZzdbnEqUKkXPvrTiVI8TrJqT2fO/2GcvNISipo4W/E+Xnp5slJ9Mk+aqpP2tuO241I4hzJBJNxFxkY6iGNIwQRd1aE3I8Y4NY/oO+pVHyW0C1R6cFRNE8MaCZ1SIdWLrOxEjqGYLioF/LG222fEeQYzUz2MiRRxwyiGBPmZfxlvZQHAKI1wXyO2Pe99WMyKUePTZFk5vjR1xBFuH9EG24kMRH/5XF9SaFoJhQSPUIppo1Dq4fMkSl/R6SG2+/fUCh5Zp5XaSWqMUPV6MLdIsXKqGZmXIYIodb7k3a3jT+PlSf8OkyjCrWSoXK7gpArM5bymF2C2G/nfalulselCMXNub2TpfBcvjseLxhZY3CvBA3Wlk/vEQkVllYNs2DYsCLEedvbSfinE86asV6gSSSSQlWCYqyxqVJUBbKALDcC/e2veKcByjjNFO0vVqRTqrxiP1MuSsCXbY7d7W86iQcs/3oUy1UE0rs6MoEiFZEBOPrQZZFSoYbE2va4vyKnVnc0+nWT2atfSvybIOKQSxURadImpfS6srHNRL1FZAqkMSNiDbfftpq3FYiKmWmqI6eWSod+rIjFjEeypZGIIckkWBO2q1Q8kzz9IpgvWaQJm2PpiUNLIxtZUW4F73vsAdOeWOUFM8CvJFPTTdULLEzquUcLFkbJVdSDi24sV3F9Wvi0Y4NKThk95LruYYKp6yMS4CYQskrqwUtEoBDWGS3N97HcD3143HYY2pwsoZUpXp5JOmWVWdiVfB19aA2B23B7eNKoORZXMRppoqgSyGIsuaKjKnUcP1FU4iP1ZAbgH9d0PJsjNEIZIqiOdzGJIywQMq5OHzVStk9d7WK7i+oPZ2jRBRlHRJ16on8N40I6mj6lVTPEtQsrdGLBVx/nYiNd7bWsf6ak8b5s4c1TMTw2OXKRiJfmJB1LsfXa22Xe330lm5cp0pY2SojkZqtommAkVFURK1iGW5sSWuoNwR+WveIcqLTtA80393lcqZFjkVlxALeiRFbswsQCP20dkceiSTlfl6ofcP5roPla6NKVaR5YCqlZJJeod7JuLLv5++q9yBxuKk4hFPMWEaZ3xBY3MbKNh9zrbx3llVX5iF1kilmCxLG3UbFgzAMB6ldRiuJ3udb6/lGGlMTmognZJwk1P1FzYdQD0hGLAEbMrWZTfvrm52Sgk0u4y4bz/S08nVh4WqMysAxqJN1bY91I39x++ttFzvRxRVCpQGAy07xh45Gk+oWGQewC3tdhuLaz5gaGaavlmjldaSVYkQVDAeqaQG2SkRpZQMFFhbYjWVMFVBIwd424ZM3S6h9KipsEVrEgWt4Pn303sklH2bk0727v4+ZVaP5VhGGuGIGW5ABsVb3H8iv3G8hG+NhItQkkhnW5O1jZd9rem+/fftf+bTbh/K1NP0ajFYYTSyTvGZXxLRzmIfiHJ1RrqTa5FiB3vrx+E0RZplKMkNO0ksEErsmYkWOMB3AcK2YY9yMTY7644lkMyvuPPh9zgIKgw9oHP4Xew9wMgDa9/H/LXZke4BHnXzrzDWD5fh7xoIvw5SFDMwUiofsXJPfexJ9tdp5F4x8xSox72GrMcuxh63ElWRLnZ/FfyWPRo0atPPDVb595q+QpGkW3VciOIMQAXbsTfbFRdj+X31ZNfPPxo5iNTXNCD+HTDADwWIBkP59l/3fvqMnSLsOPXKirVMFW1VUmRsp4RKZmd12A/Dk3JsT6sQF9wANT+A8eqmIKFSTIUFygu0rGQruQQCQd+w9xtprV1qFKaUMhlrZKdZdxdRTsFkzv26kgSTfvjfUrhFb1av1dKw4rAiqqooCDrqAqqN17b73PudRa1I1wm8craNK8emglpaiVY5Lq0irc3IN4Tk1yQww2IvawO5vqL/AKQRqz9CFleSNos5puow6llLA4qB6fSD4DEknazrh/EAUpoWaMxPSz53w3YNUNGSx3UghSNxufvryrnjESdKMNCwhCMZIgsbhoyzFMRKHyDhrk3DE/SBbMk/M9pyi/6frSq2KqHmR3nWleFWeSNKMsk3Sc4S/hsJArBbWCmwYMANJKfikWEsLUjtTTOJFUVNpFaFGV2MhQhsg5uMR3GPbV5pWtWQtE0CRrWympLGIG/zB6ZOe5Xp2wKbBrnvrnNI8eMSuVIHzBINj3j9H6ki4/prVj4PC6r910Najm4NLP8AOUwkhqunOsaSlGjKKUiZHsf/AC7qQR+2tlBzqJZJklgIjmMdlhmMTRLChSOMNi2aYbEEbnfY6huWaJMrdAUgubLYOEOAv3zzxsPz8X1NgQDHGNjFZMG9GCnbcG2ZY7ggm+5v20yOotnOkgp5Yp8WiXHxOkWiDGmaXp1Ur9NZivTV+kFzbA5KxUC4xN7gWvrVw/4gzdRXdVY/MSTsO2XVQRun2XC4HkX+2pfD+JFpK2JBH3PTVY0sbSg+1mONzvf7a0ScMCQuv1L0c1YlAoY2OKALfIXIvlfvtbVDl2PUhhSSmt0+18WZS8Wikp+lFA0cMUqzOwmylv8AQLMVABG1iBsRc31F5h5z9EKxPPPLDOJlqKkJ1VxHpiBQksuW5LN4FgNZVrOq1SgfgkR9G1gCM1O1tyQO/ffvphW8EZq2gEUMDtNQIcJluhcQvcsFscrILN72J1LHaZR1bjkhai7/AM/UV1PxCElakqQ9OARvEYA97rNkaghvBLOSDawxTW6g5ypaX5WGBZ5IYnllkaTBJHaWFoQFALKoVSO53OpVDwSnfgkJnnSn/vT3kMRkdvw9kUJuffcgDVffkmVaro9ROn0hOKg3EfRIy6x2yAttja+W331cjz2u0ue49g5ripIolpkleNZDLKZsUaTOHolFCEhbRk+q59Rvba2suEc5U1NHBDTLNJEkryTGUKkjdSFoQqhSR6Y2O5O7W7DUPiPKyinR6epSojeRYSwRoyjN9OStvY77/Y6mcH+HccHEYYKmspXLTYNAjMzkAFhlYegtYLYkH1D8tVRtpm7P7OE4t91v53uR+D8001PJTxxQ1EqxVTTHPDNi0fSGCLexWwYXJuR48aeZ+YFmhjhDVMhjkd2kqWBdiyqpXEE4AYdrncnt21Hq+DQxcRtHWxoolds1SUmAo5wWxUFm7AY33HfyWHO/B3P9+EiSRzSFWKRPCRJjkxaOTcZD1XBsST27a7Ijg0t6mL+FRVJhLxTGJEbAE1AhUF/UQLsO4BJt3tpPKjRSWyUshBurK63G4IKkg6sHDp1ThsrNEko+ZT0uWAFomN/Qyn+ttZ0HEOnQPLHHErNVYi6CTAGG9l6mR/e51WjTO9S2Fn9syuZs3v8AMMHl7DJgxYHYbbse1u+prtUt6ElWwpHuMlP4ORkeM2Bsb3NjY/cDVmpysUcSLHUSQPApKxwo0blo/wARy/fIPffuuNtgNL+HSKjxulg/9mytewN2DPYkG4Ow832GuJeKyzJNLDSXf19ir0HM1RCYzHJ/DRowCFZcHYs6MpFmViSSDf8AoNT6Tmed5w0fy6FlMZQRxRwlW3ZXUjAg2Bu3sNN+HwLUfJTTnqSO06m4BLmNcoVINgxDkAA97qO2soZxLPRrNHUM3zIHUqIUjupHqiOP1bgGx7XOpmTUl2EfEuITzJE81umMkixREQYkF1VUAAAJHceddP8AgxxQlGjPg7a59W18n9l0+G8WcyNZAbAMrKCSPTtc3uL6uHwWjbNjbY6QTUjnUzjLBXkzsujRo1oPIIHHeMJS08s8n0RqWPufZR9ybAfc6+UaytM0skrWykdnPtdiWP8AU213T441zJS06i2DVCl8hdTiCwDAd1J3I821zGp4zT/ikEu4GURxuM5I+nKoLKGwQYuhYXuv3uapvseh0sO5VoqVnyxGWKlm+yqLsTf2GsKHickD5xMFexAbEEi+xKkg4tb+Ybi+xGrtLx2BXcrIq5dXpMIbdFHjxjiYBN7NbtkFxuCS2oD8bgLEs6HcdY9I3qbU6JZPT6byq5u2H1h/qFggW578hXSxkxmQAYAqrHwCQSoP6K37afcv8JSaGsYi7RU/UQ37ESC+33W4sffRScxwYdMzYqXiaNFQr0sIJFKs2O/4rLcrkTdm+okanRcfhX+0CCLz0yollIDMQgl2O43ya577+TqiUFF7nqYuplkx+Fb7fdevgQKfhEbChJiYLNKVZy9xJaVUYKoAKWvY773uNec2/DdhWTpStTmzMY6YThpyoXI2Q3JNgTiWyI8aYLxyHocMjvY08zvLcfSDMrA/f0gnb20ydaf+1jxI1cHQWQyYqzGZvSQEEZUG5J/K199TxtIydbink5XF+f8Adsc04PyxLUI0gaKKJWCmWeQRJkRcICd2a29lBsNzbTih5NqFq4YAI3aZS0TJIGjkFm9SuNrek/ce24084bzFFNSNArUUEy1MsoWtiV42SU3srsrBHU+nxcW31I4NzJ0uI0IqKmiaKn6hvSJjFFmhuLqihiWsdgbfrq6aTR5nTzljyWuV+Bfy78M5ZKuKnqikQkLZBZozKuKk3CgsQb27jte+lj8AqFqRAjRSu5bHpypJYKdzIVNo/SLktYd9a+SeNRQcXinkbGITOS3gBg4DG29twfy1YuXqiGkrZ1aenlSoimijlX8dVzIKGVLdjaxU32v47xlFdzThzZP6HvXHnyaeYaJ1oozGtK8cP8aWCZZXLubAuQAVS/pUC49ydtbKXninXiFDNl+HBRrExsdnEEgI9z62Av286mVgaGmmBqOGkSrgy0kSKzi42ukYKgd7sR299J6eaiWOPMojHIMwuWFjkG22FwOmFt3YNfvatSSdJGyWLJPHryyr6vfnyPeGwrU8Ihp+vBDOlS8tp3aNcTHiCGxK/oSNPqDmWCOqjgjnXFKAUgqcM4+oG6mdmHqjyGNyPv231X6Spgb1ARjKNgoLSEXencSLMb2AExVVIt6dybXOt6R0Kufp7jLFnJBzXIINz0ggc5WLWB3uANScnx3M8Ong3bvT5v1/JO5o4xKixLLX0sqGeNjHAFJsrZGRika4gW7E3N+2kFXx2H/SD5oODB82smY7Y5Ldvcgd/wBNa+KVNLIhLPEXWDFVQyWVwZGUoT9V2KqQbjcm4Ftect8swyUpmlLlnZ0TEgBMOmxbdhkSGK27Dvue1kVpRjzTWXJt/BZODUkFPxGqkWqpS0qyvSTF8kjdnupk2sjBSQL33B+1zmrjPU4elNJWLV1XzWfoLPZTEVCqxUBrN4X31D4NyWjVkkbNI6QzxxkKgJcO5BLHqLgLLuRc7iw21nwqjjoOIUzSOUV0kIeVApiY9WJGIDPsGAbK/bfa2q7bNkYQhw7a3K7PwKpQiJoJg7C4QxuGI/xBbXNu1wPOo8dBMHEOEgcn+GVYMT74Wve321buXo5IKhlqJ4nyp5wi/OLYswXcyKxEfUPY3BNrkacTcVQt00mRZ3ougpE/USJhMWEYnJ3MiE7k2BsL2taFbF/tW5bK6KjwyhqGMlPm0IVS0gkZkRQLXMi2v3IFsSSSo86TVPD8ZulBIagkW/DjdSSb5KFYBz+29+2ujScT6WFOKlI6z5ExGbqiyv11kjhMoJAYRgre9hcC+oh4sQzQtURtWyUXSNQJAR1OuXWMzdsjDaMve1wov51KMUkV5s0pyquPVnPzRy59HpydUHaPFswe59Nr3sL9vGpM9DWTSiJo6mSUC6oyyM4X3CsLgbeBbXQ6ekxMMjSxGeio3SSRplx6k3UWmhMhbElFLG9zbG3tqPJwsEwSSyRTMKERxJ80Fjmkjl/FjeVXAOIcNjkMjbfY6kkZ5TZzqTrRFoX6ke/rjOSX/wBpDb+o19AfCvhwSnzt9WuQc716vU0zKYmKU8SOInMkasrNdAxYkgCwuSfG5Gu+8mqopI8fbU4pWZ8824pMeaNGjUzIco+NlQZ2goosS+875GwCqCi/uS37DXLo+W5gubqFQPgzZA29eDHY7gNt/wBN9Xb401Dw8SjdDYtThb2B26jX7g/bVW4ks6rIks6W6aTYlQC/VxmxWy9wzkm5A2P2Gs+Rns9Iqiq7kibhUJq5IDAUWDq3Znf14Rsy52B745egdjsPOo/EeBwRB5ek0u0BSMOwFpQ2b3sJLZJgoYA3IvcEAnH6Wqp2UGWZ1REZZAXxTqRhsQ1/SbECwO+kKVdSrGoRpgezSqWv+TP+2xPtpB7nc8bWpMtv9lJBalj6v4s80bTRlQUChQok9BJCqbsoZRbI/lFp+Dx9LEK5Io1qOtkSC2xMYW1sbnpj+bId/GqvQNUO3SiaQGdgpUMwDlmxGVtiCT3OntI9XA5pgZMoZP4a3dc433YKLhgGW97WOpZeCPSRet06ZYG5djLKiRHNJUjcs7Yn8AyS3t9NnBHp32IG+lvHqSGMwPGuSSKWKjNQ2MhX05kuAQPc+41Cfi1SSydWYlmBtdiwZTdcfKkH2sdbOLcHqsqbJzLJUrkqyXuvrKFWLm4+m99tUVfB6jnLG/Gy2V/FIIuH08y0VNeZmUoUBAClgd/qJ2G5J86p/M3L0aQpW0ylIZgymO9+m4uCAT/KbG1/b7gCwc2KIOH0kEhXrIzFlUhrXyN/y3G+tPEeLQjgcMQcZvK21txizMdt7bMv76sUnwYXixtKa2tvf3b+ZG5lo6WhlpHFNG+UGTRsTizbeo3vci/btqZwF6LibvA1JHBKULI8RtuPcCwPcHe/nWv4n1MMvymLq34GQ37hiLf5HS74X4JxEXIF4nA387e/2BP6asu3Rj0aMeql+SXy5wqF+H10kiBnhHpY39JxN7b+486lcM4jFScMjqPloJZZJmS8iA7C/nv/AC2tfXP63iLiSYI7BHdiVBIVgWNrgbHb31YuIVyNwOmQMDItQwK33H1m9vazLv8AfRYzkuqvZruM+JVUdTStXU8Qglp5F6iLujXIxcC21ja4t2v315Q0nE54laJqUoYw1jNDkEte7hmuLXF8vyOxYFdy5xJI+EcQUsM3KKF8nIYggfaxP6anckcFp46OetlqD03hkppY44i0sbysFQ98ShQXDGwvt31NRSKMmeeTY8q+DcQljaNnoQrCzEVMNyLg9+p7qLn7DTPhnLtdDSqirSmMSOc2qwAWZU9P4cqi4CX8nfUPlvglEeq1IslXUJEWjgqYlVWOagsFRz1CqFmx/wA9beM8Lmh4WvXh6BkrJJAmGAAMAGy91FwQAfA1CctjT0+HxJPl+f8A6MZ+G1sc8rtHRCSSVJsZKhD02TIrYdRT/Pfe/jUVOA1rhgkdAAIGjYJNEwVGkLs4ykbA5N9V9ttY8b4NHUcUrWmL9OCITMsYGbhYogFBbZd2uSQbAHWvhlXRtDXpTU0kTiikJZpuoCA8d1xwG97b38HUa7Fjk0lL4dv9ituQ6gE+qm7/AP1UI/8AXrZT8g1bgkGnIUZG1TEcQO5Pr2H317ydwiKaI9Wkj6KsVlq2nMPTvYgLc4FlG+OLFvtfTflTg8YgnajyqqsiWDC6oqoxKicKxDOGS23g3vbXNKJrNPff6bfcWcc5bqEhp2n+XWCIYhopIi7K0oDkYkmQgk+Dbf761NyzSglRVBzibkFAq2urub/UodCQo9TI8ZHnUnnPhEkMHDoXUdQJMMVIfdpyQoKmxO/YedtL+H8PpCqdSUAsqEnLcHM9QWA9ICbDLu2PjcuCTuW993wiSeEUpZ0SZrEkiNZVCvvNggLCykYIcmJ/idtxfbU8Ip1jssiz9MShVMqKXJcKXAN1CqvrG92I3AsdaaLhlHi3UlW7DtkDh6bGxXuwk2GzXUXtY317wTlT5iqZIxeMNsbhtr7G42P6f1tot9jk2orU3wR+VeSZKw7Agf8Afvr6E5W4U1PTrGxuRo5c5eSljCqN/J041co0eTlyvI9w0aNGpFRxT49Q/wB5pW943H7MD/x0q4lVxEVXqU/+GwIu/dh0Dt9wbbdxY+2nvx8q1zpo8TmAz5fy4mwK/c3AP2299c2WeIhclcGwBxtYm3qP53uf1PsNZ53qdHt9PTxRu/TOjVvXNQXlZ/7PFFi5L/g3+VtiBfHPq2sLZXGotPUukNPJBT1E9MtKFcJVrHTbxWqFmjMZCtmWJyNybEeNUF1gx7OfP3/y/wCx99Z1PLhNDJWICI1mSIX83Vixv9jgP94+2uxdlebFpS9emWKs5pmh/seOOoZIuhTtIqtYXE7XztubADY7D206ho6r5/iDy/MzPGSYIVmdDLFJObFGBy6KABiE827W1Rq3kZxKyQssiqSpa5JJRVMrYqmQUF1A2JuwG+9safkyqj3ZVRbsGLGwULndibWx/DbsSdht6heyStGXE9M1udK4i5eWURemsbh8QQLJm4YSEToHuS0nTGN7ljY6S8V4b15OHQVLkN0Cst2ycEO7BCbsQSLDfcX/AE1X6nlt1PoZGGIZRkLvaFJZCgtuqh73Nrjtcggb4OFyUcgnbpP0iSVWTf6zCx2X+VzY/wBLjcZ7fkesscUvDL4fKiDNwqIoZleFIyzKiKJSXKKhIXJSbEsBd7W/bU+u5ciCyZstOy1Riuc5PTgCFFh6rE3u1jb37aWxRSTQRxxqD0nck5bnqKLC35x2v7so86bcT+ZnUnoj8Soab0HIj0Bcf9m3n/pfnvFNeFv12FsHI8hLiRumFlaEERvJkymzH0D0oLj1H37Gxtr4bykomhWqcJ1J+kI7MxfCQJJutsFy9Ibyb9gL6ccS4w2LfMxyAPPJInRn6bAvYsrek5J2sSAe/jSqj5jjXoM8LO9O7NGerYEGTqBXuhLWa+4IvffVqlRlnikxJRcAadpMZIIwhteaZYr3JAC5n1GwP2Hm19So+RqktIHEUPSk6TNNKka52yEasTZmtvttaxuNPOV+MRRRT/jfLVDurLN0esenY5xpt6WLEG+wNgLjTRea4ZaiodqgLBLMshgnpRMsgCKpIAJwk2I2I2t6tWazLLp5W6KvFyS8lPTmJWaeWaaJkyXECIIb37AbsSxa1h40y5O4ZURlmgamcyB4jTvMl513DDp5AsLi4IIvba/lpBzlSrTmmEbJBLLPmqj8SKOQqYum9+4KjJL2YCxvtqXyxzPTUqU+FQyCN2M6LTgvUHM9Nsz9K4WGJYEW7HvqLlZbDC4r9tsrknKTpBSzpIl5lysZUVlPVMa4gtc7WLG3p3vax1Mr+EVjwx06tHUJLObNDKst5emAVLA3BwF/VYWBOvYOM0vToTUEn5ZijxYluojTdTMG4FgCQVO5tbztN4pzqpWJFrpGdKnqiaOmCLEnTZAqocS1ri4sBYkC/mtJPc0zySh4at7/AOiD83WRV3zEb0807I7N05EkjKxRfio4U2/hruvnuLnso4TR1TsTTxKq1oliCiwUqpV5UUu3pC2G5Pjv31YG5hoxNFkyMxSeOepgpuiCs0RRD09s2UkkkBdjtfvqLRcxU1OKWNXeZYRVZt08ATPCEXAMxJAPcmx3O2p7GVyk+V63E8nK8yGEFocZS2DrOjRgpbPJw2KlQRe57EWvqS3LEsbRi8TLIHKSJKrRnAXcZA2BH3t3HjU3lbjlOiUsU6kiKaaRmKh1BeFFibG/rxdblfsO/bU/j3MRmWmRJ3nmiaUmXpCNT1MAAinuoCkbqO/bVcqZsxSlFq+O7+Z5QipWIRSQqxjssUZKC4aQmRSTckiR1a2xUhbnsDDXjkTkh6a+4GIxvYM2ShgvpAViqgC4spvtYvOBcpcQlKlpXC2He363uN7+ffa97C1/4D8NIYfU4yb76sUGzJPqoJtpW/kjntJytNxBo2MQjCixtsPGygAYqLbLva5311nlblOOkjAA9Xk6dU9KqCygAa26tUUuDBkyyyfuDRo0a6VBo0aNAIubOVY66LCQXtuD5B9wfGuA8ZL0Mz0+EbGIkZlPUb2YEkHwCLfpr6b1x7428pk2q4x7LJYforfpex/T21Xkjas3dHl0y0y4f3KxyLw6biM3SCRpGovLKFsVB7BSD9Zsbe3f+UaufH6ulqeC1tPRIejSBArfyuVcO5Xyexux7kk/cr/hJzlQ0dI8c8ojlaQs2SNYiwC2IUjYDt7k6uHDOcKLiLy0FOLxmB7sFwWxIQhFIB/mvew/XXIpJE88pubtOkfPrccnyLFgbliQyKytnjmGUrYg4LsRsVBFjpvy9wqsq4J5YTGRRplYxpkytnlEpx3XAucDdbGwHbTSr+DfElJCxLJbysiWP3sxB31efhHyfXULzrUxKsMyj+dWbJSQNlJ2Ksf2Guxb7kc2hK4tHJIOaZyLM43FvoUWGCoQhC+gFEVSFtcDe+pdNUz1MgiW7vKSoUBfVlJ1SPFvX6r+PsNVmSPEkDaxt+2nfKvMXytVDORfpuGI9x2YD7lSR+eqpw3tG/DmSjpaV9iVS0VQs/QQOszOIynYkhgQD+TAG/i19dErvhNXJCGiqleRVsYgCgI8qGJs1/8AWAB+2pPO/KdXPWpWcPBs8SHqJIqG9iLi7A7x47+2p/Ja8bgmVKpOtAxszPJGXT/WBDZMB5Bvt20jCm0yvNncoqcGk+672cikMskyQVBcFZArK3pKEkZd/Nvf7azPDFxmUrgT/DBG5KKXY+sBgCu1iO5X213Pnz4dQ8RTIWjqFHpktsf9SQD6l+/cePIPD25WkWqlpZLCZFYgL6s2VOoEHb6lvb72Ft9uSi4stwdRHLG3s1yeVXARkyoj3UAr5zu6hj2FwA3dbj+upC8KjwxG6G4D4r9XzGA9d+/T/ltaxv8AfUh+UFCT3l9UQkx2XGQwxhplUF8zi11yxt29yBt/0MjycLK7CGVo5SUVAMY2fNS0lsRjYlrHcWBvbXNyeqD7iyPgidRrxyY5Kl7kYAgkynJb2AHY2HfftryWiUqp9THEAspCiMCnVgTYd2Ykb/4T3O+pdfyuI3ESzBg0kgUldvw6VJ1Y2buVkx27d99JeP8AAViSOSOQzI5sZBiULYKxUYuXUi5BV1U7X87TjG+SnJlUV4XuZRcHEgXAsWYbFja74BwmLKCL7gG5B9O/jW5eCJvizNbM5WGH4bAEH/a7jfa6976QwzHYEk27XJ/YX7amYOARvY9wDsfb89JbM5ijqjdjaq4JH63CyAK0loxYs2LqAV22Wz+x+nufA/AAhdLNI2LWbYKLSiMDt9X62F+2lqu4N8muOxubj8j3GvYqZ2OK3N/z/fUdRc8VK2yZxDhSxFMSSGB79wVYr3Krcbe36nV6+GnKBlk6rj0jtcaj8n/DqWdg817d7n/rrtPC+GJBGEQWA1ZCFO2YOq6vVH2cOO78yTHEFAAFraz0aNXHmho0aNAGjRo0AaNGjQBqNxChWaNo3AKsCCD99SdGgPmbnXkqWimYBWaK91cb2HsfuPv3/wAlfLvH5KOpjqIvqT+U9mB2ZT9iD/kfGvqOu4akos6g65fzb8Glcl6Y4E91t6T+nj9NVOHdHpYusTWnIaaD46zSOEWhEjt2WOVix2vsOmSdgf20/pPiTVS0rVScNdo0coQJvXt9TY9K5UHYnuCDtsTqhcqUcvCK3rVFM8qYlQ0diUuRdwp3JxuLfc76280fGCaVaunjjVYpCVjexR1Q7Pce7jI+CMj3tpbS3IyxwnKscdvic2mjORuCCTexG++47/b99N+U+SKjiEoSFSEvZ5SPQg83PlvZRufy3Fs5e5+o2iii4nSCcwDGKUKGbEdlcMRcDt3Pja+5sfE/jjBFF06GmIIFlzCxxr+SoST+Xp1xP3lk1PhR/gd81fEaLhDw0iwmULCv/mBcQPSgPpNyQv8Al76r5/8AaHW//wAE1vcTD+no31ynifEJKiV5ZXLyObsx/p9gANgBsLa10fCnlYBFJv58a6p2yMumjGNs7Anx+Q9qQ/8A3h//ABqncWeSuqXrIbRs8lwvUsyFEU3y29ri3ax0yo/g5K9NkDjJ3F+x/Mf8tUviHBJqZ8JUKHwfB/I/l41Cal3L+knh/oVSHycMrFieMSkKxIaNZNjmCGvbbcqAQe/c7C+sa7jVZJVplKytITj0mBAz2YKCQNxYWJ7WHsNI6ClMs0cRYgO6pceMmC3H5A9vy0wg5aElmSZAhyILE3AQoGa5VRbN1Fu/c223hE1ZHWzr5ErCYJI3zdQVcksVOYc4MDdllIJKoVtcm1r7W1o4hTNKqrLPI5QPYNicMAgYE9XEHsLnfwT9I1sXlB3C4S/iSG7Am4IIhu+QG/qqOx8f1icR5fxheVps8StrXcNlbe/8pAsNydxa+2pmaoi3jvDBCUVSxYgn6bXsbXFmbLe4uNtr799dx5F5YhmpUaRBlbc21xXlvg7zzoACQD+mvpzgHDhDAiDwNXR4PP6hq6E1Z8OKSTvGNvtrbw3kGmhNwgOrLo1IzWzCKEKLAWGs9GjQ4GjRo0AaNGjQBo0aNAGjRo0AaNGuefG3iz0tFDPHLJGy1KD8NyuQKsWVrHcEL2OgOh6NIqPnmhlqBTR1MbTMMggN7i2Wx7E23te/fbbW6Pm2larNGJlNSq5GMA3AtfvbG9iDa99AMJ6JHFmUHVT5i+GFNU74hW9xsf6asPDeY6eommhhlV5KchZVF/QTfa5FjuCNibEEHWvjvNdJRAGpnjiy7Bm9R9yFG5H5DQ6m07Rz4/A+P/Ef3P8Az1ifggl/qP7nXQk5uozTip+Zi6BIAkLgLcm2JJ7H7Hcaxk5yo1qVpTUxddwCqZbm/wBIv2ufAvc3FhrmlFntsn9z+ZTKT4Lwggtvq18I5Jp4LYoLjUqHmylerajWZTUIMmjANwLAne2N7EbXvrbwzmOnqJZooZVeSnYLKov6Cb7XIsd1I2vuCNdog5OXLGKqBsNLOMcuw1KlZEBv7jWvmTm+loEV6qZYgxsosWZveyqCSB5NrC499IOP/Feki4fJWU8i1FiEVVvs7A4CQGzIuxO4F7bb6ERBxX4KoTeFiv5H/nqu1Hwkq4iGjkYEdrEgi/exUgi+mXw+5tnreC1sbVEyVMAdxPuTb+ILMfYgqRe4Ui2rV8M+c1l4VTy1lSnVdmQtI6qWPVYIPFzjYajoReuoyrucrPw+rQbY/rc/b/iB+w9tPeF/CipkYtNI5z+q7H1b39W927Dv7DXXuP8AMNNRR9WqlSJL2BbuT7KACWP2A1ApPiLw+SmkqkqUMMVuobMCtzZQUIy3Ow238a4oJEp9TknyzzlnkmGkUWUFh51ZdIqTnmhllihjqYnkmXNFVr3A/LYHv6TY7HbY6Z8S4pFTxmWeRIoxa7OQoFzYbn3OpmYlaNJZudKJJ0p2qYhNIAUTK97/AE7jYFriwJub7X15x3naio2C1NTHGxF8SbtbwcVubfe2gHejS5eYaY9G08R+Y/g2cfiWFzh76KPmGmllkijnieSL60VwWXwbgHwdj7edAMdGlfC+aKWpd44KiKV0+pUcMR4vsdxfa420r4l8TuG08/y8tXGsoNiLMQp9mZQVUjzc7ebaAtGjWKOCAQQQRcEbgjwRrLQBo0aNAGjRo0Aa5H/7R039ypk/xVF/2jYf+rXXNI+auTKXiKKlUhYISVIYqQSLHdT/AEPsNAUj4tcHhpuF0608arPHNClMyABw47WI3Nwp/M2OtfPkQ4VxGl4vhkjjoVYTvcpZZB97D7fQo831ZuD/AAyhhmjlkqKmq6P8BKiXNItrAqoA9QAsCe1h5F9JuI8aHFml4ZJTyJJHVKJQVJToJJ1BLlaw6iqEA7kuCLi9gG3wp5d+XozM4/Gq3M8hPezkmNT+Sm9vBZtaOZKakqa1wlAldV06IrmR1SOMOSyK5e4Jtk3pRiB7XGr0BbVV41yEJqxauGompZCAk3RIHWUHYNfsR2y3Nvy0BwLhEJ/sbiwYABJ6fBScgj9RlYqffD0kjuNXXnPlekpuE8LnhjWOQSwEyDZmzTNyzd23UH7W2sNW+v8AgfRPC0MTzwo8iyMFkyBKqwH1g+GPn202418NKerpaammknwplULg4XLFAgZxYgmw2Ntrm3fQFY59VeE8Up+LhCYpbwVIXvcr6HH3sv2vgPLasPwp5b+Wouo4/GqmM8hPf1m6KfyUjbwS2lFdxkcXZ+HSU8iSQ1a9YFSU6Mbl1kLWsOoqhAO5LXFxcjpQGgOOrAlXzZPFWIsqRwWhSQBlHoja4B2P1O35n7aU8W4MicQ48kUainShuUVQI1kwjdLAbAhlZh7G+ur8x8jQVkiTEyQ1EYslRA+Eqg3ut9wRudiD3Pa517wnkamgpJaYBnWcMJ3dspJS4szO3e9j47aApHISH/RSXAeow1XbybyAfr2GqpSfD6lj5ZlrJUyqJE6iuTun4oWNV8WItfycj7DV8o/gvHBBNDBWVSCYY3LBgikgyBVGIu4AUt3sLdiQW03w4RuEjhhnk6YsOoQM7CTqBfbvt+WgOOVtfW19XwkwhJJFpVaITFSjMjOsrHPYsTHvbf0gjxq51HIL068R4jXGBerTOHpqYHpMSgsSz75GQBtuzG9/e4UPwwploIKSUtIacs0UwPTlQs5fJGU3UgkfY2G2s5/hxE9DNSPU1UgnILyyS9ST0sGUDIYgbAEAC40BXvgryXSjhtPUvDE87s0nUZQzKQ5VQpO62Cg7eb6a/G2JTwWpJAJXplb+D1kFx7GxI/U6ccj8lpwynMEcskily/4hHpuACFsBYbX/ADJ17zvyYnE6cQSSSRqHD/hkb2BADAggje/5gaA5PzhytSQcvUFRFGqS3gcyD62MiZSXbuRfe3jEWtq0c20dLVGumpuHx1UyK8U1Q7qiIyRbhMiSZEGIuqgXsMtjaxcV+GdPU0NPRSyTmOnAClHClsVxGYxKmw7bbfrrXU/DONqmSVKieKKcWqIEayTHHHIkbqSD6rbn3F9AcQ5f4cZ6HhyFiGfiTRowJDKhSLPEjcDI5bed/Or98UOUaUcQ4VFFGsAqHeKTo2jLJ6Bj6duzML27HVmX4OU0bUxglniFNKZkXIOMmwy+oXsemNr+/vqbzR8PzWV9JV/MGP5UqRGI8gxEmTerIWyAC9j20Bz7mvg60PHaYcPiEb/JyuEjFgzCKYKSPJOI/MgedJPh5ylX1vD5o0SkNNUsSZpt5VdTbJSl2uO4D+9xsxv1jmL4bfNcTgrxUvE0AUBFUG+LFvqJ2ByIIsdjrfV/DGmaVpInqKYSNlLHTzNFHKfdlXsfuttAM+VOC/IUcFM8xk6YxDvZb3JIUC+wF8QLnYDThpQCASAT2F9z7299JOY+TIK2SmklLhqWQSR4ta5BBs1wbglVPvt33Oiu5Nglr4K9i4mgRkUAjEhgw9QIvtm3Yjvve2gHfVGWNxla9r7297e2s9IaXk2CPiEvEFL9aaMRsLjCwx3Ate9kUd7bdt9PtAGjRo0AaNGjQBrWPqP5D/jo0aA2aNGjQBo0aNAa1+o/p/x1s0aNAGjRo0AaNGjQBo0aNAGjRo0AaNGjQBo0aNAGjRo0AaNGjQBo0aNAGjRo0B//2Q=="/>
          <p:cNvSpPr>
            <a:spLocks noChangeAspect="1" noChangeArrowheads="1"/>
          </p:cNvSpPr>
          <p:nvPr/>
        </p:nvSpPr>
        <p:spPr bwMode="auto">
          <a:xfrm>
            <a:off x="73025" y="-10604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cccooperagency.files.wordpress.com/2010/10/by_any_other_name_thumb_500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478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Easiest way to comment your code is tell the user what it is doing</a:t>
            </a:r>
          </a:p>
          <a:p>
            <a:pPr lvl="1"/>
            <a:r>
              <a:rPr lang="en-US" dirty="0" smtClean="0"/>
              <a:t>Never should have none</a:t>
            </a:r>
            <a:r>
              <a:rPr lang="en-US" baseline="0" dirty="0" smtClean="0"/>
              <a:t> obvious names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23884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</a:t>
            </a:r>
            <a:r>
              <a:rPr lang="en-US" baseline="0" dirty="0" smtClean="0"/>
              <a:t>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 l=new List&lt;</a:t>
            </a:r>
            <a:r>
              <a:rPr lang="en-US" dirty="0" err="1" smtClean="0"/>
              <a:t>int</a:t>
            </a:r>
            <a:r>
              <a:rPr lang="en-US" dirty="0" smtClean="0"/>
              <a:t>&gt;();</a:t>
            </a:r>
          </a:p>
          <a:p>
            <a:r>
              <a:rPr lang="en-US" dirty="0" err="1" smtClean="0"/>
              <a:t>l.Add</a:t>
            </a:r>
            <a:r>
              <a:rPr lang="en-US" dirty="0" smtClean="0"/>
              <a:t>(1);</a:t>
            </a:r>
          </a:p>
          <a:p>
            <a:r>
              <a:rPr lang="en-US" dirty="0" err="1" smtClean="0"/>
              <a:t>l.Add</a:t>
            </a:r>
            <a:r>
              <a:rPr lang="en-US" dirty="0" smtClean="0"/>
              <a:t>(2);</a:t>
            </a:r>
          </a:p>
          <a:p>
            <a:r>
              <a:rPr lang="en-US" dirty="0" smtClean="0"/>
              <a:t>//what happens when we change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97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</a:t>
            </a:r>
            <a:r>
              <a:rPr lang="en-US" baseline="0" dirty="0" smtClean="0"/>
              <a:t> code just got A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Promote variables from</a:t>
            </a:r>
            <a:r>
              <a:rPr lang="en-US" baseline="0" dirty="0" smtClean="0"/>
              <a:t> inside the method to signature</a:t>
            </a:r>
          </a:p>
          <a:p>
            <a:pPr lvl="1"/>
            <a:r>
              <a:rPr lang="en-US" dirty="0" err="1" smtClean="0"/>
              <a:t>Right-click</a:t>
            </a:r>
            <a:r>
              <a:rPr lang="en-US" dirty="0" err="1" smtClean="0">
                <a:sym typeface="Wingdings" pitchFamily="2" charset="2"/>
              </a:rPr>
              <a:t>RefactorPromote</a:t>
            </a:r>
            <a:r>
              <a:rPr lang="en-US" dirty="0" smtClean="0">
                <a:sym typeface="Wingdings" pitchFamily="2" charset="2"/>
              </a:rPr>
              <a:t> Local Variable To Parameter</a:t>
            </a:r>
          </a:p>
        </p:txBody>
      </p:sp>
      <p:pic>
        <p:nvPicPr>
          <p:cNvPr id="5122" name="Picture 2" descr="http://i.msdn.microsoft.com/dynimg/IC9004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44767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7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Make method more generic 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reuseable</a:t>
            </a:r>
            <a:endParaRPr lang="en-US" baseline="0" dirty="0" smtClean="0"/>
          </a:p>
          <a:p>
            <a:pPr lvl="1"/>
            <a:r>
              <a:rPr lang="en-US" baseline="0" dirty="0" smtClean="0"/>
              <a:t>Make it easy to unit test</a:t>
            </a:r>
          </a:p>
        </p:txBody>
      </p:sp>
      <p:pic>
        <p:nvPicPr>
          <p:cNvPr id="24578" name="Picture 2" descr="http://images.askmen.com/money/keywords/promotion_9658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47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9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</a:t>
            </a:r>
            <a:r>
              <a:rPr lang="en-US" baseline="0" dirty="0" smtClean="0"/>
              <a:t>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void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GetUserRights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i=0;</a:t>
            </a:r>
          </a:p>
          <a:p>
            <a:r>
              <a:rPr lang="en-US" dirty="0"/>
              <a:t>	</a:t>
            </a:r>
            <a:r>
              <a:rPr lang="en-US" dirty="0" smtClean="0"/>
              <a:t>if (i ==0)</a:t>
            </a:r>
          </a:p>
          <a:p>
            <a:r>
              <a:rPr lang="en-US" dirty="0"/>
              <a:t>	</a:t>
            </a:r>
            <a:r>
              <a:rPr lang="en-US" dirty="0" smtClean="0"/>
              <a:t>	{return true;}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	{return false;}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///let’s promote I and give it a more readable name</a:t>
            </a:r>
            <a:endParaRPr lang="en-US" dirty="0"/>
          </a:p>
        </p:txBody>
      </p:sp>
      <p:pic>
        <p:nvPicPr>
          <p:cNvPr id="3074" name="Picture 2" descr="http://ecx.images-amazon.com/images/I/51747TDAA0L._SL500_AA3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09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0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Definition</a:t>
            </a:r>
          </a:p>
          <a:p>
            <a:pPr lvl="1"/>
            <a:r>
              <a:rPr lang="en-US" sz="16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refactoring is the process of changing a computer program's source code without modifying its external functional behavior in order to improve some of the nonfunctional attributes of the software. </a:t>
            </a:r>
          </a:p>
          <a:p>
            <a:pPr lvl="1"/>
            <a:r>
              <a:rPr lang="en-US" sz="16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Martin Fowler-Refactoring</a:t>
            </a:r>
            <a:endParaRPr lang="en-US" dirty="0" smtClean="0"/>
          </a:p>
          <a:p>
            <a:pPr lvl="1"/>
            <a:r>
              <a:rPr lang="en-US" dirty="0" smtClean="0"/>
              <a:t>Change</a:t>
            </a:r>
            <a:r>
              <a:rPr lang="en-US" baseline="0" dirty="0" smtClean="0"/>
              <a:t> code to explain </a:t>
            </a:r>
            <a:r>
              <a:rPr lang="en-US" b="1" baseline="0" dirty="0" smtClean="0"/>
              <a:t>WHAT </a:t>
            </a:r>
            <a:r>
              <a:rPr lang="en-US" baseline="0" dirty="0" smtClean="0"/>
              <a:t>you are doing,</a:t>
            </a:r>
            <a:r>
              <a:rPr lang="en-US" dirty="0" smtClean="0"/>
              <a:t> never tell </a:t>
            </a:r>
            <a:r>
              <a:rPr lang="en-US" b="1" dirty="0" smtClean="0"/>
              <a:t>HOW </a:t>
            </a:r>
            <a:r>
              <a:rPr lang="en-US" dirty="0" smtClean="0"/>
              <a:t>you are doing it</a:t>
            </a:r>
          </a:p>
          <a:p>
            <a:pPr lvl="1"/>
            <a:r>
              <a:rPr lang="en-US" baseline="0" dirty="0" smtClean="0"/>
              <a:t>Design Patterns and Code Smells are end result</a:t>
            </a:r>
          </a:p>
        </p:txBody>
      </p:sp>
      <p:pic>
        <p:nvPicPr>
          <p:cNvPr id="16386" name="Picture 2" descr="http://vig-fp.prenhall.com/bigcovers/02014856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18062"/>
            <a:ext cx="3233029" cy="41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1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4" indent="0">
              <a:buNone/>
            </a:pPr>
            <a:r>
              <a:rPr lang="en-US" dirty="0" smtClean="0"/>
              <a:t>Encapsulate</a:t>
            </a:r>
            <a:r>
              <a:rPr lang="en-US" baseline="0" dirty="0" smtClean="0"/>
              <a:t> fields</a:t>
            </a:r>
          </a:p>
          <a:p>
            <a:pPr marL="685800" lvl="4" indent="0">
              <a:buNone/>
            </a:pPr>
            <a:r>
              <a:rPr lang="en-US" baseline="0" dirty="0" smtClean="0"/>
              <a:t>Highlight variable</a:t>
            </a:r>
          </a:p>
          <a:p>
            <a:pPr marL="685800" lvl="4" indent="0">
              <a:buNone/>
            </a:pPr>
            <a:r>
              <a:rPr lang="en-US" baseline="0" dirty="0" smtClean="0"/>
              <a:t>Right Click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RefactorEncapsulate</a:t>
            </a:r>
            <a:r>
              <a:rPr lang="en-US" dirty="0" smtClean="0">
                <a:sym typeface="Wingdings" pitchFamily="2" charset="2"/>
              </a:rPr>
              <a:t> Field</a:t>
            </a:r>
          </a:p>
          <a:p>
            <a:pPr marL="685800" lvl="4" indent="0">
              <a:buNone/>
            </a:pPr>
            <a:endParaRPr lang="en-US" dirty="0" smtClean="0">
              <a:sym typeface="Wingdings" pitchFamily="2" charset="2"/>
            </a:endParaRPr>
          </a:p>
        </p:txBody>
      </p:sp>
      <p:pic>
        <p:nvPicPr>
          <p:cNvPr id="7170" name="Picture 2" descr="http://i.msdn.microsoft.com/dynimg/IC8729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44767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i.msdn.microsoft.com/dynimg/IC1372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77801"/>
            <a:ext cx="40481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.msdn.microsoft.com/dynimg/IC14644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81200"/>
            <a:ext cx="404812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47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private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XPos</a:t>
            </a:r>
            <a:r>
              <a:rPr lang="en-US" dirty="0"/>
              <a:t> </a:t>
            </a:r>
          </a:p>
          <a:p>
            <a:r>
              <a:rPr lang="en-US" dirty="0"/>
              <a:t>        { </a:t>
            </a:r>
          </a:p>
          <a:p>
            <a:r>
              <a:rPr lang="en-US" dirty="0"/>
              <a:t>               get { return x; } </a:t>
            </a:r>
          </a:p>
          <a:p>
            <a:r>
              <a:rPr lang="en-US" dirty="0"/>
              <a:t>               set { x = value;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public Statistics()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XPos</a:t>
            </a:r>
            <a:r>
              <a:rPr lang="en-US" dirty="0"/>
              <a:t> = 3;</a:t>
            </a:r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</a:p>
        </p:txBody>
      </p:sp>
      <p:pic>
        <p:nvPicPr>
          <p:cNvPr id="8194" name="Picture 2" descr="http://i.msdn.microsoft.com/dynimg/IC1372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40481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3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Create a class with a value and use encapsulate</a:t>
            </a:r>
            <a:endParaRPr lang="en-US" dirty="0"/>
          </a:p>
        </p:txBody>
      </p:sp>
      <p:pic>
        <p:nvPicPr>
          <p:cNvPr id="4098" name="Picture 2" descr="http://farm1.static.flickr.com/164/350990308_2706b6b0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3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A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 the extract</a:t>
            </a:r>
            <a:r>
              <a:rPr lang="en-US" baseline="0" dirty="0" smtClean="0"/>
              <a:t> interface</a:t>
            </a:r>
          </a:p>
          <a:p>
            <a:pPr lvl="1"/>
            <a:r>
              <a:rPr lang="en-US" dirty="0" err="1" smtClean="0"/>
              <a:t>Right-Click</a:t>
            </a:r>
            <a:r>
              <a:rPr lang="en-US" dirty="0" err="1" smtClean="0">
                <a:sym typeface="Wingdings" pitchFamily="2" charset="2"/>
              </a:rPr>
              <a:t>RefactorExtract</a:t>
            </a:r>
            <a:r>
              <a:rPr lang="en-US" dirty="0" smtClean="0">
                <a:sym typeface="Wingdings" pitchFamily="2" charset="2"/>
              </a:rPr>
              <a:t> Interface</a:t>
            </a:r>
          </a:p>
        </p:txBody>
      </p:sp>
      <p:pic>
        <p:nvPicPr>
          <p:cNvPr id="6146" name="Picture 2" descr="http://i.msdn.microsoft.com/dynimg/IC15065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85800"/>
            <a:ext cx="404812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94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Make sure your class</a:t>
            </a:r>
            <a:r>
              <a:rPr lang="en-US" baseline="0" dirty="0" smtClean="0"/>
              <a:t> doesn’t break in the future</a:t>
            </a:r>
          </a:p>
          <a:p>
            <a:pPr lvl="1"/>
            <a:r>
              <a:rPr lang="en-US" baseline="0" dirty="0" smtClean="0"/>
              <a:t>Allows you to create other more specific instances to generic formula</a:t>
            </a:r>
          </a:p>
          <a:p>
            <a:pPr lvl="1"/>
            <a:r>
              <a:rPr lang="en-US" dirty="0" smtClean="0"/>
              <a:t>Talk about this more in </a:t>
            </a:r>
            <a:r>
              <a:rPr lang="en-US" dirty="0" err="1" smtClean="0"/>
              <a:t>SubSonic</a:t>
            </a:r>
            <a:r>
              <a:rPr lang="en-US" dirty="0" smtClean="0"/>
              <a:t> workshop</a:t>
            </a:r>
          </a:p>
        </p:txBody>
      </p:sp>
      <p:pic>
        <p:nvPicPr>
          <p:cNvPr id="25602" name="Picture 2" descr="http://www.problogger.net/wp-content/uploads/2007/05/imagescontra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23812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8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Create a class called Point with 2 </a:t>
            </a:r>
            <a:r>
              <a:rPr lang="en-US" dirty="0" err="1" smtClean="0"/>
              <a:t>ints</a:t>
            </a:r>
            <a:r>
              <a:rPr lang="en-US" dirty="0" smtClean="0"/>
              <a:t>, </a:t>
            </a:r>
            <a:r>
              <a:rPr lang="en-US" dirty="0" err="1" smtClean="0"/>
              <a:t>getpoint</a:t>
            </a:r>
            <a:r>
              <a:rPr lang="en-US" dirty="0" smtClean="0"/>
              <a:t> method, </a:t>
            </a:r>
            <a:r>
              <a:rPr lang="en-US" dirty="0" err="1" smtClean="0"/>
              <a:t>setpoint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Create</a:t>
            </a:r>
            <a:r>
              <a:rPr lang="en-US" baseline="0" dirty="0" smtClean="0"/>
              <a:t> an interface</a:t>
            </a:r>
          </a:p>
          <a:p>
            <a:pPr lvl="2"/>
            <a:r>
              <a:rPr lang="en-US" baseline="0" dirty="0" smtClean="0"/>
              <a:t>Create a class that implements the point interface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Hide details from users</a:t>
            </a:r>
          </a:p>
          <a:p>
            <a:pPr lvl="1"/>
            <a:r>
              <a:rPr lang="en-US" dirty="0" smtClean="0"/>
              <a:t>Good OOP Design</a:t>
            </a:r>
          </a:p>
          <a:p>
            <a:pPr lvl="1"/>
            <a:r>
              <a:rPr lang="en-US" dirty="0" smtClean="0"/>
              <a:t>Good design is making good decisions so your users can’t make bad ones</a:t>
            </a:r>
            <a:endParaRPr lang="en-US" dirty="0"/>
          </a:p>
        </p:txBody>
      </p:sp>
      <p:pic>
        <p:nvPicPr>
          <p:cNvPr id="9220" name="Picture 4" descr="http://www.prwatch.org/files/images/hide_and_se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81" y="2438400"/>
            <a:ext cx="44196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00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ORDER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 the reorder parameters</a:t>
            </a:r>
            <a:r>
              <a:rPr lang="en-US" baseline="0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Right </a:t>
            </a:r>
            <a:r>
              <a:rPr lang="en-US" dirty="0" err="1" smtClean="0"/>
              <a:t>Click</a:t>
            </a:r>
            <a:r>
              <a:rPr lang="en-US" dirty="0" err="1" smtClean="0">
                <a:sym typeface="Wingdings" pitchFamily="2" charset="2"/>
              </a:rPr>
              <a:t>RefactorReorder</a:t>
            </a:r>
            <a:r>
              <a:rPr lang="en-US" dirty="0" smtClean="0">
                <a:sym typeface="Wingdings" pitchFamily="2" charset="2"/>
              </a:rPr>
              <a:t> Parameters</a:t>
            </a:r>
          </a:p>
        </p:txBody>
      </p:sp>
      <p:pic>
        <p:nvPicPr>
          <p:cNvPr id="4" name="Picture 2" descr="http://i.msdn.microsoft.com/dynimg/IC412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81200"/>
            <a:ext cx="42862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Maximize readability</a:t>
            </a:r>
          </a:p>
          <a:p>
            <a:pPr lvl="1"/>
            <a:r>
              <a:rPr lang="en-US" dirty="0" smtClean="0"/>
              <a:t>Low on list- just nice</a:t>
            </a:r>
          </a:p>
        </p:txBody>
      </p:sp>
      <p:pic>
        <p:nvPicPr>
          <p:cNvPr id="26628" name="Picture 4" descr="http://www.fontriver.com/i/maps/readable_gothic_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14400"/>
            <a:ext cx="50673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61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some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Create a table</a:t>
            </a:r>
          </a:p>
          <a:p>
            <a:pPr lvl="1"/>
            <a:r>
              <a:rPr lang="en-US" dirty="0" smtClean="0"/>
              <a:t>Create a view with and without alias</a:t>
            </a:r>
            <a:r>
              <a:rPr lang="en-US" baseline="0" dirty="0" smtClean="0"/>
              <a:t> of fieldnames</a:t>
            </a:r>
          </a:p>
          <a:p>
            <a:pPr lvl="1"/>
            <a:r>
              <a:rPr lang="en-US" baseline="0" dirty="0" smtClean="0"/>
              <a:t>Create 2 stored </a:t>
            </a:r>
            <a:r>
              <a:rPr lang="en-US" baseline="0" dirty="0" err="1" smtClean="0"/>
              <a:t>procs</a:t>
            </a:r>
            <a:r>
              <a:rPr lang="en-US" baseline="0" dirty="0" smtClean="0"/>
              <a:t> for each view</a:t>
            </a:r>
            <a:endParaRPr lang="en-US" dirty="0"/>
          </a:p>
        </p:txBody>
      </p:sp>
      <p:pic>
        <p:nvPicPr>
          <p:cNvPr id="5122" name="Picture 2" descr="http://sqlpl.com/wp-content/uploads/2011/05/1306730714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05024"/>
            <a:ext cx="594360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53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tothefuture2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86400" y="2895600"/>
            <a:ext cx="6096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</a:t>
            </a:r>
            <a:r>
              <a:rPr lang="en-US" baseline="0" dirty="0" smtClean="0"/>
              <a:t>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Programmers vs. Developers </a:t>
            </a:r>
          </a:p>
          <a:p>
            <a:pPr lvl="1"/>
            <a:r>
              <a:rPr lang="en-US" dirty="0" smtClean="0"/>
              <a:t>When are you going to see this code again?</a:t>
            </a:r>
          </a:p>
          <a:p>
            <a:pPr lvl="2"/>
            <a:r>
              <a:rPr lang="en-US" dirty="0" smtClean="0"/>
              <a:t>Bugs</a:t>
            </a:r>
          </a:p>
          <a:p>
            <a:pPr lvl="2"/>
            <a:r>
              <a:rPr lang="en-US" dirty="0" smtClean="0"/>
              <a:t>Upgrading</a:t>
            </a:r>
          </a:p>
          <a:p>
            <a:pPr lvl="1"/>
            <a:r>
              <a:rPr lang="en-US" dirty="0" smtClean="0"/>
              <a:t>Tell your future self what you were doing</a:t>
            </a:r>
          </a:p>
        </p:txBody>
      </p:sp>
      <p:pic>
        <p:nvPicPr>
          <p:cNvPr id="17410" name="Picture 2" descr="http://abduzeedo.com/files/posts/back-future/back-future-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7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26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78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378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r>
              <a:rPr lang="en-US" baseline="0" dirty="0" smtClean="0"/>
              <a:t> YOUR SQL WITH REDGATE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Right Click item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Smart Rename…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38200"/>
            <a:ext cx="624840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0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76200"/>
            <a:ext cx="7389813" cy="670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3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14300"/>
            <a:ext cx="7275513" cy="662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4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</a:t>
            </a:r>
            <a:r>
              <a:rPr lang="en-US" baseline="0" dirty="0" smtClean="0"/>
              <a:t> MOUSETRAP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Smart rename</a:t>
            </a:r>
            <a:r>
              <a:rPr lang="en-US" baseline="0" dirty="0" smtClean="0"/>
              <a:t> finds all references</a:t>
            </a:r>
          </a:p>
          <a:p>
            <a:pPr lvl="1"/>
            <a:r>
              <a:rPr lang="en-US" baseline="0" dirty="0" smtClean="0"/>
              <a:t>Allows you to rename with confidence</a:t>
            </a:r>
          </a:p>
          <a:p>
            <a:pPr lvl="1"/>
            <a:r>
              <a:rPr lang="en-US" baseline="0" dirty="0" smtClean="0"/>
              <a:t>Views and Functions in SQL are like Interfaces</a:t>
            </a:r>
          </a:p>
          <a:p>
            <a:pPr lvl="1"/>
            <a:r>
              <a:rPr lang="en-US" dirty="0" smtClean="0"/>
              <a:t>Think what would have broke in code downhill</a:t>
            </a:r>
            <a:endParaRPr lang="en-US" baseline="0" dirty="0" smtClean="0"/>
          </a:p>
        </p:txBody>
      </p:sp>
      <p:pic>
        <p:nvPicPr>
          <p:cNvPr id="27650" name="Picture 2" descr="http://www.cleanerducts.com/picts/may_nitwittery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62200"/>
            <a:ext cx="44196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83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VIEW IS WHAT YOU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Call views in stored procedures</a:t>
            </a:r>
          </a:p>
          <a:p>
            <a:pPr lvl="1"/>
            <a:r>
              <a:rPr lang="en-US" dirty="0" smtClean="0"/>
              <a:t>Allows you to not have to worry about table structure changes</a:t>
            </a:r>
          </a:p>
          <a:p>
            <a:pPr lvl="1"/>
            <a:r>
              <a:rPr lang="en-US" dirty="0" smtClean="0"/>
              <a:t>OLA_PS</a:t>
            </a:r>
            <a:r>
              <a:rPr lang="en-US" baseline="0" dirty="0" smtClean="0"/>
              <a:t> to new Online Application database transition was smooth</a:t>
            </a:r>
          </a:p>
          <a:p>
            <a:pPr lvl="1"/>
            <a:r>
              <a:rPr lang="en-US" baseline="0" dirty="0" smtClean="0"/>
              <a:t>Gumby Bridge called tables-&gt; not so great</a:t>
            </a:r>
          </a:p>
          <a:p>
            <a:pPr lvl="1"/>
            <a:r>
              <a:rPr lang="en-US" dirty="0" smtClean="0"/>
              <a:t>Your job is to try and predict the future of your code</a:t>
            </a:r>
          </a:p>
        </p:txBody>
      </p:sp>
      <p:pic>
        <p:nvPicPr>
          <p:cNvPr id="28674" name="Picture 2" descr="http://www.willclower.com/programs/media/images/site_library/389_TheViewLad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0"/>
            <a:ext cx="38100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whoyoucallingaskeptic.files.wordpress.com/2008/11/nostradamus-1503-156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5791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81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WHATS</a:t>
            </a:r>
            <a:r>
              <a:rPr lang="en-US" baseline="0" dirty="0" smtClean="0"/>
              <a:t> YOUR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 SQL Functions to tell you what you are doing</a:t>
            </a:r>
          </a:p>
          <a:p>
            <a:pPr lvl="1"/>
            <a:r>
              <a:rPr lang="en-US" dirty="0" smtClean="0"/>
              <a:t>Encapsulate details –USE </a:t>
            </a:r>
            <a:r>
              <a:rPr lang="en-US" dirty="0" err="1" smtClean="0"/>
              <a:t>GetProcessType</a:t>
            </a:r>
            <a:r>
              <a:rPr lang="en-US" dirty="0"/>
              <a:t>(@</a:t>
            </a:r>
            <a:r>
              <a:rPr lang="en-US" dirty="0" err="1"/>
              <a:t>Processid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CASE </a:t>
            </a:r>
            <a:r>
              <a:rPr lang="en-US" dirty="0" err="1" smtClean="0"/>
              <a:t>processid</a:t>
            </a:r>
            <a:endParaRPr lang="en-US" dirty="0" smtClean="0"/>
          </a:p>
          <a:p>
            <a:r>
              <a:rPr lang="en-US" dirty="0" smtClean="0"/>
              <a:t>                                   WHEN 0 THEN 'LIVE'</a:t>
            </a:r>
          </a:p>
          <a:p>
            <a:r>
              <a:rPr lang="en-US" dirty="0" smtClean="0"/>
              <a:t>                                   WHEN 1 THEN 'PENDING'</a:t>
            </a:r>
          </a:p>
          <a:p>
            <a:r>
              <a:rPr lang="en-US" dirty="0" smtClean="0"/>
              <a:t>                                   WHEN 2 THEN 'TOLOAD'</a:t>
            </a:r>
          </a:p>
          <a:p>
            <a:r>
              <a:rPr lang="en-US" dirty="0" smtClean="0"/>
              <a:t>                                   WHEN 3 THEN 'BADBOYZ'</a:t>
            </a:r>
          </a:p>
          <a:p>
            <a:r>
              <a:rPr lang="en-US" dirty="0" smtClean="0"/>
              <a:t>                                   ELSE 'UNKNOWN'</a:t>
            </a:r>
          </a:p>
          <a:p>
            <a:r>
              <a:rPr lang="en-US" dirty="0" smtClean="0"/>
              <a:t>                                 END</a:t>
            </a:r>
          </a:p>
        </p:txBody>
      </p:sp>
      <p:pic>
        <p:nvPicPr>
          <p:cNvPr id="29698" name="Picture 2" descr="http://bloggingtips.moneyreigninc.netdna-cdn.com/wp-content/uploads/2009/11/conjunction-junction-posters-225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28800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9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PROC-</a:t>
            </a:r>
            <a:r>
              <a:rPr lang="en-US" baseline="0" dirty="0" err="1" smtClean="0"/>
              <a:t>lomation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Code against the stored procedure not the tables</a:t>
            </a:r>
          </a:p>
          <a:p>
            <a:pPr lvl="1"/>
            <a:r>
              <a:rPr lang="en-US" dirty="0" smtClean="0"/>
              <a:t>Allows you to encapsulate details</a:t>
            </a:r>
          </a:p>
          <a:p>
            <a:pPr lvl="1"/>
            <a:r>
              <a:rPr lang="en-US" dirty="0" smtClean="0"/>
              <a:t>Show be </a:t>
            </a:r>
            <a:r>
              <a:rPr lang="en-US" dirty="0" err="1" smtClean="0"/>
              <a:t>GetUsersScholarships</a:t>
            </a:r>
            <a:r>
              <a:rPr lang="en-US" dirty="0" smtClean="0"/>
              <a:t>(@EMPLID)</a:t>
            </a:r>
          </a:p>
          <a:p>
            <a:pPr lvl="1"/>
            <a:r>
              <a:rPr lang="en-US" dirty="0" smtClean="0"/>
              <a:t>Should</a:t>
            </a:r>
            <a:r>
              <a:rPr lang="en-US" baseline="0" dirty="0" smtClean="0"/>
              <a:t> not be (select * from scholarships where blah  is true and </a:t>
            </a:r>
            <a:r>
              <a:rPr lang="en-US" baseline="0" dirty="0" err="1" smtClean="0"/>
              <a:t>emplid</a:t>
            </a:r>
            <a:r>
              <a:rPr lang="en-US" baseline="0" dirty="0" smtClean="0"/>
              <a:t> =22200090</a:t>
            </a:r>
          </a:p>
        </p:txBody>
      </p:sp>
      <p:pic>
        <p:nvPicPr>
          <p:cNvPr id="30722" name="Picture 2" descr="http://www.loc.gov/rr/program/bib/ourdocs/Images/proclam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1905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30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TRINTITY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Data should be data</a:t>
            </a:r>
          </a:p>
          <a:p>
            <a:pPr lvl="1"/>
            <a:r>
              <a:rPr lang="en-US" dirty="0" smtClean="0"/>
              <a:t>Logic should take in data and get results</a:t>
            </a:r>
          </a:p>
          <a:p>
            <a:pPr lvl="1"/>
            <a:r>
              <a:rPr lang="en-US" dirty="0" smtClean="0"/>
              <a:t>Presentation should present the output of logic</a:t>
            </a:r>
          </a:p>
          <a:p>
            <a:pPr lvl="1"/>
            <a:r>
              <a:rPr lang="en-US" dirty="0" smtClean="0"/>
              <a:t>Remote Control Example</a:t>
            </a:r>
          </a:p>
          <a:p>
            <a:pPr lvl="2"/>
            <a:r>
              <a:rPr lang="en-US" dirty="0" smtClean="0"/>
              <a:t>Data-what channel you want, go up or down a channel</a:t>
            </a:r>
          </a:p>
          <a:p>
            <a:pPr lvl="2"/>
            <a:r>
              <a:rPr lang="en-US" dirty="0" smtClean="0"/>
              <a:t>Logic-process signal information</a:t>
            </a:r>
          </a:p>
          <a:p>
            <a:pPr lvl="2"/>
            <a:r>
              <a:rPr lang="en-US" dirty="0" smtClean="0"/>
              <a:t>Presentation -show result of signal information</a:t>
            </a:r>
          </a:p>
          <a:p>
            <a:pPr lvl="2"/>
            <a:r>
              <a:rPr lang="en-US" dirty="0" smtClean="0"/>
              <a:t>You want one remote control that processes the result (logic) of what you want want(data) to show you what you want to see (presentation)</a:t>
            </a:r>
          </a:p>
        </p:txBody>
      </p:sp>
      <p:pic>
        <p:nvPicPr>
          <p:cNvPr id="31746" name="Picture 2" descr="http://t2.gstatic.com/images?q=tbn:ANd9GcQVF8gof_UvAqIE_3KkQUJO3aYxLJvNUYaGIZHo6-SfSUvwwX4r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2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oall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57900" y="990600"/>
            <a:ext cx="6096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DID WE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What is refactoring?</a:t>
            </a:r>
          </a:p>
          <a:p>
            <a:pPr lvl="1"/>
            <a:r>
              <a:rPr lang="en-US" dirty="0" smtClean="0"/>
              <a:t>Why you always should be doing it</a:t>
            </a:r>
          </a:p>
          <a:p>
            <a:pPr lvl="1"/>
            <a:r>
              <a:rPr lang="en-US" dirty="0" smtClean="0"/>
              <a:t>How you do it in Visual Studio</a:t>
            </a:r>
          </a:p>
          <a:p>
            <a:pPr lvl="1"/>
            <a:r>
              <a:rPr lang="en-US" dirty="0" smtClean="0"/>
              <a:t>How you do it with </a:t>
            </a:r>
            <a:r>
              <a:rPr lang="en-US" dirty="0" err="1" smtClean="0"/>
              <a:t>RedGate</a:t>
            </a:r>
            <a:r>
              <a:rPr lang="en-US" dirty="0" smtClean="0"/>
              <a:t> and database design</a:t>
            </a:r>
          </a:p>
          <a:p>
            <a:pPr lvl="1"/>
            <a:r>
              <a:rPr lang="en-US" dirty="0" smtClean="0">
                <a:hlinkClick r:id="rId5"/>
              </a:rPr>
              <a:t>http://msdn.microsoft.com/en-us/library/ms379618(v=vs.80).aspx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2770" name="Picture 2" descr="http://www-movieline-com.vimg.net/images/assets_c/2010/10/conan120-thumb-120x120-2325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95313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41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41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</a:t>
            </a:r>
            <a:r>
              <a:rPr lang="en-US" baseline="0" dirty="0" smtClean="0"/>
              <a:t>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Humans are NOT very good at this</a:t>
            </a:r>
          </a:p>
          <a:p>
            <a:pPr lvl="1"/>
            <a:r>
              <a:rPr lang="en-US" dirty="0" smtClean="0"/>
              <a:t>Just because two different versions of the code do the same thing doesn’t mean they are equal</a:t>
            </a:r>
            <a:endParaRPr lang="en-US" dirty="0"/>
          </a:p>
        </p:txBody>
      </p:sp>
      <p:pic>
        <p:nvPicPr>
          <p:cNvPr id="18434" name="Picture 2" descr="http://1.bp.blogspot.com/-eT2E78MJbl8/TbXjAx19vCI/AAAAAAAAA6Q/qMWfFNneJ6I/s1600/JoiningADualCarriageway_BeforeAndAf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28800"/>
            <a:ext cx="3062713" cy="396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4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jeopardy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72200" y="3581400"/>
            <a:ext cx="6096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 Tests-Watson Selection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one (Abstract Reasoning)</a:t>
            </a:r>
          </a:p>
          <a:p>
            <a:endParaRPr lang="en-US" dirty="0" smtClean="0"/>
          </a:p>
          <a:p>
            <a:r>
              <a:rPr lang="en-US" dirty="0" smtClean="0"/>
              <a:t>There are 4 index cards on the table and you are asked to verify a theory on what data is on the cards. The theory is “If </a:t>
            </a:r>
            <a:r>
              <a:rPr lang="en-US" dirty="0" smtClean="0"/>
              <a:t>there is a vowel on one side, there must be an even number on the other side</a:t>
            </a:r>
            <a:r>
              <a:rPr lang="en-US" dirty="0" smtClean="0"/>
              <a:t>.” (You see the 4 cards with M 4 E 7 on the one side)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Which two cards must be turned over to determine if the rule is true?</a:t>
            </a:r>
          </a:p>
          <a:p>
            <a:endParaRPr lang="en-US" dirty="0" smtClean="0"/>
          </a:p>
          <a:p>
            <a:r>
              <a:rPr lang="en-US" sz="4000" dirty="0" smtClean="0"/>
              <a:t>M 4 E 7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86200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3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52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52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Result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people get check other side of M but also decide to flip over the 4 card.</a:t>
            </a:r>
          </a:p>
          <a:p>
            <a:r>
              <a:rPr lang="en-US" dirty="0" smtClean="0"/>
              <a:t>Real answer is 7 card. 20% get this correct. 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28800"/>
            <a:ext cx="15240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00250"/>
            <a:ext cx="190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everage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866396" y="3259138"/>
            <a:ext cx="6096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 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Nightclub with a minimum legal drinking age of twenty-one. You are the bouncer.</a:t>
            </a:r>
          </a:p>
          <a:p>
            <a:r>
              <a:rPr lang="en-US" dirty="0" smtClean="0"/>
              <a:t>4 patrons at the bar.</a:t>
            </a:r>
          </a:p>
          <a:p>
            <a:r>
              <a:rPr lang="en-US" dirty="0" smtClean="0"/>
              <a:t>Rule=People under 21 cannot be served alcohol. Can ask people their age or check their drink but can’t do both.</a:t>
            </a:r>
          </a:p>
          <a:p>
            <a:r>
              <a:rPr lang="en-US" dirty="0" smtClean="0"/>
              <a:t>Drink/Age:  1&gt;Water  2&gt;Over 21 3&gt;Beer 4&gt;Under 21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1143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55913"/>
            <a:ext cx="1381125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4916488"/>
            <a:ext cx="8540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5105400"/>
            <a:ext cx="1651000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3259138"/>
            <a:ext cx="1649413" cy="12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033713"/>
            <a:ext cx="1651000" cy="12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916488"/>
            <a:ext cx="15906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5130800"/>
            <a:ext cx="1651000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45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31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31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oma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Almost everyone solves this problem.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Note-they are the same exact logic</a:t>
            </a:r>
          </a:p>
          <a:p>
            <a:r>
              <a:rPr lang="en-US" dirty="0" smtClean="0"/>
              <a:t>We have evolved to quickly understand problem 2, problem 1 is learned (or not learned by 80%)</a:t>
            </a:r>
          </a:p>
          <a:p>
            <a:r>
              <a:rPr lang="en-US" dirty="0" smtClean="0"/>
              <a:t>We should code with this idea in mind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2743200"/>
            <a:ext cx="20574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83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366</TotalTime>
  <Words>1483</Words>
  <Application>Microsoft Office PowerPoint</Application>
  <PresentationFormat>On-screen Show (4:3)</PresentationFormat>
  <Paragraphs>285</Paragraphs>
  <Slides>48</Slides>
  <Notes>3</Notes>
  <HiddenSlides>0</HiddenSlides>
  <MMClips>7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Angles</vt:lpstr>
      <vt:lpstr>Do The Right Thing</vt:lpstr>
      <vt:lpstr>What we are going to do</vt:lpstr>
      <vt:lpstr>What is Refactoring?</vt:lpstr>
      <vt:lpstr>Back To The Future</vt:lpstr>
      <vt:lpstr>Symbolic equivalence</vt:lpstr>
      <vt:lpstr>2 Tests-Watson Selection Test</vt:lpstr>
      <vt:lpstr>Result one</vt:lpstr>
      <vt:lpstr> Test 2</vt:lpstr>
      <vt:lpstr>Almost everyone solves this problem.</vt:lpstr>
      <vt:lpstr>Code EXAMPLE</vt:lpstr>
      <vt:lpstr>Thinking in words Advantage</vt:lpstr>
      <vt:lpstr>PROS AND CONS</vt:lpstr>
      <vt:lpstr>Mental Exercise</vt:lpstr>
      <vt:lpstr>From pragmatic Programmer</vt:lpstr>
      <vt:lpstr>Looking AT PATTERNS</vt:lpstr>
      <vt:lpstr>Better Version</vt:lpstr>
      <vt:lpstr>Refactoring TRICKS in Visual Studio</vt:lpstr>
      <vt:lpstr>VISUAL STUDIO IS PSYCHIC</vt:lpstr>
      <vt:lpstr>Why do this?</vt:lpstr>
      <vt:lpstr>Let’s Try IT</vt:lpstr>
      <vt:lpstr>Extract METHOD</vt:lpstr>
      <vt:lpstr>WHY EXTRACT METHOD</vt:lpstr>
      <vt:lpstr>Let’s Try IT</vt:lpstr>
      <vt:lpstr>A ROSE BY ANOTHER NAME?</vt:lpstr>
      <vt:lpstr>WHY DO THIS?</vt:lpstr>
      <vt:lpstr>Let’s Try IT</vt:lpstr>
      <vt:lpstr>Your code just got A Promotion</vt:lpstr>
      <vt:lpstr>WHY DO THIS?</vt:lpstr>
      <vt:lpstr>Let’s Try it</vt:lpstr>
      <vt:lpstr>More ABOUT PROPERTies</vt:lpstr>
      <vt:lpstr>END Result</vt:lpstr>
      <vt:lpstr>Let’s Try IT</vt:lpstr>
      <vt:lpstr>MAKE A CONTRACT</vt:lpstr>
      <vt:lpstr>WHY DO THIS?</vt:lpstr>
      <vt:lpstr>Let’s Try IT</vt:lpstr>
      <vt:lpstr>WHY DO THIS?</vt:lpstr>
      <vt:lpstr>The ORDER of THINGS</vt:lpstr>
      <vt:lpstr>WHY DO THIS?</vt:lpstr>
      <vt:lpstr>Let’s make some SQL</vt:lpstr>
      <vt:lpstr>REFACTOR YOUR SQL WITH REDGATE</vt:lpstr>
      <vt:lpstr>PowerPoint Presentation</vt:lpstr>
      <vt:lpstr>PowerPoint Presentation</vt:lpstr>
      <vt:lpstr>BETTER MOUSETRAP</vt:lpstr>
      <vt:lpstr>WHAT YOU VIEW IS WHAT YOU GET</vt:lpstr>
      <vt:lpstr>WHATS YOUR FUNCTION</vt:lpstr>
      <vt:lpstr>PROC-lomation</vt:lpstr>
      <vt:lpstr>THE TRINTITY</vt:lpstr>
      <vt:lpstr>What DID WE LEARN TODAY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The Right Thing</dc:title>
  <dc:creator>Donald Merson</dc:creator>
  <cp:lastModifiedBy>Donald Merson</cp:lastModifiedBy>
  <cp:revision>76</cp:revision>
  <dcterms:created xsi:type="dcterms:W3CDTF">2011-06-10T13:57:54Z</dcterms:created>
  <dcterms:modified xsi:type="dcterms:W3CDTF">2012-10-12T16:55:49Z</dcterms:modified>
</cp:coreProperties>
</file>