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7" r:id="rId33"/>
    <p:sldId id="286" r:id="rId34"/>
    <p:sldId id="288" r:id="rId35"/>
    <p:sldId id="289" r:id="rId36"/>
    <p:sldId id="290" r:id="rId37"/>
    <p:sldId id="291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3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12/7/2011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what’s </a:t>
            </a:r>
            <a:r>
              <a:rPr lang="en-US" dirty="0" err="1" smtClean="0"/>
              <a:t>happenin</a:t>
            </a:r>
            <a:r>
              <a:rPr lang="en-US" dirty="0" smtClean="0"/>
              <a:t>’!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12/7/2011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pic>
        <p:nvPicPr>
          <p:cNvPr id="10242" name="Picture 2" descr="http://ts2.mm.bing.net/images/thumbnail.aspx?q=1139354254765&amp;id=c10283c22fe262f523d7306df99fe7ef&amp;url=http%3a%2f%2fi.ytimg.com%2fvi%2fTEqRo7J_Y0Q%2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Dan’s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doesn’t have math skills</a:t>
            </a:r>
          </a:p>
          <a:p>
            <a:r>
              <a:rPr lang="en-US" dirty="0" err="1" smtClean="0"/>
              <a:t>MathAbility</a:t>
            </a:r>
            <a:r>
              <a:rPr lang="en-US" dirty="0" smtClean="0"/>
              <a:t>=false;</a:t>
            </a:r>
          </a:p>
          <a:p>
            <a:r>
              <a:rPr lang="en-US" dirty="0" smtClean="0"/>
              <a:t>Dan buys a lottery ticket which is a verb(function)</a:t>
            </a:r>
          </a:p>
          <a:p>
            <a:r>
              <a:rPr lang="en-US" dirty="0" err="1" smtClean="0"/>
              <a:t>BuyingATicket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When Dan buys a ticket an event happens</a:t>
            </a:r>
          </a:p>
          <a:p>
            <a:r>
              <a:rPr lang="en-US" dirty="0" err="1" smtClean="0"/>
              <a:t>TicketBought</a:t>
            </a:r>
            <a:r>
              <a:rPr lang="en-US" dirty="0" smtClean="0"/>
              <a:t> happens after </a:t>
            </a:r>
            <a:r>
              <a:rPr lang="en-US" dirty="0" err="1" smtClean="0"/>
              <a:t>BuyingATicket</a:t>
            </a:r>
            <a:r>
              <a:rPr lang="en-US" dirty="0" smtClean="0"/>
              <a:t> is complete</a:t>
            </a:r>
          </a:p>
          <a:p>
            <a:r>
              <a:rPr lang="en-US" dirty="0" smtClean="0"/>
              <a:t>There could be other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8" name="Picture 6" descr="http://ts4.mm.bing.net/images/thumbnail.aspx?q=1076218304223&amp;id=ce8b0ccd972108e77854bd9d5147cc5f&amp;url=http%3a%2f%2fkeenetrial.com%2fblog%2fwp-content%2fuploads%2f2011%2f03%2fmath-ski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05" y="41910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fix 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StartingToBuyTicket</a:t>
            </a:r>
            <a:r>
              <a:rPr lang="en-US" dirty="0" smtClean="0"/>
              <a:t> would be a good event</a:t>
            </a:r>
          </a:p>
          <a:p>
            <a:r>
              <a:rPr lang="en-US" dirty="0" smtClean="0"/>
              <a:t>When Dan is starting to buy a ticket we can set Money=0 to stop the process</a:t>
            </a:r>
          </a:p>
          <a:p>
            <a:r>
              <a:rPr lang="en-US" dirty="0" smtClean="0"/>
              <a:t>Events let us react when things happen to modify them or prevent them or call a method like </a:t>
            </a:r>
            <a:r>
              <a:rPr lang="en-US" dirty="0" err="1" smtClean="0"/>
              <a:t>DontWasteYourMoney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 descr="http://ts1.mm.bing.net/images/thumbnail.aspx?q=1090378865324&amp;id=1192345661d3921b187e3e25a9208a18&amp;url=http%3a%2f%2fbest-deals-america.com%2fwp-content%2fuploads%2flottery-ticke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Paging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in a page?</a:t>
            </a:r>
          </a:p>
          <a:p>
            <a:r>
              <a:rPr lang="en-US" dirty="0"/>
              <a:t>http://msdn.microsoft.com/en-us/library/ms178472.aspx</a:t>
            </a:r>
            <a:endParaRPr lang="en-US" dirty="0" smtClean="0"/>
          </a:p>
          <a:p>
            <a:pPr lvl="1"/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InitComplete</a:t>
            </a:r>
            <a:endParaRPr lang="en-US" dirty="0" smtClean="0"/>
          </a:p>
          <a:p>
            <a:pPr lvl="1"/>
            <a:r>
              <a:rPr lang="en-US" dirty="0" err="1" smtClean="0"/>
              <a:t>PreLoad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smtClean="0">
                <a:sym typeface="Wingdings" pitchFamily="2" charset="2"/>
              </a:rPr>
              <a:t>We always react to this!</a:t>
            </a:r>
            <a:endParaRPr lang="en-US" dirty="0" smtClean="0"/>
          </a:p>
          <a:p>
            <a:pPr lvl="2"/>
            <a:r>
              <a:rPr lang="en-US" dirty="0" smtClean="0"/>
              <a:t>Control Events</a:t>
            </a:r>
          </a:p>
          <a:p>
            <a:pPr lvl="1"/>
            <a:r>
              <a:rPr lang="en-US" dirty="0" err="1" smtClean="0"/>
              <a:t>LoadComplete</a:t>
            </a:r>
            <a:endParaRPr lang="en-US" dirty="0" smtClean="0"/>
          </a:p>
          <a:p>
            <a:pPr lvl="1"/>
            <a:r>
              <a:rPr lang="en-US" dirty="0" err="1" smtClean="0"/>
              <a:t>PreRender</a:t>
            </a:r>
            <a:endParaRPr lang="en-US" dirty="0" smtClean="0"/>
          </a:p>
          <a:p>
            <a:pPr lvl="1"/>
            <a:r>
              <a:rPr lang="en-US" dirty="0" err="1" smtClean="0"/>
              <a:t>PreRenderComplete</a:t>
            </a:r>
            <a:endParaRPr lang="en-US" dirty="0" smtClean="0"/>
          </a:p>
          <a:p>
            <a:pPr lvl="1"/>
            <a:r>
              <a:rPr lang="en-US" dirty="0" err="1" smtClean="0"/>
              <a:t>SaveStateComplete</a:t>
            </a:r>
            <a:endParaRPr lang="en-US" dirty="0" smtClean="0"/>
          </a:p>
          <a:p>
            <a:pPr lvl="1"/>
            <a:r>
              <a:rPr lang="en-US" dirty="0" smtClean="0"/>
              <a:t>Render</a:t>
            </a:r>
          </a:p>
          <a:p>
            <a:pPr lvl="1"/>
            <a:r>
              <a:rPr lang="en-US" dirty="0" smtClean="0"/>
              <a:t>Unload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7410" name="Picture 2" descr="http://ts1.mm.bing.net/images/thumbnail.aspx?q=1055686068212&amp;id=abb57345d072629908517e1705bf1be7&amp;url=http%3a%2f%2fwww.wpclipart.com%2feducation%2fsupplies%2fpaper%2fnotepad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2200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3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react to events-</a:t>
            </a:r>
            <a:r>
              <a:rPr lang="en-US" dirty="0" err="1" smtClean="0"/>
              <a:t>EventHandlers</a:t>
            </a:r>
            <a:endParaRPr lang="en-US" dirty="0" smtClean="0"/>
          </a:p>
          <a:p>
            <a:r>
              <a:rPr lang="en-US" dirty="0" smtClean="0"/>
              <a:t>Notice the signature of Load</a:t>
            </a:r>
          </a:p>
          <a:p>
            <a:pPr lvl="1"/>
            <a:r>
              <a:rPr lang="en-US" dirty="0" smtClean="0"/>
              <a:t>Thing that changed</a:t>
            </a:r>
          </a:p>
          <a:p>
            <a:pPr lvl="1"/>
            <a:r>
              <a:rPr lang="en-US" dirty="0" smtClean="0"/>
              <a:t>The event data</a:t>
            </a:r>
          </a:p>
          <a:p>
            <a:r>
              <a:rPr lang="en-US" dirty="0" smtClean="0"/>
              <a:t>Visual Studio will auto generate your function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53721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39878"/>
            <a:ext cx="7848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ts3.mm.bing.net/images/thumbnail.aspx?q=1139026624814&amp;id=7988eda00eae2ade1d4e28e0b3464b0b&amp;url=http%3a%2f%2fwww.freakingnews.com%2fpictures%2f16500%2fFlying-cow-1679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5791"/>
            <a:ext cx="2571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new </a:t>
            </a:r>
            <a:r>
              <a:rPr lang="en-US" dirty="0" err="1" smtClean="0"/>
              <a:t>EventHandler</a:t>
            </a:r>
            <a:r>
              <a:rPr lang="en-US" dirty="0" smtClean="0"/>
              <a:t> sends the function name</a:t>
            </a:r>
          </a:p>
          <a:p>
            <a:r>
              <a:rPr lang="en-US" dirty="0" smtClean="0"/>
              <a:t>The function always has a </a:t>
            </a:r>
            <a:r>
              <a:rPr lang="en-US" dirty="0" err="1" smtClean="0"/>
              <a:t>object,event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create custom </a:t>
            </a:r>
            <a:r>
              <a:rPr lang="en-US" baseline="0" dirty="0" err="1" smtClean="0"/>
              <a:t>EventArgs</a:t>
            </a:r>
            <a:r>
              <a:rPr lang="en-US" dirty="0" smtClean="0"/>
              <a:t> </a:t>
            </a:r>
            <a:r>
              <a:rPr lang="en-US" baseline="0" dirty="0" smtClean="0"/>
              <a:t>deriving from </a:t>
            </a:r>
            <a:r>
              <a:rPr lang="en-US" baseline="0" dirty="0" err="1" smtClean="0"/>
              <a:t>EventArgs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5181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ts4.mm.bing.net/images/thumbnail.aspx?q=1177796424423&amp;id=a5fc3e859112010d78a4595cb483a821&amp;url=http%3a%2f%2fassets.huluim.com%2fshows%2fkey_art_whats_happen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89" y="3412895"/>
            <a:ext cx="28575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EventHandlers</a:t>
            </a:r>
            <a:r>
              <a:rPr lang="en-US" dirty="0" smtClean="0"/>
              <a:t> point at a function</a:t>
            </a:r>
          </a:p>
          <a:p>
            <a:r>
              <a:rPr lang="en-US" dirty="0" smtClean="0"/>
              <a:t>We didn’t need to pass 2 objects even though that is the signature of the function that it points at</a:t>
            </a:r>
          </a:p>
          <a:p>
            <a:r>
              <a:rPr lang="en-US" dirty="0" smtClean="0"/>
              <a:t>We used the += notation</a:t>
            </a:r>
          </a:p>
          <a:p>
            <a:r>
              <a:rPr lang="en-US" dirty="0" smtClean="0"/>
              <a:t>So we now know how to react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8434" name="Picture 2" descr="http://ts3.mm.bing.net/images/thumbnail.aspx?q=1177658466226&amp;id=dd4fe0332c02bab669a94dba6e4cb711&amp;url=http%3a%2f%2fjhanajian2.files.wordpress.com%2f2010%2f08%2fthe-thinker_rod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085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Other objects…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RadGrid</a:t>
            </a:r>
            <a:endParaRPr lang="en-US" dirty="0" smtClean="0"/>
          </a:p>
          <a:p>
            <a:pPr lvl="1"/>
            <a:r>
              <a:rPr lang="en-US" dirty="0" smtClean="0"/>
              <a:t>Let’s say you want to massage some data you get back from the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You can modify when it is bound</a:t>
            </a:r>
          </a:p>
          <a:p>
            <a:pPr lvl="1"/>
            <a:r>
              <a:rPr lang="en-US" dirty="0" smtClean="0"/>
              <a:t>Note the custom </a:t>
            </a:r>
            <a:r>
              <a:rPr lang="en-US" dirty="0" err="1" smtClean="0"/>
              <a:t>eventarg</a:t>
            </a:r>
            <a:endParaRPr lang="en-US" dirty="0" smtClean="0"/>
          </a:p>
          <a:p>
            <a:pPr lvl="1"/>
            <a:r>
              <a:rPr lang="en-US" dirty="0" smtClean="0"/>
              <a:t>There is a client side event structure also for most </a:t>
            </a:r>
            <a:r>
              <a:rPr lang="en-US" dirty="0" err="1" smtClean="0"/>
              <a:t>Telerik</a:t>
            </a:r>
            <a:r>
              <a:rPr lang="en-US" dirty="0" smtClean="0"/>
              <a:t> controls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224713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ts1.mm.bing.net/images/thumbnail.aspx?q=1051142274024&amp;id=95045161c9205a4abde9fececac94696&amp;url=http%3a%2f%2fwww.dailystoke.com%2fwp-content%2fuploads%2f2008%2f09%2fbig_wave_surf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8800"/>
            <a:ext cx="226259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609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is really RAD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00800" y="6096000"/>
            <a:ext cx="990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</a:t>
            </a:r>
            <a:r>
              <a:rPr lang="en-US" baseline="0" dirty="0" smtClean="0"/>
              <a:t> ASPX pages, </a:t>
            </a:r>
            <a:r>
              <a:rPr lang="en-US" baseline="0" dirty="0" err="1" smtClean="0"/>
              <a:t>EventHandlers</a:t>
            </a:r>
            <a:r>
              <a:rPr lang="en-US" baseline="0" dirty="0" smtClean="0"/>
              <a:t> listen for events to happen</a:t>
            </a:r>
          </a:p>
          <a:p>
            <a:pPr lvl="1"/>
            <a:r>
              <a:rPr lang="en-US" baseline="0" dirty="0" smtClean="0"/>
              <a:t>Then they send them to any function that you have declared</a:t>
            </a:r>
          </a:p>
          <a:p>
            <a:pPr lvl="1"/>
            <a:r>
              <a:rPr lang="en-US" baseline="0" dirty="0" smtClean="0"/>
              <a:t>JavaScript</a:t>
            </a:r>
            <a:r>
              <a:rPr lang="en-US" dirty="0" smtClean="0"/>
              <a:t> </a:t>
            </a:r>
            <a:r>
              <a:rPr lang="en-US" baseline="0" dirty="0" smtClean="0"/>
              <a:t>has event model too</a:t>
            </a:r>
          </a:p>
          <a:p>
            <a:pPr lvl="1"/>
            <a:r>
              <a:rPr lang="en-US" baseline="0" dirty="0" smtClean="0"/>
              <a:t>Should ALWAYS manipulate objects only after </a:t>
            </a:r>
            <a:r>
              <a:rPr lang="en-US" baseline="0" dirty="0" err="1" smtClean="0"/>
              <a:t>Page_Load</a:t>
            </a:r>
            <a:endParaRPr lang="en-US" dirty="0" smtClean="0"/>
          </a:p>
          <a:p>
            <a:pPr lvl="1"/>
            <a:r>
              <a:rPr lang="en-US" dirty="0" smtClean="0"/>
              <a:t>In JavaScript, usually called </a:t>
            </a:r>
            <a:r>
              <a:rPr lang="en-US" dirty="0" err="1" smtClean="0"/>
              <a:t>eventlisteners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9458" name="Picture 2" descr="http://ts4.mm.bing.net/images/thumbnail.aspx?q=1167183253355&amp;id=8202a95024f2c29e7a2dd7c00f408741&amp;url=http%3a%2f%2fironmantriathlontips.com%2fwp-content%2fuploads%2f2008%2f12%2ff_lis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ts4.mm.bing.net/images/thumbnail.aspx?q=1036642492179&amp;id=49574bea8381aaf9dc9cf49f1845632b&amp;url=http%3a%2f%2fstatic.tvfanatic.com%2fimages%2fgallery%2ffather-yelling-at-son_558x8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1981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2857500" y="3657600"/>
            <a:ext cx="2171700" cy="1371600"/>
          </a:xfrm>
          <a:prstGeom prst="cloudCallout">
            <a:avLst>
              <a:gd name="adj1" fmla="val 98037"/>
              <a:gd name="adj2" fmla="val 34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 can’t hear you!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90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create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SubSonic</a:t>
            </a:r>
            <a:r>
              <a:rPr lang="en-US" dirty="0" smtClean="0"/>
              <a:t> </a:t>
            </a:r>
            <a:r>
              <a:rPr lang="en-US" dirty="0" err="1" smtClean="0"/>
              <a:t>autocreated</a:t>
            </a:r>
            <a:r>
              <a:rPr lang="en-US" dirty="0" smtClean="0"/>
              <a:t> events</a:t>
            </a:r>
          </a:p>
          <a:p>
            <a:r>
              <a:rPr lang="en-US" dirty="0" err="1" smtClean="0"/>
              <a:t>Classes.cs</a:t>
            </a:r>
            <a:endParaRPr lang="en-US" dirty="0" smtClean="0"/>
          </a:p>
          <a:p>
            <a:pPr lvl="1"/>
            <a:r>
              <a:rPr lang="en-US" dirty="0" smtClean="0"/>
              <a:t>Creates a custom event argument </a:t>
            </a:r>
          </a:p>
          <a:p>
            <a:pPr lvl="2"/>
            <a:r>
              <a:rPr lang="en-US" dirty="0" err="1" smtClean="0"/>
              <a:t>PropertyChangingEventArgs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System.Component</a:t>
            </a:r>
            <a:endParaRPr lang="en-US" dirty="0" smtClean="0"/>
          </a:p>
          <a:p>
            <a:pPr lvl="1"/>
            <a:r>
              <a:rPr lang="en-US" dirty="0" smtClean="0"/>
              <a:t>Create an event </a:t>
            </a:r>
          </a:p>
          <a:p>
            <a:pPr lvl="1"/>
            <a:r>
              <a:rPr lang="en-US" dirty="0" smtClean="0"/>
              <a:t>Create a function for the event</a:t>
            </a:r>
          </a:p>
          <a:p>
            <a:pPr lvl="2"/>
            <a:r>
              <a:rPr lang="en-US" dirty="0" smtClean="0"/>
              <a:t>If not null say event happened</a:t>
            </a:r>
          </a:p>
          <a:p>
            <a:pPr lvl="2"/>
            <a:r>
              <a:rPr lang="en-US" dirty="0" smtClean="0"/>
              <a:t>Note virtual void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7524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ts2.mm.bing.net/images/thumbnail.aspx?q=1130529502301&amp;id=6f0fda9eddcf59f3737a5721518ac10c&amp;url=http%3a%2f%2fwww.moviegoods.com%2fAssets%2fproduct_images%2f1020%2f248650.1020.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85900"/>
            <a:ext cx="181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property from </a:t>
            </a:r>
            <a:r>
              <a:rPr lang="en-US" dirty="0" err="1" smtClean="0"/>
              <a:t>intellisense</a:t>
            </a:r>
            <a:r>
              <a:rPr lang="en-US" dirty="0" smtClean="0"/>
              <a:t> then += Tab, Tab</a:t>
            </a:r>
          </a:p>
          <a:p>
            <a:r>
              <a:rPr lang="en-US" dirty="0" smtClean="0"/>
              <a:t>You usually have to cast the sender object</a:t>
            </a:r>
          </a:p>
          <a:p>
            <a:r>
              <a:rPr lang="en-US" dirty="0" smtClean="0"/>
              <a:t>Now I can react to </a:t>
            </a:r>
            <a:r>
              <a:rPr lang="en-US" dirty="0" err="1" smtClean="0"/>
              <a:t>wildcatWelcome</a:t>
            </a:r>
            <a:r>
              <a:rPr lang="en-US" dirty="0" smtClean="0"/>
              <a:t>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810000"/>
            <a:ext cx="83343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ts2.mm.bing.net/images/thumbnail.aspx?q=1037145803497&amp;id=3f4b28c402c365e10147324e579b8248&amp;url=http%3a%2f%2fwww.itsmarta.com%2fuploadedImages%2fNews_And_Events%2fuse-it-or-lose-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711"/>
            <a:ext cx="2468562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</a:t>
            </a:r>
            <a:r>
              <a:rPr lang="en-US" dirty="0" err="1" smtClean="0"/>
              <a:t>gonna</a:t>
            </a:r>
            <a:r>
              <a:rPr lang="en-US" dirty="0" smtClean="0"/>
              <a:t>’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Masterpiece Theatre-Highlighted Code</a:t>
            </a:r>
          </a:p>
          <a:p>
            <a:r>
              <a:rPr lang="en-US" dirty="0" smtClean="0"/>
              <a:t>Talk about OOP</a:t>
            </a:r>
          </a:p>
          <a:p>
            <a:r>
              <a:rPr lang="en-US" dirty="0" smtClean="0"/>
              <a:t>Talk about events in .NET</a:t>
            </a:r>
          </a:p>
          <a:p>
            <a:r>
              <a:rPr lang="en-US" dirty="0" smtClean="0"/>
              <a:t>Talk about Chris’ Online Application event model</a:t>
            </a:r>
          </a:p>
          <a:p>
            <a:r>
              <a:rPr lang="en-US" dirty="0" smtClean="0"/>
              <a:t>We will talk about the bird in the last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266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8636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ts2.mm.bing.net/images/thumbnail.aspx?q=1076947518801&amp;id=f202dc2c72dea13aa1f1083b3c977d08&amp;url=http%3a%2f%2fwhatchadoin.org%2fimages%2fho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628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867400" y="3657600"/>
            <a:ext cx="2514600" cy="1295400"/>
          </a:xfrm>
          <a:prstGeom prst="cloudCallout">
            <a:avLst>
              <a:gd name="adj1" fmla="val -46325"/>
              <a:gd name="adj2" fmla="val 47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am I doing here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new event that doesn’t already exist?</a:t>
            </a:r>
          </a:p>
          <a:p>
            <a:r>
              <a:rPr lang="en-US" dirty="0" smtClean="0"/>
              <a:t>You create a delegate</a:t>
            </a:r>
          </a:p>
          <a:p>
            <a:r>
              <a:rPr lang="en-US" dirty="0" err="1" smtClean="0"/>
              <a:t>PropertyChangingEventHandler</a:t>
            </a:r>
            <a:r>
              <a:rPr lang="en-US" dirty="0" smtClean="0"/>
              <a:t> is a delegate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657600"/>
            <a:ext cx="7791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ts1.mm.bing.net/images/thumbnail.aspx?q=1026971606996&amp;id=b2118fbda8c386993d6f514890895b3b&amp;url=http%3a%2f%2fwww.clipartheaven.com%2fclipart%2fholidays%2fchristmas%2fgifts-stockings%2fdreaming-of-gifts-2-clip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68" y="4610100"/>
            <a:ext cx="1865757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r>
              <a:rPr lang="en-US" baseline="0" dirty="0" smtClean="0"/>
              <a:t> are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delegate void </a:t>
            </a:r>
            <a:r>
              <a:rPr lang="en-US" dirty="0" err="1"/>
              <a:t>ChangedEventHandler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e);</a:t>
            </a:r>
          </a:p>
          <a:p>
            <a:r>
              <a:rPr lang="en-US" dirty="0" smtClean="0"/>
              <a:t>You are just basically giving a new name with an event signature</a:t>
            </a:r>
          </a:p>
          <a:p>
            <a:r>
              <a:rPr lang="en-US" dirty="0" smtClean="0"/>
              <a:t>It is very weird-I agree</a:t>
            </a:r>
          </a:p>
          <a:p>
            <a:r>
              <a:rPr lang="en-US" dirty="0" smtClean="0"/>
              <a:t>Don’t think too hard on this-you will go over the abyss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1506" name="Picture 2" descr="http://ts4.mm.bing.net/images/thumbnail.aspx?q=1147458820875&amp;id=2f655c8bdde62dbfb97722f66e0c900e&amp;url=http%3a%2f%2fwww.thetshop.com%2fimages%2fba12%2f2115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scratch…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delegate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delegate void </a:t>
            </a:r>
            <a:r>
              <a:rPr lang="en-US" dirty="0" err="1" smtClean="0"/>
              <a:t>SomethingDumbOccurs</a:t>
            </a:r>
            <a:r>
              <a:rPr lang="en-US" dirty="0" smtClean="0"/>
              <a:t>(object sender, </a:t>
            </a:r>
            <a:r>
              <a:rPr lang="en-US" dirty="0" err="1" smtClean="0"/>
              <a:t>EventArg</a:t>
            </a:r>
            <a:r>
              <a:rPr lang="en-US" dirty="0" smtClean="0"/>
              <a:t> event)</a:t>
            </a:r>
          </a:p>
          <a:p>
            <a:r>
              <a:rPr lang="en-US" dirty="0" smtClean="0"/>
              <a:t>Create event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event </a:t>
            </a:r>
            <a:r>
              <a:rPr lang="en-US" dirty="0" err="1" smtClean="0"/>
              <a:t>SomethingDumbOccurs</a:t>
            </a:r>
            <a:r>
              <a:rPr lang="en-US" dirty="0" smtClean="0"/>
              <a:t>  </a:t>
            </a:r>
            <a:r>
              <a:rPr lang="en-US" dirty="0" err="1" smtClean="0"/>
              <a:t>ActualDumbThingHappening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Make the function</a:t>
            </a:r>
          </a:p>
          <a:p>
            <a:pPr lvl="1"/>
            <a:r>
              <a:rPr lang="en-US" dirty="0" smtClean="0"/>
              <a:t>protected </a:t>
            </a:r>
            <a:r>
              <a:rPr lang="en-US" dirty="0" err="1" smtClean="0"/>
              <a:t>virutal</a:t>
            </a:r>
            <a:r>
              <a:rPr lang="en-US" dirty="0" smtClean="0"/>
              <a:t> void </a:t>
            </a:r>
            <a:r>
              <a:rPr lang="en-US" dirty="0" err="1" smtClean="0"/>
              <a:t>OnActualDumbThingHappening</a:t>
            </a:r>
            <a:r>
              <a:rPr lang="en-US" dirty="0" smtClean="0"/>
              <a:t>(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ActualDumbThingHappening</a:t>
            </a:r>
            <a:r>
              <a:rPr lang="en-US" dirty="0" smtClean="0"/>
              <a:t> !=null) </a:t>
            </a:r>
          </a:p>
          <a:p>
            <a:pPr lvl="2"/>
            <a:r>
              <a:rPr lang="en-US" dirty="0" err="1" smtClean="0"/>
              <a:t>ActualThingHappening</a:t>
            </a:r>
            <a:r>
              <a:rPr lang="en-US" dirty="0" smtClean="0"/>
              <a:t>(</a:t>
            </a:r>
            <a:r>
              <a:rPr lang="en-US" dirty="0" err="1" smtClean="0"/>
              <a:t>this,e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Could implement behavior here!</a:t>
            </a:r>
          </a:p>
          <a:p>
            <a:r>
              <a:rPr lang="en-US" dirty="0" smtClean="0"/>
              <a:t>Now we can implement it in function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void </a:t>
            </a:r>
            <a:r>
              <a:rPr lang="en-US" dirty="0" err="1" smtClean="0"/>
              <a:t>BuyALotteryTicket</a:t>
            </a:r>
            <a:r>
              <a:rPr lang="en-US" dirty="0" smtClean="0"/>
              <a:t>(){</a:t>
            </a:r>
            <a:r>
              <a:rPr lang="en-US" dirty="0" err="1" smtClean="0"/>
              <a:t>OnActualDumbThingHappening</a:t>
            </a:r>
            <a:r>
              <a:rPr lang="en-US" dirty="0" smtClean="0"/>
              <a:t>(</a:t>
            </a:r>
            <a:r>
              <a:rPr lang="en-US" dirty="0" err="1" smtClean="0"/>
              <a:t>EventArgs.Empty</a:t>
            </a:r>
            <a:r>
              <a:rPr lang="en-US" dirty="0" smtClean="0"/>
              <a:t>);}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2530" name="Picture 2" descr="http://ts4.mm.bing.net/images/thumbnail.aspx?q=1019145161363&amp;id=88be5c58407c3e7b4ac4f845d395916e&amp;url=http%3a%2f%2fwoooha.com%2fwp-content%2fuploads%2f2008%2f10%2fscr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70" y="304800"/>
            <a:ext cx="272142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8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unto others…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event is public so we can override the functionality </a:t>
            </a:r>
          </a:p>
          <a:p>
            <a:r>
              <a:rPr lang="en-US" dirty="0" err="1" smtClean="0"/>
              <a:t>OnActualDumbThingHappening</a:t>
            </a:r>
            <a:r>
              <a:rPr lang="en-US" dirty="0" smtClean="0"/>
              <a:t> +=new </a:t>
            </a:r>
            <a:r>
              <a:rPr lang="en-US" dirty="0" err="1" smtClean="0"/>
              <a:t>EventHandler</a:t>
            </a:r>
            <a:r>
              <a:rPr lang="en-US" dirty="0" smtClean="0"/>
              <a:t>(</a:t>
            </a:r>
            <a:r>
              <a:rPr lang="en-US" dirty="0" err="1" smtClean="0"/>
              <a:t>ReactToStupidity</a:t>
            </a:r>
            <a:r>
              <a:rPr lang="en-US" dirty="0" smtClean="0"/>
              <a:t>);</a:t>
            </a:r>
          </a:p>
          <a:p>
            <a:r>
              <a:rPr lang="en-US" dirty="0"/>
              <a:t>p</a:t>
            </a:r>
            <a:r>
              <a:rPr lang="en-US" dirty="0" smtClean="0"/>
              <a:t>rotected void </a:t>
            </a:r>
            <a:r>
              <a:rPr lang="en-US" dirty="0" err="1" smtClean="0"/>
              <a:t>ReactToStupidity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his.MoneyAvailable</a:t>
            </a:r>
            <a:r>
              <a:rPr lang="en-US" dirty="0" smtClean="0"/>
              <a:t>=0;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3554" name="Picture 2" descr="http://ts4.mm.bing.net/images/thumbnail.aspx?q=1026028672083&amp;id=01138de0a80a875be541b08d718b61db&amp;url=http%3a%2f%2fcovers.openlibrary.org%2fb%2fid%2f469687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0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4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Sorry, you </a:t>
            </a:r>
            <a:r>
              <a:rPr lang="en-US" dirty="0" err="1" smtClean="0"/>
              <a:t>gotta</a:t>
            </a:r>
            <a:r>
              <a:rPr lang="en-US" dirty="0" smtClean="0"/>
              <a:t> listen to 1 story</a:t>
            </a:r>
          </a:p>
          <a:p>
            <a:r>
              <a:rPr lang="en-US" dirty="0" smtClean="0"/>
              <a:t>Story of my old Music Theory column</a:t>
            </a:r>
          </a:p>
          <a:p>
            <a:r>
              <a:rPr lang="en-US" dirty="0" smtClean="0"/>
              <a:t>Therefore the practical purpose of workshop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.Net</a:t>
            </a:r>
            <a:r>
              <a:rPr lang="en-US" dirty="0" smtClean="0"/>
              <a:t> controls have events</a:t>
            </a:r>
          </a:p>
          <a:p>
            <a:r>
              <a:rPr lang="en-US" dirty="0" smtClean="0"/>
              <a:t>All the </a:t>
            </a:r>
            <a:r>
              <a:rPr lang="en-US" dirty="0" err="1" smtClean="0"/>
              <a:t>Telerik</a:t>
            </a:r>
            <a:r>
              <a:rPr lang="en-US" dirty="0" smtClean="0"/>
              <a:t> controls have client and sever event models</a:t>
            </a:r>
          </a:p>
          <a:p>
            <a:r>
              <a:rPr lang="en-US" dirty="0"/>
              <a:t>You can customize behavior with these events by adding event </a:t>
            </a:r>
            <a:r>
              <a:rPr lang="en-US" dirty="0" smtClean="0"/>
              <a:t>handlers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482" name="Picture 2" descr="http://ts1.mm.bing.net/images/thumbnail.aspx?q=1169974236820&amp;id=0417a76ecc5d8bfb288981f1bc456b4d&amp;url=http%3a%2f%2fwww.hemlin.pp.se%2fLet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28575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Chris’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Online Application Event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4578" name="Picture 2" descr="http://ts1.mm.bing.net/images/thumbnail.aspx?q=1021328371436&amp;id=39b02d8c3bc07ecee2c836c358ae48de&amp;url=http%3a%2f%2fgraphicdesignjunction.com%2fwp-content%2fuploads%2f2010%2f10%2fapplication-icon-set-free-p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2390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aspx</a:t>
            </a:r>
            <a:r>
              <a:rPr lang="en-US" dirty="0" smtClean="0"/>
              <a:t> page containing many dynamically-loaded </a:t>
            </a:r>
            <a:r>
              <a:rPr lang="en-US" dirty="0" err="1" smtClean="0"/>
              <a:t>ascx</a:t>
            </a:r>
            <a:r>
              <a:rPr lang="en-US" dirty="0" smtClean="0"/>
              <a:t> controls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scx</a:t>
            </a:r>
            <a:r>
              <a:rPr lang="en-US" dirty="0" smtClean="0"/>
              <a:t> controls needed mechanism by which to respond to:</a:t>
            </a:r>
          </a:p>
          <a:p>
            <a:pPr lvl="1"/>
            <a:r>
              <a:rPr lang="en-US" dirty="0" smtClean="0"/>
              <a:t>Containing page events (“Save and Next” and section header clicks)</a:t>
            </a:r>
          </a:p>
          <a:p>
            <a:pPr lvl="1"/>
            <a:r>
              <a:rPr lang="en-US" dirty="0" smtClean="0"/>
              <a:t>Master application record changes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ascx</a:t>
            </a:r>
            <a:r>
              <a:rPr lang="en-US" dirty="0" smtClean="0"/>
              <a:t> control events (radio button selection changes, text changes, etc.)</a:t>
            </a:r>
          </a:p>
          <a:p>
            <a:r>
              <a:rPr lang="en-US" dirty="0" smtClean="0"/>
              <a:t>Solution: Custom events</a:t>
            </a:r>
          </a:p>
          <a:p>
            <a:r>
              <a:rPr lang="en-US" dirty="0"/>
              <a:t>All </a:t>
            </a:r>
            <a:r>
              <a:rPr lang="en-US" dirty="0" err="1"/>
              <a:t>ascx</a:t>
            </a:r>
            <a:r>
              <a:rPr lang="en-US" dirty="0"/>
              <a:t> controls inherit from common base class which contains both event publishing and subscription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OLAControlHolder.ascx.cs</a:t>
            </a:r>
            <a:endParaRPr lang="en-US" dirty="0" smtClean="0"/>
          </a:p>
          <a:p>
            <a:r>
              <a:rPr lang="en-US" dirty="0" smtClean="0"/>
              <a:t>Events:</a:t>
            </a:r>
          </a:p>
          <a:p>
            <a:pPr lvl="1"/>
            <a:r>
              <a:rPr lang="en-US" dirty="0" err="1" smtClean="0"/>
              <a:t>btnSectionHeader.Command</a:t>
            </a:r>
            <a:endParaRPr lang="en-US" dirty="0" smtClean="0"/>
          </a:p>
          <a:p>
            <a:pPr lvl="1"/>
            <a:r>
              <a:rPr lang="en-US" dirty="0" err="1" smtClean="0"/>
              <a:t>btnSaveAndNext.Command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pic>
        <p:nvPicPr>
          <p:cNvPr id="7" name="Content Placeholder 6" descr="The University of Arizona - Undergraduate Online Applications Portal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6" y="1600200"/>
            <a:ext cx="4758752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3972421"/>
            <a:ext cx="5590750" cy="1666379"/>
            <a:chOff x="3352800" y="3972421"/>
            <a:chExt cx="5590750" cy="1666379"/>
          </a:xfrm>
        </p:grpSpPr>
        <p:grpSp>
          <p:nvGrpSpPr>
            <p:cNvPr id="10" name="Group 9"/>
            <p:cNvGrpSpPr/>
            <p:nvPr/>
          </p:nvGrpSpPr>
          <p:grpSpPr>
            <a:xfrm>
              <a:off x="3352800" y="3972421"/>
              <a:ext cx="5590750" cy="1428072"/>
              <a:chOff x="189888" y="3124200"/>
              <a:chExt cx="8764224" cy="2238688"/>
            </a:xfrm>
          </p:grpSpPr>
          <p:pic>
            <p:nvPicPr>
              <p:cNvPr id="8" name="Picture 7" descr="Screen Clippi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888" y="3124200"/>
                <a:ext cx="8764224" cy="22386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105400" cy="381000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4038600" y="5400493"/>
              <a:ext cx="685800" cy="23830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2176425"/>
            <a:ext cx="7800550" cy="1542183"/>
            <a:chOff x="228600" y="2176425"/>
            <a:chExt cx="7800550" cy="1542183"/>
          </a:xfrm>
        </p:grpSpPr>
        <p:grpSp>
          <p:nvGrpSpPr>
            <p:cNvPr id="15" name="Group 14"/>
            <p:cNvGrpSpPr/>
            <p:nvPr/>
          </p:nvGrpSpPr>
          <p:grpSpPr>
            <a:xfrm>
              <a:off x="2438400" y="2176425"/>
              <a:ext cx="5590750" cy="1252573"/>
              <a:chOff x="226958" y="1476102"/>
              <a:chExt cx="8716592" cy="1952898"/>
            </a:xfrm>
          </p:grpSpPr>
          <p:pic>
            <p:nvPicPr>
              <p:cNvPr id="13" name="Picture 12" descr="Screen Clippi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958" y="1476102"/>
                <a:ext cx="8716592" cy="19528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26958" y="2685160"/>
                <a:ext cx="5259442" cy="362839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228600" y="3480301"/>
              <a:ext cx="4724400" cy="23830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0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OLAViewUserControl.cs</a:t>
            </a:r>
            <a:r>
              <a:rPr lang="en-US" dirty="0" smtClean="0"/>
              <a:t> (view control base class)</a:t>
            </a:r>
          </a:p>
          <a:p>
            <a:r>
              <a:rPr lang="en-US" dirty="0" smtClean="0"/>
              <a:t>Events published:</a:t>
            </a:r>
          </a:p>
          <a:p>
            <a:pPr lvl="1"/>
            <a:r>
              <a:rPr lang="en-US" dirty="0" err="1" smtClean="0"/>
              <a:t>ControlContainer.GeneralAppInfoUpdated</a:t>
            </a:r>
            <a:r>
              <a:rPr lang="en-US" dirty="0" smtClean="0"/>
              <a:t> (with custom </a:t>
            </a:r>
            <a:r>
              <a:rPr lang="en-US" dirty="0" err="1" smtClean="0"/>
              <a:t>GeneralAppInfoUpdatedEventArgs.cs</a:t>
            </a:r>
            <a:r>
              <a:rPr lang="en-US" dirty="0" smtClean="0"/>
              <a:t> class)</a:t>
            </a:r>
          </a:p>
          <a:p>
            <a:pPr lvl="1"/>
            <a:r>
              <a:rPr lang="en-US" dirty="0" smtClean="0"/>
              <a:t>Dynamic view control events: </a:t>
            </a:r>
            <a:r>
              <a:rPr lang="en-US" dirty="0" err="1" smtClean="0"/>
              <a:t>DependencyUserControl.ViewControlUpdated</a:t>
            </a:r>
            <a:r>
              <a:rPr lang="en-US" dirty="0" smtClean="0"/>
              <a:t> (</a:t>
            </a:r>
            <a:r>
              <a:rPr lang="en-US" dirty="0"/>
              <a:t>with custom </a:t>
            </a:r>
            <a:r>
              <a:rPr lang="en-US" dirty="0" err="1" smtClean="0"/>
              <a:t>ViewControlUpdatedEventArgs.cs</a:t>
            </a:r>
            <a:r>
              <a:rPr lang="en-US" dirty="0" smtClean="0"/>
              <a:t> class)</a:t>
            </a:r>
          </a:p>
          <a:p>
            <a:r>
              <a:rPr lang="en-US" dirty="0" smtClean="0"/>
              <a:t>Event subscriptions:</a:t>
            </a:r>
          </a:p>
          <a:p>
            <a:pPr lvl="1"/>
            <a:r>
              <a:rPr lang="en-US" dirty="0" err="1" smtClean="0"/>
              <a:t>btnSectionHeader.Command</a:t>
            </a:r>
            <a:endParaRPr lang="en-US" dirty="0" smtClean="0"/>
          </a:p>
          <a:p>
            <a:pPr lvl="1"/>
            <a:r>
              <a:rPr lang="en-US" dirty="0" err="1" smtClean="0"/>
              <a:t>btnSaveAndNext.Command</a:t>
            </a:r>
            <a:endParaRPr lang="en-US" dirty="0" smtClean="0"/>
          </a:p>
          <a:p>
            <a:pPr lvl="1"/>
            <a:r>
              <a:rPr lang="en-US" dirty="0" err="1" smtClean="0"/>
              <a:t>ControlContainer.GeneralAppInfoUpdated</a:t>
            </a:r>
            <a:endParaRPr lang="en-US" dirty="0" smtClean="0"/>
          </a:p>
          <a:p>
            <a:pPr lvl="1"/>
            <a:r>
              <a:rPr lang="en-US" dirty="0" err="1" smtClean="0"/>
              <a:t>DependencyUserControl.ViewControlUpdated</a:t>
            </a:r>
            <a:endParaRPr lang="en-US" dirty="0" smtClean="0"/>
          </a:p>
          <a:p>
            <a:r>
              <a:rPr lang="en-US" dirty="0" smtClean="0"/>
              <a:t>Event subscription implementation available to all derived </a:t>
            </a:r>
            <a:r>
              <a:rPr lang="en-US" dirty="0" err="1" smtClean="0"/>
              <a:t>ascx</a:t>
            </a:r>
            <a:r>
              <a:rPr lang="en-US" dirty="0" smtClean="0"/>
              <a:t> controls through abstract event handlers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I want to find a control  on a page but </a:t>
            </a:r>
            <a:r>
              <a:rPr lang="en-US" dirty="0" err="1" smtClean="0"/>
              <a:t>intellisence</a:t>
            </a:r>
            <a:r>
              <a:rPr lang="en-US" dirty="0" smtClean="0"/>
              <a:t> can’t find it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 On Page, Control is on </a:t>
            </a:r>
            <a:r>
              <a:rPr lang="en-US" dirty="0" err="1" smtClean="0"/>
              <a:t>MasterPage</a:t>
            </a:r>
            <a:endParaRPr lang="en-US" dirty="0" smtClean="0"/>
          </a:p>
          <a:p>
            <a:pPr lvl="2"/>
            <a:r>
              <a:rPr lang="en-US" dirty="0" smtClean="0"/>
              <a:t>On </a:t>
            </a:r>
            <a:r>
              <a:rPr lang="en-US" dirty="0" err="1" smtClean="0"/>
              <a:t>UserControl</a:t>
            </a:r>
            <a:r>
              <a:rPr lang="en-US" dirty="0" smtClean="0"/>
              <a:t>, Control is on Parent page or Master Page</a:t>
            </a:r>
          </a:p>
          <a:p>
            <a:pPr lvl="2"/>
            <a:r>
              <a:rPr lang="en-US" dirty="0" smtClean="0"/>
              <a:t>On Page, control is on </a:t>
            </a:r>
            <a:r>
              <a:rPr lang="en-US" dirty="0" err="1" smtClean="0"/>
              <a:t>usercontrol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290" name="Picture 2" descr="http://ts3.mm.bing.net/images/thumbnail.aspx?q=1139290421014&amp;id=3b35f55bfe4d454887f12145e04e45df&amp;url=http%3a%2f%2fwww.availableimages.com%2fimages%2fpictures%2f1996%2fmission-impossible%2faph_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3676650" y="3962400"/>
            <a:ext cx="25146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come it doesn’t show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btnSectionHeader</a:t>
            </a:r>
            <a:r>
              <a:rPr lang="en-US" dirty="0" smtClean="0"/>
              <a:t> and </a:t>
            </a:r>
            <a:r>
              <a:rPr lang="en-US" dirty="0" err="1" smtClean="0"/>
              <a:t>btnSaveAndNext</a:t>
            </a:r>
            <a:r>
              <a:rPr lang="en-US" dirty="0" smtClean="0"/>
              <a:t> </a:t>
            </a:r>
            <a:r>
              <a:rPr lang="en-US" dirty="0" err="1" smtClean="0"/>
              <a:t>Comands</a:t>
            </a:r>
            <a:r>
              <a:rPr lang="en-US" dirty="0" smtClean="0"/>
              <a:t> (sub)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3400" y="1991778"/>
            <a:ext cx="4758752" cy="4525963"/>
            <a:chOff x="533400" y="1991778"/>
            <a:chExt cx="4758752" cy="4525963"/>
          </a:xfrm>
        </p:grpSpPr>
        <p:grpSp>
          <p:nvGrpSpPr>
            <p:cNvPr id="9" name="Group 8"/>
            <p:cNvGrpSpPr/>
            <p:nvPr/>
          </p:nvGrpSpPr>
          <p:grpSpPr>
            <a:xfrm>
              <a:off x="533400" y="1991778"/>
              <a:ext cx="4758752" cy="4525963"/>
              <a:chOff x="533400" y="1991778"/>
              <a:chExt cx="4758752" cy="4525963"/>
            </a:xfrm>
          </p:grpSpPr>
          <p:pic>
            <p:nvPicPr>
              <p:cNvPr id="17" name="Content Placeholder 6" descr="The University of Arizona - Undergraduate Online Applications Portal - Mozilla Firefox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1991778"/>
                <a:ext cx="4758752" cy="4525963"/>
              </a:xfrm>
              <a:prstGeom prst="rect">
                <a:avLst/>
              </a:prstGeom>
            </p:spPr>
          </p:pic>
          <p:sp>
            <p:nvSpPr>
              <p:cNvPr id="12" name="Oval 11"/>
              <p:cNvSpPr/>
              <p:nvPr/>
            </p:nvSpPr>
            <p:spPr>
              <a:xfrm>
                <a:off x="4419600" y="5791200"/>
                <a:ext cx="685800" cy="238307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533400" y="3876493"/>
              <a:ext cx="4724400" cy="23830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6005" y="1991778"/>
            <a:ext cx="5915595" cy="4012676"/>
            <a:chOff x="3076005" y="1991778"/>
            <a:chExt cx="5915595" cy="4012676"/>
          </a:xfrm>
        </p:grpSpPr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005" y="1991778"/>
              <a:ext cx="5915595" cy="4012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4038600" y="3620022"/>
              <a:ext cx="3886200" cy="3048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01227" y="4825652"/>
              <a:ext cx="3886200" cy="3048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2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ControlContainer.GeneralAppInfoUpdated</a:t>
            </a:r>
            <a:r>
              <a:rPr lang="en-US" dirty="0" smtClean="0"/>
              <a:t> (pub)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3400" y="1991778"/>
            <a:ext cx="4758752" cy="4525963"/>
            <a:chOff x="533400" y="1991778"/>
            <a:chExt cx="4758752" cy="4525963"/>
          </a:xfrm>
        </p:grpSpPr>
        <p:pic>
          <p:nvPicPr>
            <p:cNvPr id="17" name="Content Placeholder 6" descr="The University of Arizona - Undergraduate Online Applications Portal - Mozilla Firefox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991778"/>
              <a:ext cx="4758752" cy="4525963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419600" y="5791200"/>
              <a:ext cx="685800" cy="23830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87" y="2042680"/>
            <a:ext cx="5869553" cy="1278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80820"/>
            <a:ext cx="3293898" cy="282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17" y="3383560"/>
            <a:ext cx="4161283" cy="21268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0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ControlContainer.GeneralAppInfoUpdated</a:t>
            </a:r>
            <a:r>
              <a:rPr lang="en-US" dirty="0" smtClean="0"/>
              <a:t> (sub)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3400" y="1991778"/>
            <a:ext cx="4758752" cy="4525963"/>
            <a:chOff x="533400" y="1991778"/>
            <a:chExt cx="4758752" cy="4525963"/>
          </a:xfrm>
        </p:grpSpPr>
        <p:pic>
          <p:nvPicPr>
            <p:cNvPr id="17" name="Content Placeholder 6" descr="The University of Arizona - Undergraduate Online Applications Portal - Mozilla Firefox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991778"/>
              <a:ext cx="4758752" cy="4525963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419600" y="5791200"/>
              <a:ext cx="685800" cy="23830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76400" y="2209800"/>
            <a:ext cx="7010400" cy="2295540"/>
            <a:chOff x="1676400" y="2209800"/>
            <a:chExt cx="7010400" cy="2295540"/>
          </a:xfrm>
        </p:grpSpPr>
        <p:pic>
          <p:nvPicPr>
            <p:cNvPr id="18" name="Picture 17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209800"/>
              <a:ext cx="7010400" cy="2295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2438400" y="3357570"/>
              <a:ext cx="6248400" cy="23272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76400" y="4272618"/>
              <a:ext cx="4343399" cy="23272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30536" y="4626494"/>
            <a:ext cx="8882927" cy="1774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DependencyUserControl.ViewControlUpdated</a:t>
            </a:r>
            <a:r>
              <a:rPr lang="en-US" dirty="0" smtClean="0"/>
              <a:t> (pub)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3400" y="1991777"/>
            <a:ext cx="4758753" cy="4525963"/>
            <a:chOff x="533400" y="1991777"/>
            <a:chExt cx="4758753" cy="4525963"/>
          </a:xfrm>
        </p:grpSpPr>
        <p:pic>
          <p:nvPicPr>
            <p:cNvPr id="8" name="Picture 7" descr="The University of Arizona - Undergraduate Online Applications Portal - Mozilla Firefox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991777"/>
              <a:ext cx="4758753" cy="452596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1371600" y="3495493"/>
              <a:ext cx="685800" cy="23830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5238" y="4254758"/>
            <a:ext cx="4364524" cy="1993642"/>
            <a:chOff x="675238" y="4254758"/>
            <a:chExt cx="4364524" cy="1993642"/>
          </a:xfrm>
        </p:grpSpPr>
        <p:sp>
          <p:nvSpPr>
            <p:cNvPr id="10" name="Oval 9"/>
            <p:cNvSpPr/>
            <p:nvPr/>
          </p:nvSpPr>
          <p:spPr>
            <a:xfrm>
              <a:off x="675238" y="4254758"/>
              <a:ext cx="4353962" cy="62204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5800" y="5029200"/>
              <a:ext cx="4353962" cy="12192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58801"/>
            <a:ext cx="4786821" cy="3791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97702"/>
            <a:ext cx="8610600" cy="3441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DependencyUserControl.ViewControlUpdated</a:t>
            </a:r>
            <a:r>
              <a:rPr lang="en-US" dirty="0" smtClean="0"/>
              <a:t> (sub)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 descr="The University of Arizona - Undergraduate Online Applications Portal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91777"/>
            <a:ext cx="4758753" cy="452596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371600" y="3495493"/>
            <a:ext cx="685800" cy="23830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238" y="4254758"/>
            <a:ext cx="4353962" cy="6220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" y="5029200"/>
            <a:ext cx="4353962" cy="1219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30536" y="3645579"/>
            <a:ext cx="8882927" cy="1774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Event handling implementation via abstract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57400"/>
            <a:ext cx="8915400" cy="3569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1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Event handling implementation via abstract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31508"/>
            <a:ext cx="6693990" cy="4597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25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a great way (and sometimes the only way) to make one or more controls aware of another control’s state</a:t>
            </a:r>
          </a:p>
          <a:p>
            <a:r>
              <a:rPr lang="en-US" dirty="0" smtClean="0"/>
              <a:t>It’s fun!</a:t>
            </a:r>
          </a:p>
          <a:p>
            <a:r>
              <a:rPr lang="en-US" dirty="0" smtClean="0"/>
              <a:t>Oh yea and we have to add one thing for  the boss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pity the fool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This is &lt;T&gt;-Bird</a:t>
            </a:r>
          </a:p>
          <a:p>
            <a:r>
              <a:rPr lang="en-US" dirty="0" smtClean="0"/>
              <a:t>He is the Mr. T of birds</a:t>
            </a:r>
          </a:p>
          <a:p>
            <a:r>
              <a:rPr lang="en-US" dirty="0" smtClean="0"/>
              <a:t>In future workshops, he will accompany all slides with generics</a:t>
            </a:r>
          </a:p>
          <a:p>
            <a:r>
              <a:rPr lang="en-US" dirty="0" smtClean="0"/>
              <a:t>He has no real purpose, just to amuse me</a:t>
            </a:r>
          </a:p>
          <a:p>
            <a:r>
              <a:rPr lang="en-US" dirty="0" smtClean="0"/>
              <a:t>I love it when a plan comes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48" y="41051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6655324" y="3952777"/>
            <a:ext cx="2514600" cy="1295400"/>
          </a:xfrm>
          <a:prstGeom prst="cloudCallout">
            <a:avLst>
              <a:gd name="adj1" fmla="val -57946"/>
              <a:gd name="adj2" fmla="val 29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am I doing here Deb?</a:t>
            </a:r>
            <a:endParaRPr lang="en-US" dirty="0"/>
          </a:p>
        </p:txBody>
      </p:sp>
      <p:pic>
        <p:nvPicPr>
          <p:cNvPr id="1026" name="Picture 2" descr="http://ts3.mm.bing.net/images/thumbnail.aspx?q=1030378029458&amp;id=d2247e1ade9bcf6694fa4ad98f24bb78&amp;url=http%3a%2f%2f2.bp.blogspot.com%2f_LcYCjYs-R-c%2fTAxuBlWhmNI%2fAAAAAAAAGDA%2f4hzjkwl24Fg%2fs1600%2fthe-a-team-the-cast-mr-t-george-peppard-dwight-schultz-dirk-bendi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1389"/>
            <a:ext cx="28575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52400" y="4343400"/>
            <a:ext cx="3962400" cy="463296"/>
            <a:chOff x="152400" y="4343400"/>
            <a:chExt cx="3962400" cy="463296"/>
          </a:xfrm>
        </p:grpSpPr>
        <p:grpSp>
          <p:nvGrpSpPr>
            <p:cNvPr id="17" name="Group 16"/>
            <p:cNvGrpSpPr/>
            <p:nvPr/>
          </p:nvGrpSpPr>
          <p:grpSpPr>
            <a:xfrm>
              <a:off x="152400" y="4343400"/>
              <a:ext cx="838200" cy="463296"/>
              <a:chOff x="152400" y="4343400"/>
              <a:chExt cx="838200" cy="463296"/>
            </a:xfrm>
          </p:grpSpPr>
          <p:cxnSp>
            <p:nvCxnSpPr>
              <p:cNvPr id="10" name="Straight Arrow Connector 9"/>
              <p:cNvCxnSpPr>
                <a:stCxn id="11" idx="2"/>
              </p:cNvCxnSpPr>
              <p:nvPr/>
            </p:nvCxnSpPr>
            <p:spPr>
              <a:xfrm>
                <a:off x="571500" y="4712732"/>
                <a:ext cx="419100" cy="939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52400" y="43434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Chris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667000" y="4343400"/>
              <a:ext cx="1447800" cy="369332"/>
              <a:chOff x="2667000" y="4343400"/>
              <a:chExt cx="1447800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2667000" y="4528066"/>
                <a:ext cx="571500" cy="1846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238500" y="4343400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on-E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3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FindControl</a:t>
            </a:r>
            <a:r>
              <a:rPr lang="en-US" dirty="0" smtClean="0"/>
              <a:t> to find the item</a:t>
            </a:r>
          </a:p>
          <a:p>
            <a:r>
              <a:rPr lang="en-US" dirty="0" smtClean="0"/>
              <a:t>Problem is need to use hierarchy to find it</a:t>
            </a:r>
          </a:p>
          <a:p>
            <a:r>
              <a:rPr lang="en-US" dirty="0" smtClean="0"/>
              <a:t>Therefore closely coupled code</a:t>
            </a:r>
          </a:p>
          <a:p>
            <a:r>
              <a:rPr lang="en-US" dirty="0" smtClean="0"/>
              <a:t>The closely coupled code can make it blow up if you change the structure of the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314" name="Picture 2" descr="http://ts4.mm.bing.net/images/thumbnail.aspx?q=1020394412763&amp;id=6e1e095fab6e416931eeb4d65f3a4d12&amp;url=http%3a%2f%2fimage.rodandcustommagazine.com%2ff%2f10613831%2bw750%2bst0%2f0811rc_13_z%2btube_bending%2bangle_fi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EMSG.ApplicationBlocks.ControlMethods.GetControlFromControlID</a:t>
            </a:r>
            <a:r>
              <a:rPr lang="en-US" dirty="0"/>
              <a:t>(</a:t>
            </a:r>
            <a:r>
              <a:rPr lang="en-US" dirty="0" err="1"/>
              <a:t>System.Web.UI.Page</a:t>
            </a:r>
            <a:r>
              <a:rPr lang="en-US" dirty="0"/>
              <a:t>, 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are using </a:t>
            </a:r>
            <a:r>
              <a:rPr lang="en-US" dirty="0" err="1" smtClean="0"/>
              <a:t>WebAuth</a:t>
            </a:r>
            <a:r>
              <a:rPr lang="en-US" dirty="0" smtClean="0"/>
              <a:t> you have it already!</a:t>
            </a:r>
          </a:p>
          <a:p>
            <a:r>
              <a:rPr lang="en-US" dirty="0" smtClean="0"/>
              <a:t>Method is not static but just need to create object</a:t>
            </a:r>
          </a:p>
          <a:p>
            <a:r>
              <a:rPr lang="en-US" dirty="0" smtClean="0"/>
              <a:t>Remember you will need to cast the object when you get it back</a:t>
            </a:r>
          </a:p>
          <a:p>
            <a:r>
              <a:rPr lang="en-US" dirty="0" smtClean="0"/>
              <a:t>As loosely coupled you can get under the circumstances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338" name="Picture 2" descr="http://ts4.mm.bing.net/images/thumbnail.aspx?q=1052694157199&amp;id=779298e2ebd0b8cc5dedc17c7a208641&amp;url=http%3a%2f%2fwww.wgbh.org%2fimageassets%2fRET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244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8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Good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looking for a particular type of object and there is only 1 type on the page</a:t>
            </a:r>
          </a:p>
          <a:p>
            <a:r>
              <a:rPr lang="en-US" dirty="0" smtClean="0"/>
              <a:t>Do a loop and return that special object</a:t>
            </a:r>
          </a:p>
          <a:p>
            <a:r>
              <a:rPr lang="en-US" dirty="0" smtClean="0"/>
              <a:t>Ok solution if a 1of a kind item like a menu</a:t>
            </a:r>
          </a:p>
          <a:p>
            <a:r>
              <a:rPr lang="en-US" dirty="0" smtClean="0"/>
              <a:t>The id is now NOT closely coupled</a:t>
            </a:r>
          </a:p>
          <a:p>
            <a:r>
              <a:rPr lang="en-US" dirty="0"/>
              <a:t>if (</a:t>
            </a:r>
            <a:r>
              <a:rPr lang="en-US" dirty="0" err="1"/>
              <a:t>radAjaxPanelChild</a:t>
            </a:r>
            <a:r>
              <a:rPr lang="en-US" dirty="0"/>
              <a:t> is </a:t>
            </a:r>
            <a:r>
              <a:rPr lang="en-US" dirty="0" err="1"/>
              <a:t>RadPanelBar</a:t>
            </a:r>
            <a:r>
              <a:rPr lang="en-US" dirty="0"/>
              <a:t>)</a:t>
            </a:r>
          </a:p>
          <a:p>
            <a:r>
              <a:rPr lang="en-US" dirty="0" smtClean="0"/>
              <a:t> {</a:t>
            </a:r>
            <a:r>
              <a:rPr lang="en-US" dirty="0" err="1" smtClean="0"/>
              <a:t>RadPanelBar</a:t>
            </a:r>
            <a:r>
              <a:rPr lang="en-US" dirty="0" smtClean="0"/>
              <a:t> </a:t>
            </a:r>
            <a:r>
              <a:rPr lang="en-US" dirty="0"/>
              <a:t>rp1 = </a:t>
            </a:r>
            <a:r>
              <a:rPr lang="en-US" dirty="0" smtClean="0"/>
              <a:t>(</a:t>
            </a:r>
            <a:r>
              <a:rPr lang="en-US" dirty="0" err="1" smtClean="0"/>
              <a:t>RadPanelBar</a:t>
            </a:r>
            <a:r>
              <a:rPr lang="en-US" dirty="0" smtClean="0"/>
              <a:t>)  </a:t>
            </a:r>
            <a:r>
              <a:rPr lang="en-US" dirty="0" err="1" smtClean="0"/>
              <a:t>radAjaxPanelChild</a:t>
            </a:r>
            <a:r>
              <a:rPr lang="en-US" dirty="0" smtClean="0"/>
              <a:t>;}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362" name="Picture 2" descr="http://ts4.mm.bing.net/images/thumbnail.aspx?q=1058799687471&amp;id=7d7cfc8a88c5ee355b618c9858fd8d23&amp;url=http%3a%2f%2fwww.collider.com%2fuploads%2fimageGallery%2fCity_Slickers%2fcity_slickers_movie_image_jack_palance__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1885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7365084" y="2286000"/>
            <a:ext cx="1778916" cy="1143000"/>
          </a:xfrm>
          <a:prstGeom prst="cloudCallout">
            <a:avLst>
              <a:gd name="adj1" fmla="val -29312"/>
              <a:gd name="adj2" fmla="val 102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just need one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1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word on..…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 or dependencies</a:t>
            </a:r>
          </a:p>
          <a:p>
            <a:r>
              <a:rPr lang="en-US" dirty="0" smtClean="0"/>
              <a:t>You don’t want it to be </a:t>
            </a:r>
            <a:r>
              <a:rPr lang="en-US" strike="sngStrike" dirty="0" smtClean="0">
                <a:solidFill>
                  <a:srgbClr val="FF0000"/>
                </a:solidFill>
              </a:rPr>
              <a:t>close</a:t>
            </a:r>
          </a:p>
          <a:p>
            <a:r>
              <a:rPr lang="en-US" dirty="0" smtClean="0"/>
              <a:t>You want your code to be selfish</a:t>
            </a:r>
          </a:p>
          <a:p>
            <a:r>
              <a:rPr lang="en-US" dirty="0" smtClean="0"/>
              <a:t>Code should only care about itself and its friends</a:t>
            </a:r>
          </a:p>
          <a:p>
            <a:r>
              <a:rPr lang="en-US" dirty="0" smtClean="0"/>
              <a:t>We should be able to change things in page and not affect things you didn’t change</a:t>
            </a:r>
          </a:p>
          <a:p>
            <a:r>
              <a:rPr lang="en-US" dirty="0" smtClean="0"/>
              <a:t>The trick is you have to predict how it will 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http://ts3.mm.bing.net/images/thumbnail.aspx?q=1030251033766&amp;id=d4a24e09b47d356b2340e554263957b4&amp;url=http%3a%2f%2fwww.volvopartswebstore.com%2fimages%2fparts%2fvolvo%2ffullsize%2fGR-329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7150"/>
            <a:ext cx="1990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 little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Map things in the world to code</a:t>
            </a:r>
          </a:p>
          <a:p>
            <a:r>
              <a:rPr lang="en-US" dirty="0" smtClean="0"/>
              <a:t>Types of Things are classes (nouns)</a:t>
            </a:r>
          </a:p>
          <a:p>
            <a:r>
              <a:rPr lang="en-US" dirty="0" smtClean="0"/>
              <a:t>Functions are verbs(things the nouns do)</a:t>
            </a:r>
          </a:p>
          <a:p>
            <a:r>
              <a:rPr lang="en-US" dirty="0" smtClean="0"/>
              <a:t>Adjectives are properties(things that describe the noun)</a:t>
            </a:r>
          </a:p>
          <a:p>
            <a:r>
              <a:rPr lang="en-US" dirty="0" smtClean="0"/>
              <a:t>Events are well….events(moments when state changes for the noun)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386" name="Picture 2" descr="http://ts1.mm.bing.net/images/thumbnail.aspx?q=1176934750332&amp;id=dd6be920f9d896d4846350a1c729a766&amp;url=http%3a%2f%2fnecessaryagitation.files.wordpress.com%2f2010%2f04%2fobjec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0"/>
            <a:ext cx="2781300" cy="22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ts2.mm.bing.net/images/thumbnail.aspx?q=1167390545589&amp;id=820fc2f998a4aeaebaf56d331d93833e&amp;url=http%3a%2f%2fwww.sdb.k12.wi.us%2fmemorial%2ftheatre%2fschool_hou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95363"/>
            <a:ext cx="2657475" cy="18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is a person </a:t>
            </a:r>
          </a:p>
          <a:p>
            <a:r>
              <a:rPr lang="en-US" dirty="0" smtClean="0"/>
              <a:t>Person is the class</a:t>
            </a:r>
          </a:p>
          <a:p>
            <a:r>
              <a:rPr lang="en-US" dirty="0" smtClean="0"/>
              <a:t>Dan is the instance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SASG Workshop-Events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AutoShape 2" descr="data:image/jpg;base64,/9j/4AAQSkZJRgABAQAAAQABAAD/2wCEAAkGBhQSERUUExQWFRUVGBgVGBgYFxgZGBcYFRgXFBgXHhoXHSYeGBokGRQXHy8gIycpLCwsFx4xNTAqNSYrLCkBCQoKDgwOGg8PGiwkHCUpLCwpLCkpNSwpKSwsKSosKSwpLCkpKiksKSwsLCosKSwpLCwsLCksLCksLCksLCwpKf/AABEIAOEA4QMBIgACEQEDEQH/xAAcAAABBQEBAQAAAAAAAAAAAAAAAwQFBgcCAQj/xABQEAABAwEFBAUHBwgHBwUBAAABAAIRAwQFEiExBkFRYRMicYGRBzKhscHR8BQVQlJTkuEWIzNygqLS8RdDRGJzssIkNFR0k7PiNVVjg6Ml/8QAGgEAAwEBAQEAAAAAAAAAAAAAAAIDAQQFBv/EAC4RAAIBAgQFAwQCAwEAAAAAAAABAgMRBBIhMQUTQVFhInGhFDKBkbHBI1LwFf/aAAwDAQACEQMRAD8A3FCEIAJXkqtbR3HbK1UuoWnomGnhAlwh0VQcmiDiL6ZxHNvRZecUwp7M3gC3/bMQB3uqaDo+tl50hlQYHEgdJMuIzALpKJVHbsxeY0tzToesHmC12KMolri1gM6AvGYICkbRdFufZm0+ma2q2ri6QPf1qcuIDuqHfSAwg5ho6wQBaJXkqms2bvAf2sGTB6z9MVNxqDLJxDC3o/NaHmCk7FspeAezpbcXsEB0Oe1xbhpBwgCHOOCoMUgjGHecgC7SiVSPyTvAABtuOdJtJxc6o4h5Dekqtn6Uh+EZRiGeUHuts3eL2n/aw15IcXNdUhw6N7ejDIAptxFvWb1o62TgEAT+0V/tsdIVHNLgXBsNicwTv7FW/wClaj9jU8W+9OPKaP8AYm/4jOf0Xb1DbF3JRr2Kv0jGlwc6HQMTYptIg6iDmuKpUqczJF9D3sLhsN9Jz60W/VbRl2uLaKla2l1Inq+c12TmzpI4cwom/fKBSs1Z1I03vLQJLS2ATnGe+I8VSNgLx6G1Fx8zoqhfwhrcc+LfSmVnoG11bRUe4NOB9XNwEumWsE66kdyk8VJwVtzrjwijDET5l+Wkn+/Y2C5r2baaLarAQHbjqCCQQechV2zeUqi6qKbmPZLsGIluEZxJjOJUZ5LL1/SUCf8A5G/5XD/KfFUapQc+q8NBJl5gcG4nH0AlNPESyRlHruLh+FUnXrUqmys077J3Ne2l2tZYujxsc/pMUYSMsOHj+spG57zFoosrNBaHiQDEjMjd2LHb0v51ehQY/N1HG3F9Zpw4Z5jCR4K+3VYK9W67MLNV6F4OLEZghpqdUgagnDI4AqlGu6lRrpY5Mdw+OFw0ZNevM0/bW39FzleSqQ/Zi8ejwC2ZhsB2N4c4kUB1oboDRqHLN3TO83fJXdctsZUc6paA9pbUDes8YS5zy0YIgwHN6xMjDAkZrsPDLLKJVW2f2etlI0TaLU6oGY8bQ9xDzDejkuaDAxVSdJ6muFMxs1eP/GfSeQcb5aDgOfVAfIDm4YAZikSQgC7SiVRDspeeY+XScLmh0vB8xzRLA3DJJYS4aFhIGcB3YNnbczpg+1Y8VF9Ok7G/qVCIa/CWxrnMkjSXakAuEolUq37OXjVdUItTaWMMwhlSqQzC0BwAwtnE4TMjUhdu2cvAgxa8Jl5LsTnYsWLCMJaBTwgtb1dcOLImEAXJCh9l7ur0aRbaKnSvLycWJzsiBHnAYdDkMlMIAEIQgAQhCABCF4UAeYxxQHjiscuFx+c2Z/1z/W9RV33k+hVbVYes0zyO4g8iMlwfWdbdT6JcCbbip65U9u99N/BvBeF7iWUbeXu20CzVWHJ1N8jgQ4S09hWgbMf7jQ/wmepdEK2ebiuh51fAujRjVk9W2rW2tclukHEIDwsKumxitWbTfVFJpmXu0EAneRwjXel6lV9ktMUK3SYSIewnC7QxE58IzXOsZpfLp7npS4ElLIqnqtf7Xb97Gj+UKwvrWYMpML3dI0wNYAdn6QqRY7uvKnSdRp06rWPPWADRMjCetqMuaS25eTbqu7zO6abF7+T1n/8AcKP3X+9RqSzzbXtvY9DC0vp8NGMmmperWDl27PoOvyLtNKg5wpl1SrDMLIOCn5ziSDEktaIG6U5uPybmrTxV3uouxEBmEEwIz13mVbr3tfyO7vOlzababTxcQGg+3uWT2Wu+k6nWE5Olp3EsLSR6R4oqRp05JNX0FwtbFYunOUZKLzaO2+m2r0VrFku7Z61WS2teyk97KdSMQAh1M5E6/VPiEtsts9aGXg2o+i8Uw6pLiBEFrwPEkeKntvbWKl3NqN0e6k4djpKR8lRmhW/xB/lCoqcVVUFtuc88VWnhJ15JX+x6a++++r6EHtVsNVZXJs9Jz6b+sA36B3t7OHLsV72SoOpWOiyoC17WkFp1HWcfapmFjm1Lj851M/61nqYqTjHDvOuuhy0alXicPp5tLKr3tdu2muvk2Rc4xxXqx22uPzqf+aH/AHArVqvLtpuefgsH9U5LNayvsbD0g4oxjisPt9PHbKjS8MDqzwXHRoLzmeSsdx7LUxXY5ltpVCwl+BsyQ0GfpKMcS5Oyj8ndV4TClBSlU3V/tf8AKNN6QcQjpBxWC3dQFSoGvqik0zL3SQIBI01mI71atndn6QtVIsttOo5rw4MDXAuw5kCTwCIYpy2j8jV+DwoJ5qjva/2P+VoakheNXq7TwAQhCABCEIAEIQgAXhXqEAYzcP8A6mz/ABn+t6R2VuptptPRP0cx8HeCG5O7itSobHWVlUVW0oeCXA4n6mZMExvK6u7ZKzUKnSUqeF4BE4nnXI5EkLz44WWl7bn09TjNNqWRNNxSXur+fJjd4WF9Go6lUEOYSCN3aOREZ9i2TZf/AHGz/wCEz1Lu9Nl7PaHB9WnicBEy4GNfokSn1msbadNtNghjQGgcAMgJOarRoOnJvocXEOJRxdKEbWkt+34MV2cuptptLaLiQHYsxqCGkjXmErdz/kVtArMa7o34XSJjTrt5gQ4LU7BshZaNQVKdLC9swcTzqCDkTGhXV5bJ2a0P6SrTxPgCcThkNPNI4qKwkkr6Xud8+N05zaknkcbW63/ZmG3LwbfVIMg4DI3g02H1J6G3RxtPx3K9VdhbG6C6lMAN89+jQAB53AAdy4/o/sX2P79T+Jb9PPM3pr3E/wDUw/LhC81lVvTZX09yn+UK/W1W0KdMnBgFXPXrCGTzDZP7SgrYy0fJ2U30HNp0iXB3RuB65EkuPHLwC1F+w1jJBNKSAAOu/RoAA87gApe12JlVjqbxLHCCOI7lrw0ptuTJ0+LUaEIU6cG0nd33/FuurMobevSXS6kTnSrMj9R5c4eBxDwTnYja6lY6VRlRryXPDhhAI0A3kcFdm7CWMAgUsnRIx1M4Mj6XFcf0f2L7H9+p/EhUKqakmrpWHlxHBzhOnKMrSlm0t489xzs9tRStgf0YeMGGcQA86YiCfqlZltdUw3jVJ0FRp8Aw+xapddxULKHdCzAHRi6zjMTHnE8Sq9tHQutj3VLThxuzPXfJIgaA8uCpVpTqQSdrnHg8Zh8NiJzinkasu/TydDyoWbTBV+63+JUu2H/+qf8Amh/3AvbXtdcrPMs1WoRuBcO+S+EtZ9vrpfVFV9nqsqF+MmSYdMzk+NRpCSdGrNLM0Xo43B4dydKMtYta2/HUYusYq3iabpwvtDmmNYNQgrRbt2IoWZ5q0zULgxw6zgRDhnoAk7hu677URarOA92PHOJ8tfOLNpORnOCFaSyRCelh8t3LfoRxvE3WUY0m1G1mu5g9zij0rflGLooOLB52hiO+Fcbir3ZTtFN1I1+kxYW4h1Zf1M/vKz/0f2L7H9+p/ElLPsNY2Oa9tKHNIcDjfkQZB85Shh5x7HZieK4eunrNaWsmkvyTrV6vAF6vQPmQQhCABCEIAEKrbF7ZttbejecNZuoOWMD6Q9oVpQ1YAQhCABCEIAEIQgAQhCABCElVtLW5ucG9pAQAqhQVv2voU8g7G7g3NV28Nsq1VjmsHRERmPOjfBOQKRzSLxw9SSvYtl97SWeyNmvUaydBq53Y0ZlUW+PLZSaIoUnF8/1gAbHcZ4LJtor/ADUtDqhxZHDD3YnDDxJ0zlQ1W9w50kDPuA96a4mW25ftpPKtaLQMMim064P4lU6trc9vnBx/vGfWoepbGk5AnnkfAbkWdp3E94y8QluMkO69necyzvac/wAV7RIiDmDod47fel7PUPvC8NXu5EZHjn70XDKSmy1+WiwVelouB3Frs2vadxj4ELWri8sdCoz88x7HtAkMaXg7iRyndqsOFbDmzXgl6L5cTGJrm9Zp8fEH2priOJ9PXNtBQtTMdCq2oN8HNvIg5tPapFfMlgvx9htLqlkeWscAMDji6paHAO45gidxW07E+UGna6DTUcGVQYc06HPJ0xGYI7+0LRbFyQvGuleoMBCEIAEIQgD51sdrdReyo0kOHW4EHP0rZtk9rm2poY+G1gMxoHDiPcsVfnkCQdD8dq9uy9qtNwzMtzGWYI4FW0kbKLR9GoVA2X8pTXxTtMNJyFQeaeGLh26K/NcCJGYUmmtzD1CELABCEIAFzUqAAk5AZrpNLzp4qTwNYJ8M/YsZq1ZAXntHUJin1W/WiT28lWqlsD3nHidnEknNPa9rYN8ngMz6FFV6tQgik0Mn6Ts4nfC5HJvc9anGMNkOKr6NNpeXhjW5ukx/Mqp33t0wBzbNTc5xGHG7IRxAHWPoT/8AJdtR2Ku99Z394kN7mjRS1nuimwdWm0dgCXMjZZmZC26q1QyKTnEznB39qejYq0ESWBvYc+8LVKlMN1ySrGjgt5jJKlEzay7K4RD8/wBmU7bc1MZMIE6j/wAXexaG6zyPwVcvasGlzHsadMxoZGWvm7wszNj5EivOugjVkxvGo94UdbbuAGWQ3g/GSmrPbcJwtdHJwJHePOaV3XqsqDMQeRDge/XuTJtCyimZ89rgXZZDI8EtQtGkds6kRmRzUy+7Qx7iMw5NHUWgGBv+PQV0JnJKI3IAIcMjoRuM55e7knt0310RODiPpFpBnOM94yhRTX4eq7TTUfH8kpYabcYOrc5jXwVERZu/k42qxE2eo4kEY6JdrE4X0zwh0Ecj3LQpXzDYLTUGEsfm6Q3ucAGnvz7lcrn8qdoxfnxLBBc6IczQF4HDMSPUgVo21CZXVbOlpNfIMyJGhgxI7dU9QYCEIQB853zs04uxGqGzkHBpzIG/mmdS7KwIIrAgRmG5+tT14NbhwuqOnUYut4hRFe8X0wBALdx/l7VRJrdjXbHAslaNWVBrphPpVq8nm31SiegtTXNpDRxz6PPf/d9SqNkvZ4zJkfVPn+CmrFe3TZdGGDeXad53p3ruLaxuLHggEGQcwRoQd66WbXZfVagwNZUBYNGkAtA4CcwOSkR5RcAmpTEcQSPXKk42Mui8LwuVbsm3tneJIe3tbl3Qoa+dqDaMqctpc9X9vLkpuSRWNNyZO3jtcxhIpjGeP0fH6Xcq9bL1q1vPeYP0W5DwGo7ZTGkCTwTmmxc0ptnZCjFHlGzAaAL3oE6bTRhUzpRwyzQvLQ7CCYmE7Dck0vOnlhG9FjHuQN4WttUBrT12kkc8jLfwSdzWsjqnw4JK87KxjcTGuL2xiIjDH1TO8DMEaKM+UYagduLoJ593EQe9a1Ynm10L01uSrV/3d0j8TCQdDu/mrPYTjYCN4TW20YJ57ufL3JSqKI+5agyLWkDlBHhkm1WyuGRyA03j0q12imHDE3SYI4HQg8E0q0mvkAZjUJ1IVwRTLbibvnsmR4qNfXJExnv9StN73bhGYO+Dwy0lV6rY4M8fDVVjI5pxsRFpeCTuHH1FKWd/VyyLdfT6805tFhhpGk7+wnJRrq5bHgY3t9+isjmkSViteEh3A6ent1UhaL6dVrsbQZiqVgaWH6Lulb0UZ6ajPkFBsqCAAZ9Y3+9XXyWXW2peVF5ENpy79ZwacA8SPuphGbtsvc5stlo0CcRpsAJ0BdvjlKlV41eoFBCEIA+cTTO/Kc+JK9osJIa1sk7ok+lJbPUHVSWHqtOYcd3GN5Vo+c7NZWw04qkZkCXEjs82U0pqJRRbGj9jQxnSEB1QDFgHmx7T/JMH3o3CcZAIBh2Q0+jyHPVOq20FprGKNPAM+s/M+GnjKLv2YYwh9U9JU1z0G/IaLn59i8aLe4XVaa9QZdSnuLsz+y32lPRTAzzceLjJ9ycuZKb2twa3s+AFJzlLcuoQjsj2m4vMZxli9ykWREAKPu4ZSc+xStFm+VjBCtMHmn1nngoWreRpuGIZHKefDvUpZ7fOaSxRMkCvCIXHyjgvRWHegodPdATa2WiQHcNe9L9KmlpozOHfuW3sZYgLdcza8uc4Q3rdZzxBgAuhph+gyO9V6jQLnPAzAjPPUCPGAFaal3Tx3iO38Upd90Q0DQTM+1a5XEyJXZIbMghhDuWW8SpO0UARBGXBIXbQDJiZT9YzUypXtdb2ElhkEQRvI/1evtVd+WOY6DnHcR7CFolraInh6lXb/udj4cMiSMwsQxW6lvZU3kTuI7t2SrtofBMHIZcoJy71IXhZnUiZGY36T3b1X7daSeJHNWic9RilqtGXZ/JR76QcO6PTl3FePpEgkZjeOCase4HmPf8AGXYrxOSTPW08GoHjnz9R8FqfkhAcRHndO3tOBrz6sSyu0WnGZjf4K8eSO1P+XsLd+o3aOxa8vUnJH0cwZLpJ0XAjIylFhgIQhAGJ0tmSM3Z7x8dsJ5Q2eY3MjPVTjoEcEnaKuWS56r1OyjsR5pNbkEkGTmUt0cnNFTRRsdFxCo8BRVQGpUAGgz9gT+0DI/GSa3XV653Z7+5MkJJkoyhhA7EvRHH45roZn41XVPTsWDRQzttmxtcI3E940SllacII3iR3hdWIfnjOjgD4rqwuhscHOb2QULYrbS5021HxyXVmLntBwwdYSbC0k5z8Qpi7gANM0WGjLQataRlBldNpkp7aKgGqZm3cBKxoLilOycYTzoAop9ucAmYv4kwYHDNCFZYmgDRdSSq0+/iMiNDr+CnLvtoqU5BlaKc16gzBUBebyWHATlwU1ao3qIrVx1oOW9KURXbQ5r24nZ7nTGXh8ZqqXnSpAkgAzzyViv67TBfTxg74yHoEql2wOxQ458f5hWgc9Rij35Q3w+IKixQJdA3zOZISjrRh1nuK6ZasQ3Aa8+zmuhI4pMZPy5yPbl6lffI/ZnPtbsLQ7A2Wy7CA50CSeQDjCoT3h2Tdc/cO5bD5E7qBp16sw6Q0DQENEmeEzuTEzYLBSgHQZDId5J5kk8AnaTs5loOmXYlFhgIQhAGaVHSO5JUXzqlQ8ad3x4Jh0mFxHxnoo1EdNF7oeloTSu/NditKaVnHEonSc1GSDKjLFTiqfjcfcFMVKoUVXOB2Ib8vHQpkKywNgAcPausR3aKMo1HOhxJg6R6dU8p1ogZysY8WJ0jgqNPGWnuS+HDWqM0xdcd+R9I9KTttCRI1BkJG2Wjr0ndrD3j3gLFsWi90OG9Ua6a8SurNeDsUdvdG70+hcAdZPqdAd61iwEelc52acNopSlQhdzASjtkZe2igrZdbRSLnVAHSSG5ydDu7SrRWoghQN5XU55Ia6pmB+jLQ4wT1c88JkTCZK5Gcmo6FbNve0xJIABBO9pn2q7bIVJoznmT61TX2Q4BI3Oac9zakD3K3bNgNpwNywxase3vVOjdSYHf7ExbYywEksJ4kH1KTrUQXTw/FV69rZieabZIGsak/V5czuHakK3Iy974ObWGdZMQ1Ue9GY5OHPkD7FbbzMth0ADKNwHZ7VWLxtY0EK0CFQr1Smd4hc0GFzoGm/wCOKcVTMz8ckBoaDu966EcLWojhEw3slb95J7tbTso0mpmHYpaTGhH1hnIWH3VdxqVGNAzJGXvW4+SqjUoYqFQHC4Co0Rk18YXCeYG7e0phTS6YgALteBerDAQhCAMvqOAe79Y5apleQyDhu17FO2e4jWxOFRjYdHWJnclHbKH7al4lTVnGxTM4yuVahWXdUyFL/keWnK0UY4Sfcml43OabcXS03R9UmeG8c1Bqx1qcXsRrncU2rtBBGq6quTQvWDbj+wW4eY7IqQYQN/pVUtFTPUgpzYb1jJ27L8U24uxaukHFR17tLgA05yD4GUk28KW9wB7V307T5rmnvCRoeMmS1jZlzyUpSYIUDZrYANQnovRg1KGysSWjJIVG6ryk9zmyGmOMJCpaC3UEdoWXRpwasGOKjb1Y4Z03QTpyy/FO31pOQz3RmV227nn6Lu8R60ZrGaIrFWzYWNnhkJzgaTzkyVMXQ7C3PjICS2gsBp4XPaYaJmcvjJQH5ROOVJpPoCXMgUbvQudS1ta0knNVIW8gkUmlxcSS6MszoCi0hwpio9xeD9EQGzwzyMd+icUw57Ghs06boALj16jt+Fupz3nIKPNv9ozSjuV60XdaqxzYWgk5kcMtdIXTvJ7i63TukDrRTloPDFiEq41rotDsIOEg5kiTETv0nsXVrumpTsj2g4ndZ0ZyZ3Sl51W/Yxwg1qY5b7GaFZ9NxktI6w0I1BHLT0pBjC45fHPktJvTY6rbeiZToHpWiS6QAaZzzJga96s+z3kNYADanknKWMyEcC7U934r06M88FJnm1YqEmkQPke2WNW0Gq5h6NjZa4jIuJ0BOpy9K2iz3eBUc+AMmtGX1ST63JaxWFlFjWU2hjWiAAIACcKpEEIQgAQhCAKdYrho1i7pWYiDlmRAPYUs7YyyfZD7zvelrmMPdwLQVJvcuWEItXaKz3K7X2Osn2I8Xe9VzaC5qNBk06cEkaEntME5q82h44qnbT2oENEg5mc53filyRckrGxdtSqiqCJBlNqlaZS9eJ4HiN/bxUVXeQdJ7Pd+Ko6bRaNVPc9rVeKbA4iG6yk6toGeqb0rcWODmzI0PA6b+1TkmkyqabNBu3ZCGNJfhMThwgjsnXvXVv2aptZJcxjjoC4DPtyA7wqrYdqX9EQa0NGQOReN/b+CSvTaovBb0gMQQQ0kk8xC43votSy0erLDYtkalU5PLW/Wa5rh2Sw+hPXbBvBB6cyM+sI0z0JVBu7aw0My6qHHUiWz3HJS7/KY5wwmoSDIzawnPLeE1prTUHNX0aLwyta6MNbWpuH6ufoShva3ZgCi7ta6Z4ecqC22F4DwHxuLKgB7TDpSPy3CJD6jTvHSifXKl6h/TvY0KlfN4h2baI/Zg/5l5ar8tBJBrMpnQ4YJnhmclQKNpFbV1R4GoNUkf5lIWcMZm2lRBH0nHEf3pWty7i+jexI2y87OXTWrGs4bjUkD9lkgJjVrVKzS2lQlk5DD1fSAFIWSrVcer0Q/UpyfGAE5bc9c5uc+Pj6qm03qPnS0Idmz9cnFUqMaW+biIOHsAkBLWNnRPL3VmvecsT24yOQzAA5BNb2u2m0/nMcnSQ4jLUZ9u5c2vZ2g5k04a4Zk+yCt5nTb8GZOpK1b8rO1tIgfVpgH1qPtVFzxLbQ+Txc4d+sehIWDZZrmYnPIdOgzEcdQua1wloPXdG6ARHpKa9+oaLYldl9s3UXlj3kuY7DOpOeh4jTJbeF853dYGCs17yZD2uwgANdBEy6ZExwWw3Rt6yrWbSfTLC8gNe1wewk6AkAFpJyEiJgSuvDVIxeW+5yYmnJ+pL3LYhCF6BwAhCEACEIQBTLhbiqOa8TAU0+ys+qPAJndFCHvcNDEKQqLmpx9JabuyPtVFoHmt8AqHtK4CpAAGQ9Kvdvdksj2lvqo6vUFOkTDsOJxwt6vVkbyJC2K9dw6HNorBQN528tH4j2lD7PXqE4nhog+bxGnceKhPmlxBc54gOwbzmQ45bvo+kLoTuJYSq3q92TTHxySVNlXFil5I4zmDkVZtjLmHSS+mXte0lpj6jsJPZJjuVsvW5qVE0yKOdQwBhETwM8ioVa+T05bl6VFT1vYZ7L3bQFIPqmkwa4cbMWm/OVOi8bJSzHQ/tOafQJKmbLsVZSAegBdzMA90he3lclFoGKnSwDcIbHhqvOlBv1HVGcdiHq3rYqsFzqYeDLSKTyAdx09iiryt4YMIbReXaRSzk/rNEKbt9osgZhwsadBhbPeTqoToqYeHB+UwQHvDNMsyJByPgpt2Lxin3ImpcVcdY0mYTuAHsKfWSzvaAcFJkb4Mnuz9ClrvoueTDy5oB/rHCN+WUnJO7C5pqFhDCANCQTnqJ3pc02NaCuNLNTc4SWsI4hsT3EJrXtTWPzsdKoeJbgPi2VZLSxgyPR094h0fzTGz2lrwXOdTBaSAHRM7yIEgLHKaYijGSuIO2qFNoDrE5m4YHkD2So6vtG90mnTrgcMfvCeXteBaJhrgdMLmkA8JnLvCdXRZ3uoirgDw7MRUIgDLQRnkmU5SWqDJGOpXvnSu4EudSY0R+mqtkmdAIle2a96zdX2d3IEEejNWOhRYXfnmuI3NILh2kiZSdqs1ief0TBuJAwHxBHqTRa3sJLeyK3bL5eMwGNdxbp6ua8pbYVWw2o1rg7KRzy7CpirsjY3melc0frjt1iU0fsbZQ5rvljw1pmH4XDIzEkhOrCiVktdnqNLAcLwNHHrSPXCtWwVke+ux7SMAAf1hBIyBA5hZde12ijXHRVBWxS+WjTPeAr5sHfNQVmteMJzc3dxkQdRqsUVBqXQ2Tbi11NnC9XjSvV7J5IIQhAAhCEAVy5B+bPNxTyoVHXC/quHAz4p/UXFhqnMoxl4LVFlm0R15O6jz9UYu4arI7RXa6TrMnTiZ1Ws3mS1jnYcYiC0akHIj0qnGx2MmXWWuwjg6rHrVFJReplmyqVrbRFMNYHOLj1nRAJ+q0GJEkZpje1lcX0LMMLTm6BJOKocy4gZmG9wy7b0y4btLmuItDXNMgl7sj+0Cl27J3c6p0gr1w+InG2eG9nBCmls0bl7laslYiu2hTcMNMNZOhhmbsu0nLilb1vio3JlRoaC7CNXa7yd/vU/ZfJnYGvc9lprhz9SXUzqZ+pxSB8jVhJkWuvP7HuUZQzdTohUit0VOnfdZ5wmsR+1CfWex4z+crO3ZS50+MBTo8iVk3Wyr4MStHyK2Zr2vFreS0hwljdQZG9JyfP/AH7Kc9EVUsdjZrUE88M+tImnYvtG8Po9u4qab5EKAcXC1uzM/o2/xKTpeSyk0AC0DLf0I/iWOizOeu5RH2tlE4qTmj9V0+g5FcU9r6gc50MdiaGABuYicwBv5rQP6L6ZMm0D/pAf6l0zyYUgZ+UD/p/+SzkyGVeJnNO01bQCYec4zhvhEmF7aNmrQRLTA7z+K1ajsUxoAFZo/wDrH8SV/JMf8R/+bfaUKjJGfU+TJDsXastHZaCo5s9stUjd+ylTDn04E54ajiPAFaVU2UB/tTh2MaPauqGzQb/a6h/Zp+5Ny31/oXn+SoXVs9TLiK1prtJ0BeacctBP4Kar7NWdgALnOy3vJPrU5Xuem9pa+u8g65Mz/dUV+RNlH9orjsewf6OaOXpbT9i82/VkI7ZqynNrCHcZxeh0ppeF00hAfBBBg4WggjPcvL1u5llqBrunrNdOE06ry7I6ECIMESpK7dkrJIdVa8anrWh5eCd3UdEd8rlyqTs3Y6Mzir7orjbPZGsDi5jXDrB2IiO+eW9WS4K1So1jm026EY25yNeGTTkczKdfkldAEdAHDgalU+gvUpYLXY7MD0NNrJ1wznBJznXMnxV6cacPumRqVHPaI3su0NfeT3loPg4qQse1YcYLtMpBpOBPYwkpN21FLc0eCTZtCPoUwOwALojXj/tf8HM4PsTljvXpJwEGNZa5vr1T5tbiPBVmrelXBjJa1ukkx6s0pY7Wx2b3h3LMD8V0QqZuhNxsTvzpT+u3xCExx0vs6X3QhUF0GdysOAk8cuxPntTWxseKbQH0wInNric+8JUsfvqsHZTPtevPwqVOjGPgtUblNsb2wwAOJ9S7s4XFawhxl1czyaweuUCzUxrWqnvaPU1X5sVu/kTK+xI02L2rZqcdZrP2gPao1wo7zUd21X+oEJvUqWcZ9Ew83DEf3pUpYqkt2hlSm+h7bKVi0w0p/uZnwp5qBvGwBoc+mHsY0TL5EkbgDmnd47Wmn1aNFzv1QGNHfHsVH2gt1vtORY1jNcInPtccz6FyTrU6m1v4LwhOJMUrwPwU4Zbzz8VRvkdrb9En9o+5OKb7UNab/ELndNdGv2WT8F2Fvdz8V0Lwdz8VTW2y0j+rqfu+9dfOdf7Op4N96TJ5+RrlyFvdxPivfl7ufiqeL2rfZ1Puj3o+eK32dT7izI+/yGhb/nB3PxXvy88/FU754rfZ1PuLz54rfZ1fuD3rOW+/yGhcTbjz8Vybaefiqh861vs6n3R70fONf7Op4N96OW+/yBbTbD8FcOtZ+CqobVaTpSqfu+9cOfavs3DtcAt5flfsCyWm0ulkAednnoIMn2d6H2zmFWmWW1P81mn98n1BePuS15S2J5PKdUk+przdieqXhH0gmdS9W/XnsUWzZmu4xjbPBsE+sp1S2GqnUuPxwCP8Ud5C+rsTdhoPdBJga55kqSYJOvJM7BcNVoA4c1M2e63b4VYYmnFWRKVOTHNnoCpSdTdmDuJKiKmzFamZo1MQ+q4+pw9ys93WCN6kWWcLqVaMlck4NFI6C1/Zn7zUK9dCELeZ5Mylep6DsXpQheb0Og5XbUIUGMjmomVTzgvEKEiiHYXQQhIMNq3nd3tXKELRkcFJFCEGnhXjV4hMjDorxeIQwOkoxCEoCVt0Heok+a//ABG+peIVaewyG15fpB+qqpen6c/qt9ZQhd1EeoaFsl5vcFZUIXm1vuZPqeBdBeoSREY7sieBeoXpUtiEtwQhC6BT/9k="/>
          <p:cNvSpPr>
            <a:spLocks noChangeAspect="1" noChangeArrowheads="1"/>
          </p:cNvSpPr>
          <p:nvPr/>
        </p:nvSpPr>
        <p:spPr bwMode="auto">
          <a:xfrm>
            <a:off x="101600" y="-10382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g;base64,/9j/4AAQSkZJRgABAQAAAQABAAD/2wCEAAkGBhQSERUUExQWFRUVGBgVGBgYFxgZGBcYFRgXFBgXHhoXHSYeGBokGRQXHy8gIycpLCwsFx4xNTAqNSYrLCkBCQoKDgwOGg8PGiwkHCUpLCwpLCkpNSwpKSwsKSosKSwpLCkpKiksKSwsLCosKSwpLCwsLCksLCksLCksLCwpKf/AABEIAOEA4QMBIgACEQEDEQH/xAAcAAABBQEBAQAAAAAAAAAAAAAAAwQFBgcCAQj/xABQEAABAwEFBAUHBwgHBwUBAAABAAIRAwQFEiExBkFRYRMicYGRBzKhscHR8BQVQlJTkuEWIzNygqLS8RdDRGJzssIkNFR0k7PiNVVjg6Ml/8QAGgEAAwEBAQEAAAAAAAAAAAAAAAIDAQQFBv/EAC4RAAIBAgQFAwQCAwEAAAAAAAABAgMRBBIhMQUTQVFhInGhFDKBkbHBI1LwFf/aAAwDAQACEQMRAD8A3FCEIAJXkqtbR3HbK1UuoWnomGnhAlwh0VQcmiDiL6ZxHNvRZecUwp7M3gC3/bMQB3uqaDo+tl50hlQYHEgdJMuIzALpKJVHbsxeY0tzToesHmC12KMolri1gM6AvGYICkbRdFufZm0+ma2q2ri6QPf1qcuIDuqHfSAwg5ho6wQBaJXkqms2bvAf2sGTB6z9MVNxqDLJxDC3o/NaHmCk7FspeAezpbcXsEB0Oe1xbhpBwgCHOOCoMUgjGHecgC7SiVSPyTvAABtuOdJtJxc6o4h5Dekqtn6Uh+EZRiGeUHuts3eL2n/aw15IcXNdUhw6N7ejDIAptxFvWb1o62TgEAT+0V/tsdIVHNLgXBsNicwTv7FW/wClaj9jU8W+9OPKaP8AYm/4jOf0Xb1DbF3JRr2Kv0jGlwc6HQMTYptIg6iDmuKpUqczJF9D3sLhsN9Jz60W/VbRl2uLaKla2l1Inq+c12TmzpI4cwom/fKBSs1Z1I03vLQJLS2ATnGe+I8VSNgLx6G1Fx8zoqhfwhrcc+LfSmVnoG11bRUe4NOB9XNwEumWsE66kdyk8VJwVtzrjwijDET5l+Wkn+/Y2C5r2baaLarAQHbjqCCQQechV2zeUqi6qKbmPZLsGIluEZxJjOJUZ5LL1/SUCf8A5G/5XD/KfFUapQc+q8NBJl5gcG4nH0AlNPESyRlHruLh+FUnXrUqmys077J3Ne2l2tZYujxsc/pMUYSMsOHj+spG57zFoosrNBaHiQDEjMjd2LHb0v51ehQY/N1HG3F9Zpw4Z5jCR4K+3VYK9W67MLNV6F4OLEZghpqdUgagnDI4AqlGu6lRrpY5Mdw+OFw0ZNevM0/bW39FzleSqQ/Zi8ejwC2ZhsB2N4c4kUB1oboDRqHLN3TO83fJXdctsZUc6paA9pbUDes8YS5zy0YIgwHN6xMjDAkZrsPDLLKJVW2f2etlI0TaLU6oGY8bQ9xDzDejkuaDAxVSdJ6muFMxs1eP/GfSeQcb5aDgOfVAfIDm4YAZikSQgC7SiVRDspeeY+XScLmh0vB8xzRLA3DJJYS4aFhIGcB3YNnbczpg+1Y8VF9Ok7G/qVCIa/CWxrnMkjSXakAuEolUq37OXjVdUItTaWMMwhlSqQzC0BwAwtnE4TMjUhdu2cvAgxa8Jl5LsTnYsWLCMJaBTwgtb1dcOLImEAXJCh9l7ur0aRbaKnSvLycWJzsiBHnAYdDkMlMIAEIQgAQhCABCF4UAeYxxQHjiscuFx+c2Z/1z/W9RV33k+hVbVYes0zyO4g8iMlwfWdbdT6JcCbbip65U9u99N/BvBeF7iWUbeXu20CzVWHJ1N8jgQ4S09hWgbMf7jQ/wmepdEK2ebiuh51fAujRjVk9W2rW2tclukHEIDwsKumxitWbTfVFJpmXu0EAneRwjXel6lV9ktMUK3SYSIewnC7QxE58IzXOsZpfLp7npS4ElLIqnqtf7Xb97Gj+UKwvrWYMpML3dI0wNYAdn6QqRY7uvKnSdRp06rWPPWADRMjCetqMuaS25eTbqu7zO6abF7+T1n/8AcKP3X+9RqSzzbXtvY9DC0vp8NGMmmperWDl27PoOvyLtNKg5wpl1SrDMLIOCn5ziSDEktaIG6U5uPybmrTxV3uouxEBmEEwIz13mVbr3tfyO7vOlzababTxcQGg+3uWT2Wu+k6nWE5Olp3EsLSR6R4oqRp05JNX0FwtbFYunOUZKLzaO2+m2r0VrFku7Z61WS2teyk97KdSMQAh1M5E6/VPiEtsts9aGXg2o+i8Uw6pLiBEFrwPEkeKntvbWKl3NqN0e6k4djpKR8lRmhW/xB/lCoqcVVUFtuc88VWnhJ15JX+x6a++++r6EHtVsNVZXJs9Jz6b+sA36B3t7OHLsV72SoOpWOiyoC17WkFp1HWcfapmFjm1Lj851M/61nqYqTjHDvOuuhy0alXicPp5tLKr3tdu2muvk2Rc4xxXqx22uPzqf+aH/AHArVqvLtpuefgsH9U5LNayvsbD0g4oxjisPt9PHbKjS8MDqzwXHRoLzmeSsdx7LUxXY5ltpVCwl+BsyQ0GfpKMcS5Oyj8ndV4TClBSlU3V/tf8AKNN6QcQjpBxWC3dQFSoGvqik0zL3SQIBI01mI71atndn6QtVIsttOo5rw4MDXAuw5kCTwCIYpy2j8jV+DwoJ5qjva/2P+VoakheNXq7TwAQhCABCEIAEIQgAXhXqEAYzcP8A6mz/ABn+t6R2VuptptPRP0cx8HeCG5O7itSobHWVlUVW0oeCXA4n6mZMExvK6u7ZKzUKnSUqeF4BE4nnXI5EkLz44WWl7bn09TjNNqWRNNxSXur+fJjd4WF9Go6lUEOYSCN3aOREZ9i2TZf/AHGz/wCEz1Lu9Nl7PaHB9WnicBEy4GNfokSn1msbadNtNghjQGgcAMgJOarRoOnJvocXEOJRxdKEbWkt+34MV2cuptptLaLiQHYsxqCGkjXmErdz/kVtArMa7o34XSJjTrt5gQ4LU7BshZaNQVKdLC9swcTzqCDkTGhXV5bJ2a0P6SrTxPgCcThkNPNI4qKwkkr6Xud8+N05zaknkcbW63/ZmG3LwbfVIMg4DI3g02H1J6G3RxtPx3K9VdhbG6C6lMAN89+jQAB53AAdy4/o/sX2P79T+Jb9PPM3pr3E/wDUw/LhC81lVvTZX09yn+UK/W1W0KdMnBgFXPXrCGTzDZP7SgrYy0fJ2U30HNp0iXB3RuB65EkuPHLwC1F+w1jJBNKSAAOu/RoAA87gApe12JlVjqbxLHCCOI7lrw0ptuTJ0+LUaEIU6cG0nd33/FuurMobevSXS6kTnSrMj9R5c4eBxDwTnYja6lY6VRlRryXPDhhAI0A3kcFdm7CWMAgUsnRIx1M4Mj6XFcf0f2L7H9+p/EhUKqakmrpWHlxHBzhOnKMrSlm0t489xzs9tRStgf0YeMGGcQA86YiCfqlZltdUw3jVJ0FRp8Aw+xapddxULKHdCzAHRi6zjMTHnE8Sq9tHQutj3VLThxuzPXfJIgaA8uCpVpTqQSdrnHg8Zh8NiJzinkasu/TydDyoWbTBV+63+JUu2H/+qf8Amh/3AvbXtdcrPMs1WoRuBcO+S+EtZ9vrpfVFV9nqsqF+MmSYdMzk+NRpCSdGrNLM0Xo43B4dydKMtYta2/HUYusYq3iabpwvtDmmNYNQgrRbt2IoWZ5q0zULgxw6zgRDhnoAk7hu677URarOA92PHOJ8tfOLNpORnOCFaSyRCelh8t3LfoRxvE3WUY0m1G1mu5g9zij0rflGLooOLB52hiO+Fcbir3ZTtFN1I1+kxYW4h1Zf1M/vKz/0f2L7H9+p/ElLPsNY2Oa9tKHNIcDjfkQZB85Shh5x7HZieK4eunrNaWsmkvyTrV6vAF6vQPmQQhCABCEIAEKrbF7ZttbejecNZuoOWMD6Q9oVpQ1YAQhCABCEIAEIQgAQhCABCElVtLW5ucG9pAQAqhQVv2voU8g7G7g3NV28Nsq1VjmsHRERmPOjfBOQKRzSLxw9SSvYtl97SWeyNmvUaydBq53Y0ZlUW+PLZSaIoUnF8/1gAbHcZ4LJtor/ADUtDqhxZHDD3YnDDxJ0zlQ1W9w50kDPuA96a4mW25ftpPKtaLQMMim064P4lU6trc9vnBx/vGfWoepbGk5AnnkfAbkWdp3E94y8QluMkO69necyzvac/wAV7RIiDmDod47fel7PUPvC8NXu5EZHjn70XDKSmy1+WiwVelouB3Frs2vadxj4ELWri8sdCoz88x7HtAkMaXg7iRyndqsOFbDmzXgl6L5cTGJrm9Zp8fEH2priOJ9PXNtBQtTMdCq2oN8HNvIg5tPapFfMlgvx9htLqlkeWscAMDji6paHAO45gidxW07E+UGna6DTUcGVQYc06HPJ0xGYI7+0LRbFyQvGuleoMBCEIAEIQgD51sdrdReyo0kOHW4EHP0rZtk9rm2poY+G1gMxoHDiPcsVfnkCQdD8dq9uy9qtNwzMtzGWYI4FW0kbKLR9GoVA2X8pTXxTtMNJyFQeaeGLh26K/NcCJGYUmmtzD1CELABCEIAFzUqAAk5AZrpNLzp4qTwNYJ8M/YsZq1ZAXntHUJin1W/WiT28lWqlsD3nHidnEknNPa9rYN8ngMz6FFV6tQgik0Mn6Ts4nfC5HJvc9anGMNkOKr6NNpeXhjW5ukx/Mqp33t0wBzbNTc5xGHG7IRxAHWPoT/8AJdtR2Ku99Z394kN7mjRS1nuimwdWm0dgCXMjZZmZC26q1QyKTnEznB39qejYq0ESWBvYc+8LVKlMN1ySrGjgt5jJKlEzay7K4RD8/wBmU7bc1MZMIE6j/wAXexaG6zyPwVcvasGlzHsadMxoZGWvm7wszNj5EivOugjVkxvGo94UdbbuAGWQ3g/GSmrPbcJwtdHJwJHePOaV3XqsqDMQeRDge/XuTJtCyimZ89rgXZZDI8EtQtGkds6kRmRzUy+7Qx7iMw5NHUWgGBv+PQV0JnJKI3IAIcMjoRuM55e7knt0310RODiPpFpBnOM94yhRTX4eq7TTUfH8kpYabcYOrc5jXwVERZu/k42qxE2eo4kEY6JdrE4X0zwh0Ecj3LQpXzDYLTUGEsfm6Q3ucAGnvz7lcrn8qdoxfnxLBBc6IczQF4HDMSPUgVo21CZXVbOlpNfIMyJGhgxI7dU9QYCEIQB853zs04uxGqGzkHBpzIG/mmdS7KwIIrAgRmG5+tT14NbhwuqOnUYut4hRFe8X0wBALdx/l7VRJrdjXbHAslaNWVBrphPpVq8nm31SiegtTXNpDRxz6PPf/d9SqNkvZ4zJkfVPn+CmrFe3TZdGGDeXad53p3ruLaxuLHggEGQcwRoQd66WbXZfVagwNZUBYNGkAtA4CcwOSkR5RcAmpTEcQSPXKk42Mui8LwuVbsm3tneJIe3tbl3Qoa+dqDaMqctpc9X9vLkpuSRWNNyZO3jtcxhIpjGeP0fH6Xcq9bL1q1vPeYP0W5DwGo7ZTGkCTwTmmxc0ptnZCjFHlGzAaAL3oE6bTRhUzpRwyzQvLQ7CCYmE7Dck0vOnlhG9FjHuQN4WttUBrT12kkc8jLfwSdzWsjqnw4JK87KxjcTGuL2xiIjDH1TO8DMEaKM+UYagduLoJ593EQe9a1Ynm10L01uSrV/3d0j8TCQdDu/mrPYTjYCN4TW20YJ57ufL3JSqKI+5agyLWkDlBHhkm1WyuGRyA03j0q12imHDE3SYI4HQg8E0q0mvkAZjUJ1IVwRTLbibvnsmR4qNfXJExnv9StN73bhGYO+Dwy0lV6rY4M8fDVVjI5pxsRFpeCTuHH1FKWd/VyyLdfT6805tFhhpGk7+wnJRrq5bHgY3t9+isjmkSViteEh3A6ent1UhaL6dVrsbQZiqVgaWH6Lulb0UZ6ajPkFBsqCAAZ9Y3+9XXyWXW2peVF5ENpy79ZwacA8SPuphGbtsvc5stlo0CcRpsAJ0BdvjlKlV41eoFBCEIA+cTTO/Kc+JK9osJIa1sk7ok+lJbPUHVSWHqtOYcd3GN5Vo+c7NZWw04qkZkCXEjs82U0pqJRRbGj9jQxnSEB1QDFgHmx7T/JMH3o3CcZAIBh2Q0+jyHPVOq20FprGKNPAM+s/M+GnjKLv2YYwh9U9JU1z0G/IaLn59i8aLe4XVaa9QZdSnuLsz+y32lPRTAzzceLjJ9ycuZKb2twa3s+AFJzlLcuoQjsj2m4vMZxli9ykWREAKPu4ZSc+xStFm+VjBCtMHmn1nngoWreRpuGIZHKefDvUpZ7fOaSxRMkCvCIXHyjgvRWHegodPdATa2WiQHcNe9L9KmlpozOHfuW3sZYgLdcza8uc4Q3rdZzxBgAuhph+gyO9V6jQLnPAzAjPPUCPGAFaal3Tx3iO38Upd90Q0DQTM+1a5XEyJXZIbMghhDuWW8SpO0UARBGXBIXbQDJiZT9YzUypXtdb2ElhkEQRvI/1evtVd+WOY6DnHcR7CFolraInh6lXb/udj4cMiSMwsQxW6lvZU3kTuI7t2SrtofBMHIZcoJy71IXhZnUiZGY36T3b1X7daSeJHNWic9RilqtGXZ/JR76QcO6PTl3FePpEgkZjeOCase4HmPf8AGXYrxOSTPW08GoHjnz9R8FqfkhAcRHndO3tOBrz6sSyu0WnGZjf4K8eSO1P+XsLd+o3aOxa8vUnJH0cwZLpJ0XAjIylFhgIQhAGJ0tmSM3Z7x8dsJ5Q2eY3MjPVTjoEcEnaKuWS56r1OyjsR5pNbkEkGTmUt0cnNFTRRsdFxCo8BRVQGpUAGgz9gT+0DI/GSa3XV653Z7+5MkJJkoyhhA7EvRHH45roZn41XVPTsWDRQzttmxtcI3E940SllacII3iR3hdWIfnjOjgD4rqwuhscHOb2QULYrbS5021HxyXVmLntBwwdYSbC0k5z8Qpi7gANM0WGjLQataRlBldNpkp7aKgGqZm3cBKxoLilOycYTzoAop9ucAmYv4kwYHDNCFZYmgDRdSSq0+/iMiNDr+CnLvtoqU5BlaKc16gzBUBebyWHATlwU1ao3qIrVx1oOW9KURXbQ5r24nZ7nTGXh8ZqqXnSpAkgAzzyViv67TBfTxg74yHoEql2wOxQ458f5hWgc9Rij35Q3w+IKixQJdA3zOZISjrRh1nuK6ZasQ3Aa8+zmuhI4pMZPy5yPbl6lffI/ZnPtbsLQ7A2Wy7CA50CSeQDjCoT3h2Tdc/cO5bD5E7qBp16sw6Q0DQENEmeEzuTEzYLBSgHQZDId5J5kk8AnaTs5loOmXYlFhgIQhAGaVHSO5JUXzqlQ8ad3x4Jh0mFxHxnoo1EdNF7oeloTSu/NditKaVnHEonSc1GSDKjLFTiqfjcfcFMVKoUVXOB2Ib8vHQpkKywNgAcPausR3aKMo1HOhxJg6R6dU8p1ogZysY8WJ0jgqNPGWnuS+HDWqM0xdcd+R9I9KTttCRI1BkJG2Wjr0ndrD3j3gLFsWi90OG9Ua6a8SurNeDsUdvdG70+hcAdZPqdAd61iwEelc52acNopSlQhdzASjtkZe2igrZdbRSLnVAHSSG5ydDu7SrRWoghQN5XU55Ia6pmB+jLQ4wT1c88JkTCZK5Gcmo6FbNve0xJIABBO9pn2q7bIVJoznmT61TX2Q4BI3Oac9zakD3K3bNgNpwNywxase3vVOjdSYHf7ExbYywEksJ4kH1KTrUQXTw/FV69rZieabZIGsak/V5czuHakK3Iy974ObWGdZMQ1Ue9GY5OHPkD7FbbzMth0ADKNwHZ7VWLxtY0EK0CFQr1Smd4hc0GFzoGm/wCOKcVTMz8ckBoaDu966EcLWojhEw3slb95J7tbTso0mpmHYpaTGhH1hnIWH3VdxqVGNAzJGXvW4+SqjUoYqFQHC4Co0Rk18YXCeYG7e0phTS6YgALteBerDAQhCAMvqOAe79Y5apleQyDhu17FO2e4jWxOFRjYdHWJnclHbKH7al4lTVnGxTM4yuVahWXdUyFL/keWnK0UY4Sfcml43OabcXS03R9UmeG8c1Bqx1qcXsRrncU2rtBBGq6quTQvWDbj+wW4eY7IqQYQN/pVUtFTPUgpzYb1jJ27L8U24uxaukHFR17tLgA05yD4GUk28KW9wB7V307T5rmnvCRoeMmS1jZlzyUpSYIUDZrYANQnovRg1KGysSWjJIVG6ryk9zmyGmOMJCpaC3UEdoWXRpwasGOKjb1Y4Z03QTpyy/FO31pOQz3RmV227nn6Lu8R60ZrGaIrFWzYWNnhkJzgaTzkyVMXQ7C3PjICS2gsBp4XPaYaJmcvjJQH5ROOVJpPoCXMgUbvQudS1ta0knNVIW8gkUmlxcSS6MszoCi0hwpio9xeD9EQGzwzyMd+icUw57Ghs06boALj16jt+Fupz3nIKPNv9ozSjuV60XdaqxzYWgk5kcMtdIXTvJ7i63TukDrRTloPDFiEq41rotDsIOEg5kiTETv0nsXVrumpTsj2g4ndZ0ZyZ3Sl51W/Yxwg1qY5b7GaFZ9NxktI6w0I1BHLT0pBjC45fHPktJvTY6rbeiZToHpWiS6QAaZzzJga96s+z3kNYADanknKWMyEcC7U934r06M88FJnm1YqEmkQPke2WNW0Gq5h6NjZa4jIuJ0BOpy9K2iz3eBUc+AMmtGX1ST63JaxWFlFjWU2hjWiAAIACcKpEEIQgAQhCAKdYrho1i7pWYiDlmRAPYUs7YyyfZD7zvelrmMPdwLQVJvcuWEItXaKz3K7X2Osn2I8Xe9VzaC5qNBk06cEkaEntME5q82h44qnbT2oENEg5mc53filyRckrGxdtSqiqCJBlNqlaZS9eJ4HiN/bxUVXeQdJ7Pd+Ko6bRaNVPc9rVeKbA4iG6yk6toGeqb0rcWODmzI0PA6b+1TkmkyqabNBu3ZCGNJfhMThwgjsnXvXVv2aptZJcxjjoC4DPtyA7wqrYdqX9EQa0NGQOReN/b+CSvTaovBb0gMQQQ0kk8xC43votSy0erLDYtkalU5PLW/Wa5rh2Sw+hPXbBvBB6cyM+sI0z0JVBu7aw0My6qHHUiWz3HJS7/KY5wwmoSDIzawnPLeE1prTUHNX0aLwyta6MNbWpuH6ufoShva3ZgCi7ta6Z4ecqC22F4DwHxuLKgB7TDpSPy3CJD6jTvHSifXKl6h/TvY0KlfN4h2baI/Zg/5l5ar8tBJBrMpnQ4YJnhmclQKNpFbV1R4GoNUkf5lIWcMZm2lRBH0nHEf3pWty7i+jexI2y87OXTWrGs4bjUkD9lkgJjVrVKzS2lQlk5DD1fSAFIWSrVcer0Q/UpyfGAE5bc9c5uc+Pj6qm03qPnS0Idmz9cnFUqMaW+biIOHsAkBLWNnRPL3VmvecsT24yOQzAA5BNb2u2m0/nMcnSQ4jLUZ9u5c2vZ2g5k04a4Zk+yCt5nTb8GZOpK1b8rO1tIgfVpgH1qPtVFzxLbQ+Txc4d+sehIWDZZrmYnPIdOgzEcdQua1wloPXdG6ARHpKa9+oaLYldl9s3UXlj3kuY7DOpOeh4jTJbeF853dYGCs17yZD2uwgANdBEy6ZExwWw3Rt6yrWbSfTLC8gNe1wewk6AkAFpJyEiJgSuvDVIxeW+5yYmnJ+pL3LYhCF6BwAhCEACEIQBTLhbiqOa8TAU0+ys+qPAJndFCHvcNDEKQqLmpx9JabuyPtVFoHmt8AqHtK4CpAAGQ9Kvdvdksj2lvqo6vUFOkTDsOJxwt6vVkbyJC2K9dw6HNorBQN528tH4j2lD7PXqE4nhog+bxGnceKhPmlxBc54gOwbzmQ45bvo+kLoTuJYSq3q92TTHxySVNlXFil5I4zmDkVZtjLmHSS+mXte0lpj6jsJPZJjuVsvW5qVE0yKOdQwBhETwM8ioVa+T05bl6VFT1vYZ7L3bQFIPqmkwa4cbMWm/OVOi8bJSzHQ/tOafQJKmbLsVZSAegBdzMA90he3lclFoGKnSwDcIbHhqvOlBv1HVGcdiHq3rYqsFzqYeDLSKTyAdx09iiryt4YMIbReXaRSzk/rNEKbt9osgZhwsadBhbPeTqoToqYeHB+UwQHvDNMsyJByPgpt2Lxin3ImpcVcdY0mYTuAHsKfWSzvaAcFJkb4Mnuz9ClrvoueTDy5oB/rHCN+WUnJO7C5pqFhDCANCQTnqJ3pc02NaCuNLNTc4SWsI4hsT3EJrXtTWPzsdKoeJbgPi2VZLSxgyPR094h0fzTGz2lrwXOdTBaSAHRM7yIEgLHKaYijGSuIO2qFNoDrE5m4YHkD2So6vtG90mnTrgcMfvCeXteBaJhrgdMLmkA8JnLvCdXRZ3uoirgDw7MRUIgDLQRnkmU5SWqDJGOpXvnSu4EudSY0R+mqtkmdAIle2a96zdX2d3IEEejNWOhRYXfnmuI3NILh2kiZSdqs1ief0TBuJAwHxBHqTRa3sJLeyK3bL5eMwGNdxbp6ua8pbYVWw2o1rg7KRzy7CpirsjY3melc0frjt1iU0fsbZQ5rvljw1pmH4XDIzEkhOrCiVktdnqNLAcLwNHHrSPXCtWwVke+ux7SMAAf1hBIyBA5hZde12ijXHRVBWxS+WjTPeAr5sHfNQVmteMJzc3dxkQdRqsUVBqXQ2Tbi11NnC9XjSvV7J5IIQhAAhCEAVy5B+bPNxTyoVHXC/quHAz4p/UXFhqnMoxl4LVFlm0R15O6jz9UYu4arI7RXa6TrMnTiZ1Ws3mS1jnYcYiC0akHIj0qnGx2MmXWWuwjg6rHrVFJReplmyqVrbRFMNYHOLj1nRAJ+q0GJEkZpje1lcX0LMMLTm6BJOKocy4gZmG9wy7b0y4btLmuItDXNMgl7sj+0Cl27J3c6p0gr1w+InG2eG9nBCmls0bl7laslYiu2hTcMNMNZOhhmbsu0nLilb1vio3JlRoaC7CNXa7yd/vU/ZfJnYGvc9lprhz9SXUzqZ+pxSB8jVhJkWuvP7HuUZQzdTohUit0VOnfdZ5wmsR+1CfWex4z+crO3ZS50+MBTo8iVk3Wyr4MStHyK2Zr2vFreS0hwljdQZG9JyfP/AH7Kc9EVUsdjZrUE88M+tImnYvtG8Po9u4qab5EKAcXC1uzM/o2/xKTpeSyk0AC0DLf0I/iWOizOeu5RH2tlE4qTmj9V0+g5FcU9r6gc50MdiaGABuYicwBv5rQP6L6ZMm0D/pAf6l0zyYUgZ+UD/p/+SzkyGVeJnNO01bQCYec4zhvhEmF7aNmrQRLTA7z+K1ajsUxoAFZo/wDrH8SV/JMf8R/+bfaUKjJGfU+TJDsXastHZaCo5s9stUjd+ylTDn04E54ajiPAFaVU2UB/tTh2MaPauqGzQb/a6h/Zp+5Ny31/oXn+SoXVs9TLiK1prtJ0BeacctBP4Kar7NWdgALnOy3vJPrU5Xuem9pa+u8g65Mz/dUV+RNlH9orjsewf6OaOXpbT9i82/VkI7ZqynNrCHcZxeh0ppeF00hAfBBBg4WggjPcvL1u5llqBrunrNdOE06ry7I6ECIMESpK7dkrJIdVa8anrWh5eCd3UdEd8rlyqTs3Y6Mzir7orjbPZGsDi5jXDrB2IiO+eW9WS4K1So1jm026EY25yNeGTTkczKdfkldAEdAHDgalU+gvUpYLXY7MD0NNrJ1wznBJznXMnxV6cacPumRqVHPaI3su0NfeT3loPg4qQse1YcYLtMpBpOBPYwkpN21FLc0eCTZtCPoUwOwALojXj/tf8HM4PsTljvXpJwEGNZa5vr1T5tbiPBVmrelXBjJa1ukkx6s0pY7Wx2b3h3LMD8V0QqZuhNxsTvzpT+u3xCExx0vs6X3QhUF0GdysOAk8cuxPntTWxseKbQH0wInNric+8JUsfvqsHZTPtevPwqVOjGPgtUblNsb2wwAOJ9S7s4XFawhxl1czyaweuUCzUxrWqnvaPU1X5sVu/kTK+xI02L2rZqcdZrP2gPao1wo7zUd21X+oEJvUqWcZ9Ew83DEf3pUpYqkt2hlSm+h7bKVi0w0p/uZnwp5qBvGwBoc+mHsY0TL5EkbgDmnd47Wmn1aNFzv1QGNHfHsVH2gt1vtORY1jNcInPtccz6FyTrU6m1v4LwhOJMUrwPwU4Zbzz8VRvkdrb9En9o+5OKb7UNab/ELndNdGv2WT8F2Fvdz8V0Lwdz8VTW2y0j+rqfu+9dfOdf7Op4N96TJ5+RrlyFvdxPivfl7ufiqeL2rfZ1Puj3o+eK32dT7izI+/yGhb/nB3PxXvy88/FU754rfZ1PuLz54rfZ1fuD3rOW+/yGhcTbjz8Vybaefiqh861vs6n3R70fONf7Op4N96OW+/yBbTbD8FcOtZ+CqobVaTpSqfu+9cOfavs3DtcAt5flfsCyWm0ulkAednnoIMn2d6H2zmFWmWW1P81mn98n1BePuS15S2J5PKdUk+przdieqXhH0gmdS9W/XnsUWzZmu4xjbPBsE+sp1S2GqnUuPxwCP8Ud5C+rsTdhoPdBJga55kqSYJOvJM7BcNVoA4c1M2e63b4VYYmnFWRKVOTHNnoCpSdTdmDuJKiKmzFamZo1MQ+q4+pw9ys93WCN6kWWcLqVaMlck4NFI6C1/Zn7zUK9dCELeZ5Mylep6DsXpQheb0Og5XbUIUGMjmomVTzgvEKEiiHYXQQhIMNq3nd3tXKELRkcFJFCEGnhXjV4hMjDorxeIQwOkoxCEoCVt0Heok+a//ABG+peIVaewyG15fpB+qqpen6c/qt9ZQhd1EeoaFsl5vcFZUIXm1vuZPqeBdBeoSREY7sieBeoXpUtiEtwQhC6BT/9k="/>
          <p:cNvSpPr>
            <a:spLocks noChangeAspect="1" noChangeArrowheads="1"/>
          </p:cNvSpPr>
          <p:nvPr/>
        </p:nvSpPr>
        <p:spPr bwMode="auto">
          <a:xfrm>
            <a:off x="254000" y="-8858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ttp://ts4.mm.bing.net/images/thumbnail.aspx?q=1076428280579&amp;id=a248e9e067204817af84be865a04dd85&amp;url=http%3a%2f%2fimages.uulyrics.com%2fcover%2fs%2fsondre-lerche%2falbum-dan-in-real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2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764</TotalTime>
  <Words>1368</Words>
  <Application>Microsoft Office PowerPoint</Application>
  <PresentationFormat>On-screen Show (4:3)</PresentationFormat>
  <Paragraphs>323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Events</vt:lpstr>
      <vt:lpstr>What we are gonna’ do</vt:lpstr>
      <vt:lpstr>Mission Impossible</vt:lpstr>
      <vt:lpstr>Possible Solutions</vt:lpstr>
      <vt:lpstr>Master Solution</vt:lpstr>
      <vt:lpstr>Another Good Solution</vt:lpstr>
      <vt:lpstr>A quick word on..…</vt:lpstr>
      <vt:lpstr>Now a little review</vt:lpstr>
      <vt:lpstr>Dan in Real Life</vt:lpstr>
      <vt:lpstr>Dan’s issues</vt:lpstr>
      <vt:lpstr>Let’s fix Dan</vt:lpstr>
      <vt:lpstr>Paging events</vt:lpstr>
      <vt:lpstr>React</vt:lpstr>
      <vt:lpstr>What happens</vt:lpstr>
      <vt:lpstr>Think about…</vt:lpstr>
      <vt:lpstr>Other objects…</vt:lpstr>
      <vt:lpstr>Listen</vt:lpstr>
      <vt:lpstr>How do we create events?</vt:lpstr>
      <vt:lpstr>Now use it</vt:lpstr>
      <vt:lpstr>What if…</vt:lpstr>
      <vt:lpstr>Delegates are easy</vt:lpstr>
      <vt:lpstr>From scratch…</vt:lpstr>
      <vt:lpstr>Do unto others…</vt:lpstr>
      <vt:lpstr>So what?</vt:lpstr>
      <vt:lpstr>Now for Chris’ turn</vt:lpstr>
      <vt:lpstr>Online Application</vt:lpstr>
      <vt:lpstr>Online Application</vt:lpstr>
      <vt:lpstr>Online Application</vt:lpstr>
      <vt:lpstr>Online Application</vt:lpstr>
      <vt:lpstr>Online Application</vt:lpstr>
      <vt:lpstr>Online Application</vt:lpstr>
      <vt:lpstr>Online Application</vt:lpstr>
      <vt:lpstr>Online Application</vt:lpstr>
      <vt:lpstr>Online Application</vt:lpstr>
      <vt:lpstr>Online Application</vt:lpstr>
      <vt:lpstr>Online Application</vt:lpstr>
      <vt:lpstr>Conclusion</vt:lpstr>
      <vt:lpstr>I pity the fool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Donald Merson</dc:creator>
  <cp:lastModifiedBy>Donald Merson</cp:lastModifiedBy>
  <cp:revision>61</cp:revision>
  <dcterms:created xsi:type="dcterms:W3CDTF">2011-08-10T20:00:08Z</dcterms:created>
  <dcterms:modified xsi:type="dcterms:W3CDTF">2011-12-07T22:42:18Z</dcterms:modified>
</cp:coreProperties>
</file>