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4" r:id="rId4"/>
    <p:sldId id="29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90" r:id="rId15"/>
    <p:sldId id="291" r:id="rId16"/>
    <p:sldId id="267" r:id="rId17"/>
    <p:sldId id="268" r:id="rId18"/>
    <p:sldId id="266" r:id="rId19"/>
    <p:sldId id="270" r:id="rId20"/>
    <p:sldId id="272" r:id="rId21"/>
    <p:sldId id="273" r:id="rId22"/>
    <p:sldId id="271" r:id="rId23"/>
    <p:sldId id="274" r:id="rId24"/>
    <p:sldId id="295" r:id="rId25"/>
    <p:sldId id="300" r:id="rId26"/>
    <p:sldId id="275" r:id="rId27"/>
    <p:sldId id="276" r:id="rId28"/>
    <p:sldId id="277" r:id="rId29"/>
    <p:sldId id="296" r:id="rId30"/>
    <p:sldId id="297" r:id="rId31"/>
    <p:sldId id="301" r:id="rId32"/>
    <p:sldId id="279" r:id="rId33"/>
    <p:sldId id="278" r:id="rId34"/>
    <p:sldId id="280" r:id="rId35"/>
    <p:sldId id="298" r:id="rId36"/>
    <p:sldId id="299" r:id="rId37"/>
    <p:sldId id="305" r:id="rId38"/>
    <p:sldId id="282" r:id="rId39"/>
    <p:sldId id="283" r:id="rId40"/>
    <p:sldId id="284" r:id="rId41"/>
    <p:sldId id="285" r:id="rId42"/>
    <p:sldId id="286" r:id="rId43"/>
    <p:sldId id="287" r:id="rId44"/>
    <p:sldId id="289" r:id="rId45"/>
    <p:sldId id="302" r:id="rId46"/>
    <p:sldId id="303" r:id="rId47"/>
    <p:sldId id="28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0" autoAdjust="0"/>
  </p:normalViewPr>
  <p:slideViewPr>
    <p:cSldViewPr>
      <p:cViewPr varScale="1">
        <p:scale>
          <a:sx n="63" d="100"/>
          <a:sy n="63" d="100"/>
        </p:scale>
        <p:origin x="-3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7/13/2012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7/13/2012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Firestarter</a:t>
            </a:r>
            <a:r>
              <a:rPr lang="en-US" dirty="0" smtClean="0"/>
              <a:t>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you have enough matches, you can fire up your app</a:t>
            </a:r>
            <a:endParaRPr lang="en-US" dirty="0"/>
          </a:p>
        </p:txBody>
      </p:sp>
      <p:pic>
        <p:nvPicPr>
          <p:cNvPr id="4098" name="Picture 2" descr="https://encrypted-tbn0.google.com/images?q=tbn:ANd9GcR88fSkzVY5Ve_HflW80lLnJGN1WffzUSTxNjTYI3bttb3VdGsiz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66800"/>
            <a:ext cx="24479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6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DesignTime</a:t>
            </a:r>
            <a:r>
              <a:rPr lang="en-US" baseline="0" dirty="0" smtClean="0"/>
              <a:t> Controls are 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whole point of OOP was to make small independent pieces of code</a:t>
            </a:r>
          </a:p>
          <a:p>
            <a:r>
              <a:rPr lang="en-US" dirty="0" smtClean="0"/>
              <a:t>Design Time Controls are small independent pieces of code</a:t>
            </a:r>
          </a:p>
          <a:p>
            <a:r>
              <a:rPr lang="en-US" dirty="0" smtClean="0"/>
              <a:t>They are designed to allow you to do things you do often with ease</a:t>
            </a:r>
          </a:p>
          <a:p>
            <a:r>
              <a:rPr lang="en-US" dirty="0" smtClean="0"/>
              <a:t>They are designed to allow predictable changes</a:t>
            </a:r>
          </a:p>
          <a:p>
            <a:r>
              <a:rPr lang="en-US" dirty="0" smtClean="0"/>
              <a:t>So Dad would say:</a:t>
            </a:r>
          </a:p>
          <a:p>
            <a:pPr lvl="1"/>
            <a:r>
              <a:rPr lang="en-US" dirty="0" smtClean="0"/>
              <a:t>Let someone else do your work</a:t>
            </a:r>
          </a:p>
        </p:txBody>
      </p:sp>
      <p:pic>
        <p:nvPicPr>
          <p:cNvPr id="14338" name="Picture 2" descr="https://encrypted-tbn2.google.com/images?q=tbn:ANd9GcRfRUMWuQ5sOrcevGBVuuxk4sbyZtlHLkidF6jGvR3cRuB4mj-JQ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6002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0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other agile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Totally dismiss design time controls</a:t>
            </a:r>
          </a:p>
          <a:p>
            <a:r>
              <a:rPr lang="en-US" dirty="0" smtClean="0"/>
              <a:t>Programmer centric on their testing, not enough recognition of human wants and needs</a:t>
            </a:r>
          </a:p>
          <a:p>
            <a:r>
              <a:rPr lang="en-US" dirty="0" smtClean="0"/>
              <a:t>Test to too small of detail due to lack of design time controls</a:t>
            </a:r>
          </a:p>
          <a:p>
            <a:r>
              <a:rPr lang="en-US" dirty="0" smtClean="0"/>
              <a:t>So let’s look at </a:t>
            </a:r>
            <a:r>
              <a:rPr lang="en-US" dirty="0" err="1" smtClean="0"/>
              <a:t>FireStarter</a:t>
            </a:r>
            <a:r>
              <a:rPr lang="en-US" dirty="0" smtClean="0"/>
              <a:t> Principles</a:t>
            </a:r>
          </a:p>
        </p:txBody>
      </p:sp>
      <p:pic>
        <p:nvPicPr>
          <p:cNvPr id="15362" name="Picture 2" descr="https://encrypted-tbn3.google.com/images?q=tbn:ANd9GcT07eMSbas7USLwa7C_ZVRrrGm3IYp3g_4zgskZETUeKFGjl2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034994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1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encrypted-tbn0.google.com/images?q=tbn:ANd9GcTLk1EqlSDHsUbkkevHtbe8cEFH2Iy-MTR-cz2nxHi4YZkVpl3qd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304800"/>
            <a:ext cx="14573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make changing the application as easy as </a:t>
            </a:r>
            <a:r>
              <a:rPr lang="en-US" dirty="0" smtClean="0"/>
              <a:t>possible at every stage of development</a:t>
            </a:r>
            <a:endParaRPr lang="en-US" dirty="0" smtClean="0"/>
          </a:p>
          <a:p>
            <a:r>
              <a:rPr lang="en-US" dirty="0" smtClean="0"/>
              <a:t>Thus</a:t>
            </a:r>
          </a:p>
          <a:p>
            <a:pPr lvl="1"/>
            <a:r>
              <a:rPr lang="en-US" dirty="0" smtClean="0"/>
              <a:t>Use design time controls when available</a:t>
            </a:r>
          </a:p>
          <a:p>
            <a:pPr lvl="1"/>
            <a:r>
              <a:rPr lang="en-US" dirty="0" smtClean="0"/>
              <a:t>Use auto-generated toolsets when possible</a:t>
            </a:r>
          </a:p>
          <a:p>
            <a:pPr lvl="1"/>
            <a:r>
              <a:rPr lang="en-US" dirty="0" smtClean="0"/>
              <a:t>Use the compiler as your first really good unit test</a:t>
            </a:r>
          </a:p>
          <a:p>
            <a:pPr lvl="1"/>
            <a:r>
              <a:rPr lang="en-US" dirty="0" smtClean="0"/>
              <a:t>Don’t have magic values control logic, encapsulate that value</a:t>
            </a:r>
          </a:p>
          <a:p>
            <a:pPr lvl="1"/>
            <a:r>
              <a:rPr lang="en-US" dirty="0" smtClean="0"/>
              <a:t>Tests</a:t>
            </a:r>
            <a:r>
              <a:rPr lang="en-US" baseline="0" dirty="0" smtClean="0"/>
              <a:t> are required for everything that is left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854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We want to catch when our code breaks due to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Use strongly typed objects always!</a:t>
            </a:r>
          </a:p>
          <a:p>
            <a:pPr lvl="0"/>
            <a:r>
              <a:rPr lang="en-US" dirty="0" smtClean="0"/>
              <a:t>Encapsulate strings into compiler verifiable items</a:t>
            </a:r>
          </a:p>
          <a:p>
            <a:pPr lvl="0"/>
            <a:r>
              <a:rPr lang="en-US" dirty="0" smtClean="0"/>
              <a:t>Decrease dependencies</a:t>
            </a:r>
          </a:p>
          <a:p>
            <a:pPr lvl="0"/>
            <a:r>
              <a:rPr lang="en-US" dirty="0" smtClean="0"/>
              <a:t>Encapsulate boundaries</a:t>
            </a:r>
            <a:endParaRPr lang="en-US" dirty="0"/>
          </a:p>
        </p:txBody>
      </p:sp>
      <p:pic>
        <p:nvPicPr>
          <p:cNvPr id="17410" name="Picture 2" descr="https://encrypted-tbn0.google.com/images?q=tbn:ANd9GcR4HOGYcnokz2ef3iHPmLk74i68bhGnbJErGDIoP92XVClL2lqWw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386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8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trick to testing Forms is..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all the forms into </a:t>
            </a:r>
            <a:r>
              <a:rPr lang="en-US" dirty="0" err="1" smtClean="0"/>
              <a:t>webcontrols</a:t>
            </a:r>
            <a:r>
              <a:rPr lang="en-US" dirty="0" smtClean="0"/>
              <a:t> (.</a:t>
            </a:r>
            <a:r>
              <a:rPr lang="en-US" dirty="0" err="1" smtClean="0"/>
              <a:t>ascx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 Test Page </a:t>
            </a:r>
          </a:p>
          <a:p>
            <a:r>
              <a:rPr lang="en-US" dirty="0" smtClean="0"/>
              <a:t>Setup</a:t>
            </a:r>
            <a:r>
              <a:rPr lang="en-US" baseline="0" dirty="0" smtClean="0"/>
              <a:t> Data for Test</a:t>
            </a:r>
            <a:endParaRPr lang="en-US" dirty="0" smtClean="0"/>
          </a:p>
          <a:p>
            <a:r>
              <a:rPr lang="en-US" dirty="0" smtClean="0"/>
              <a:t>Load Web Controls dynamically into page</a:t>
            </a:r>
          </a:p>
          <a:p>
            <a: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dirty="0" smtClean="0"/>
              <a:t>Run</a:t>
            </a:r>
            <a:r>
              <a:rPr lang="en-US" baseline="0" dirty="0" smtClean="0"/>
              <a:t> your test on the </a:t>
            </a:r>
            <a:r>
              <a:rPr kumimoji="0" lang="en-U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Page_PreRenderComplete</a:t>
            </a:r>
            <a:endParaRPr kumimoji="0" lang="en-US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434" name="Picture 2" descr="https://encrypted-tbn1.google.com/images?q=tbn:ANd9GcQ1XsR4yvktNjIw48pWegyHLJlpDAXofMMf6BsSSyw2scoD0YR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24400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0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14400" y="2184587"/>
            <a:ext cx="8229600" cy="4325112"/>
          </a:xfrm>
        </p:spPr>
        <p:txBody>
          <a:bodyPr/>
          <a:lstStyle/>
          <a:p>
            <a:pPr lvl="2"/>
            <a:r>
              <a:rPr lang="en-US" dirty="0" smtClean="0"/>
              <a:t>Note –Need Public methods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7200"/>
            <a:ext cx="417184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6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We should test as little as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Only test </a:t>
            </a:r>
            <a:r>
              <a:rPr lang="en-US" dirty="0" smtClean="0"/>
              <a:t>things the compiler can’t catch</a:t>
            </a:r>
            <a:endParaRPr lang="en-US" dirty="0" smtClean="0"/>
          </a:p>
          <a:p>
            <a:pPr lvl="0"/>
            <a:r>
              <a:rPr lang="en-US" dirty="0" smtClean="0"/>
              <a:t>If it is just display,</a:t>
            </a:r>
            <a:r>
              <a:rPr lang="en-US" baseline="0" dirty="0" smtClean="0"/>
              <a:t> your compiler can catch it</a:t>
            </a:r>
          </a:p>
          <a:p>
            <a:pPr lvl="0"/>
            <a:r>
              <a:rPr lang="en-US" baseline="0" dirty="0" smtClean="0"/>
              <a:t>If need to verify data, see previous template</a:t>
            </a:r>
          </a:p>
          <a:p>
            <a:pPr lvl="0"/>
            <a:r>
              <a:rPr lang="en-US" dirty="0" smtClean="0"/>
              <a:t>Going to show you another method</a:t>
            </a:r>
          </a:p>
          <a:p>
            <a:pPr lvl="0"/>
            <a:r>
              <a:rPr lang="en-US" dirty="0" smtClean="0"/>
              <a:t>Use data as a refactoring tool</a:t>
            </a:r>
          </a:p>
          <a:p>
            <a:pPr lvl="1"/>
            <a:r>
              <a:rPr lang="en-US" dirty="0" smtClean="0"/>
              <a:t>We use the data that we used doing our tests and generate them into strongly typed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See template later</a:t>
            </a:r>
            <a:endParaRPr lang="en-US" dirty="0" smtClean="0"/>
          </a:p>
        </p:txBody>
      </p:sp>
      <p:pic>
        <p:nvPicPr>
          <p:cNvPr id="19458" name="Picture 2" descr="https://encrypted-tbn1.google.com/images?q=tbn:ANd9GcQOCkUSEdMO7nG7JJRmfOabcNyhtvynWaiuzwZ8M96DedtXXSX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66" y="5105400"/>
            <a:ext cx="1528026" cy="15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5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Don’t test things a human must approve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Don’t test appearance</a:t>
            </a:r>
          </a:p>
          <a:p>
            <a:pPr lvl="0"/>
            <a:r>
              <a:rPr lang="en-US" dirty="0" smtClean="0"/>
              <a:t>Appearance should be as abstract as possible</a:t>
            </a:r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Well named classes</a:t>
            </a:r>
          </a:p>
          <a:p>
            <a:pPr lvl="0"/>
            <a:r>
              <a:rPr lang="en-US" dirty="0" smtClean="0"/>
              <a:t>Make sure you have a list of human only approvable tasks</a:t>
            </a:r>
          </a:p>
          <a:p>
            <a:pPr lvl="0"/>
            <a:r>
              <a:rPr lang="en-US" dirty="0" smtClean="0"/>
              <a:t>Make sure a human goes through this list before deployment</a:t>
            </a:r>
          </a:p>
          <a:p>
            <a:pPr lvl="0"/>
            <a:r>
              <a:rPr lang="en-US" dirty="0" smtClean="0"/>
              <a:t>Make</a:t>
            </a:r>
            <a:r>
              <a:rPr lang="en-US" baseline="0" dirty="0" smtClean="0"/>
              <a:t> sure to note the note the scope of human testable items</a:t>
            </a:r>
          </a:p>
          <a:p>
            <a:pPr lvl="1"/>
            <a:r>
              <a:rPr lang="en-US" dirty="0" smtClean="0"/>
              <a:t>A single page test with no dependents</a:t>
            </a:r>
            <a:r>
              <a:rPr lang="en-US" baseline="0" dirty="0" smtClean="0"/>
              <a:t> requires only 1 page view</a:t>
            </a:r>
            <a:endParaRPr lang="en-US" dirty="0" smtClean="0"/>
          </a:p>
        </p:txBody>
      </p:sp>
      <p:pic>
        <p:nvPicPr>
          <p:cNvPr id="20482" name="Picture 2" descr="https://encrypted-tbn0.google.com/images?q=tbn:ANd9GcSVw7rSCpmZDgSFPS8-bWAjore8XeCGkIEVJ6-QPttOpuJOnac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60052"/>
            <a:ext cx="1819275" cy="13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97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Game 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Firestarter</a:t>
            </a:r>
            <a:r>
              <a:rPr lang="en-US" dirty="0" smtClean="0"/>
              <a:t> testing is based on matching items as they go from layer to layer of abstraction</a:t>
            </a:r>
          </a:p>
          <a:p>
            <a:r>
              <a:rPr lang="en-US" dirty="0" err="1" smtClean="0"/>
              <a:t>Firestarter</a:t>
            </a:r>
            <a:r>
              <a:rPr lang="en-US" dirty="0" smtClean="0"/>
              <a:t> testing also encourages matching ideas about “how to code” to how things are coded</a:t>
            </a:r>
          </a:p>
        </p:txBody>
      </p:sp>
      <p:pic>
        <p:nvPicPr>
          <p:cNvPr id="21506" name="Picture 2" descr="https://encrypted-tbn1.google.com/images?q=tbn:ANd9GcQqcPJVq2adT_hrV_7T7k5EPeDMZALZG2nb_Zx2ZfTL67ZVJO5A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9100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66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 to Data Classes</a:t>
            </a:r>
          </a:p>
          <a:p>
            <a:r>
              <a:rPr lang="en-US" dirty="0" smtClean="0"/>
              <a:t>Controls on page meet required controls</a:t>
            </a:r>
          </a:p>
          <a:p>
            <a:r>
              <a:rPr lang="en-US" dirty="0" smtClean="0"/>
              <a:t>Controls values to DAL Values</a:t>
            </a:r>
          </a:p>
          <a:p>
            <a:r>
              <a:rPr lang="en-US" dirty="0" smtClean="0"/>
              <a:t>Magic values to compiled values</a:t>
            </a:r>
          </a:p>
          <a:p>
            <a:r>
              <a:rPr lang="en-US" dirty="0" smtClean="0"/>
              <a:t>Conditional logic to unit tests</a:t>
            </a:r>
          </a:p>
          <a:p>
            <a:r>
              <a:rPr lang="en-US" dirty="0" smtClean="0"/>
              <a:t>Human eyes meet human desires</a:t>
            </a:r>
          </a:p>
        </p:txBody>
      </p:sp>
      <p:pic>
        <p:nvPicPr>
          <p:cNvPr id="22530" name="Picture 2" descr="https://encrypted-tbn0.google.com/images?q=tbn:ANd9GcQjVKGqm4XimtaHn-XCqeY5oYbEZeSBSIl0yrXIKdCeHhOam-jO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7620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1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the process of creating web based applications</a:t>
            </a:r>
          </a:p>
          <a:p>
            <a:r>
              <a:rPr lang="en-US" dirty="0" smtClean="0"/>
              <a:t>Talk about how they have a tendency to change</a:t>
            </a:r>
          </a:p>
          <a:p>
            <a:r>
              <a:rPr lang="en-US" dirty="0" smtClean="0"/>
              <a:t>Talk about the </a:t>
            </a:r>
            <a:r>
              <a:rPr lang="en-US" dirty="0" err="1" smtClean="0"/>
              <a:t>FireStarter</a:t>
            </a:r>
            <a:r>
              <a:rPr lang="en-US" dirty="0" smtClean="0"/>
              <a:t> methodology  which seeks to minimize risk on changes</a:t>
            </a:r>
          </a:p>
          <a:p>
            <a:r>
              <a:rPr lang="en-US" dirty="0" smtClean="0"/>
              <a:t>Today an overview on the main points of the </a:t>
            </a:r>
            <a:r>
              <a:rPr lang="en-US" dirty="0" err="1" smtClean="0"/>
              <a:t>Firestarter</a:t>
            </a:r>
            <a:r>
              <a:rPr lang="en-US" dirty="0" smtClean="0"/>
              <a:t> methodology</a:t>
            </a:r>
          </a:p>
          <a:p>
            <a:r>
              <a:rPr lang="en-US" dirty="0" smtClean="0"/>
              <a:t>Next week, more specific techniques to use</a:t>
            </a:r>
            <a:endParaRPr lang="en-US" dirty="0" smtClean="0"/>
          </a:p>
        </p:txBody>
      </p:sp>
      <p:pic>
        <p:nvPicPr>
          <p:cNvPr id="7170" name="Picture 2" descr="https://encrypted-tbn0.google.com/images?q=tbn:ANd9GcSqa4sqSRUmu7mRNiauflTqa-KCRVKU8dsgnRjUFxvgHTn_Jfn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1000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fire burning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fontAlgn="base"/>
            <a:r>
              <a:rPr lang="en-US" sz="7000" dirty="0" smtClean="0"/>
              <a:t>Test </a:t>
            </a:r>
            <a:r>
              <a:rPr lang="en-US" sz="7000" dirty="0"/>
              <a:t>methods match the mental representations of what is being tested</a:t>
            </a:r>
          </a:p>
          <a:p>
            <a:pPr fontAlgn="base"/>
            <a:r>
              <a:rPr lang="en-US" sz="7000" dirty="0" smtClean="0"/>
              <a:t>Class names </a:t>
            </a:r>
            <a:r>
              <a:rPr lang="en-US" sz="7000" dirty="0"/>
              <a:t>match their mental </a:t>
            </a:r>
            <a:r>
              <a:rPr lang="en-US" sz="7000" dirty="0" smtClean="0"/>
              <a:t>representative</a:t>
            </a:r>
            <a:endParaRPr lang="en-US" sz="7000" dirty="0"/>
          </a:p>
          <a:p>
            <a:pPr fontAlgn="base"/>
            <a:r>
              <a:rPr lang="en-US" sz="7000" dirty="0" smtClean="0"/>
              <a:t>Function </a:t>
            </a:r>
            <a:r>
              <a:rPr lang="en-US" sz="7000" dirty="0"/>
              <a:t>names match the mental representations of the actions they model</a:t>
            </a:r>
          </a:p>
          <a:p>
            <a:pPr fontAlgn="base"/>
            <a:r>
              <a:rPr lang="en-US" sz="7000" dirty="0" smtClean="0"/>
              <a:t>All </a:t>
            </a:r>
            <a:r>
              <a:rPr lang="en-US" sz="7000" dirty="0"/>
              <a:t>of the </a:t>
            </a:r>
            <a:r>
              <a:rPr lang="en-US" sz="7000" dirty="0" smtClean="0"/>
              <a:t>functions </a:t>
            </a:r>
            <a:r>
              <a:rPr lang="en-US" sz="7000" dirty="0"/>
              <a:t>match only one level of abstraction</a:t>
            </a:r>
          </a:p>
          <a:p>
            <a:pPr fontAlgn="base"/>
            <a:r>
              <a:rPr lang="en-US" sz="7000" dirty="0" smtClean="0"/>
              <a:t>Property </a:t>
            </a:r>
            <a:r>
              <a:rPr lang="en-US" sz="7000" dirty="0"/>
              <a:t>names match the mental representations of the describers they </a:t>
            </a:r>
            <a:r>
              <a:rPr lang="en-US" sz="7000" dirty="0" smtClean="0"/>
              <a:t>model</a:t>
            </a:r>
          </a:p>
          <a:p>
            <a:pPr fontAlgn="base"/>
            <a:r>
              <a:rPr lang="en-US" sz="7000" dirty="0" smtClean="0"/>
              <a:t>Classes are either Data or Logic, not both</a:t>
            </a:r>
            <a:endParaRPr lang="en-US" sz="7000" dirty="0"/>
          </a:p>
        </p:txBody>
      </p:sp>
      <p:pic>
        <p:nvPicPr>
          <p:cNvPr id="23554" name="Picture 2" descr="https://encrypted-tbn3.google.com/images?q=tbn:ANd9GcREQovLmV0SyQ3dMRdD_3xWJMA2agVvr33H5BtwAI0UPcpClK7f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247" y="152400"/>
            <a:ext cx="1432351" cy="214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5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to the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relies on hard coded value versus an abstraction</a:t>
            </a:r>
          </a:p>
          <a:p>
            <a:r>
              <a:rPr lang="en-US" dirty="0" smtClean="0"/>
              <a:t>Direct contact with the data store or outside source</a:t>
            </a:r>
          </a:p>
          <a:p>
            <a:r>
              <a:rPr lang="en-US" dirty="0" smtClean="0"/>
              <a:t>Untestable objects</a:t>
            </a:r>
          </a:p>
          <a:p>
            <a:r>
              <a:rPr lang="en-US" dirty="0" smtClean="0"/>
              <a:t>Intertwined dependencies</a:t>
            </a:r>
          </a:p>
        </p:txBody>
      </p:sp>
      <p:pic>
        <p:nvPicPr>
          <p:cNvPr id="24578" name="Picture 2" descr="https://encrypted-tbn3.google.com/images?q=tbn:ANd9GcT2nJNB0GxuaY2eTImSx3HoF3Puy6Cu0d6JT3SmZcWxsFkCOFXz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48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36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The most important match is the Database to 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the method recommends to</a:t>
            </a:r>
          </a:p>
          <a:p>
            <a:pPr lvl="1"/>
            <a:r>
              <a:rPr lang="en-US" dirty="0" smtClean="0"/>
              <a:t>Use a generation tool to detect change</a:t>
            </a:r>
          </a:p>
          <a:p>
            <a:pPr lvl="1"/>
            <a:r>
              <a:rPr lang="en-US" dirty="0" err="1" smtClean="0"/>
              <a:t>SubSonic</a:t>
            </a:r>
            <a:r>
              <a:rPr lang="en-US" dirty="0" smtClean="0"/>
              <a:t> is recommendation</a:t>
            </a:r>
          </a:p>
          <a:p>
            <a:pPr lvl="1"/>
            <a:r>
              <a:rPr lang="en-US" dirty="0" smtClean="0"/>
              <a:t>Other tools in the </a:t>
            </a:r>
            <a:r>
              <a:rPr lang="en-US" dirty="0" err="1" smtClean="0"/>
              <a:t>CodeSmith</a:t>
            </a:r>
            <a:endParaRPr lang="en-US" dirty="0" smtClean="0"/>
          </a:p>
          <a:p>
            <a:r>
              <a:rPr lang="en-US" dirty="0" smtClean="0"/>
              <a:t>This works hand in hand with only using strongly typed values from the DAL in your code</a:t>
            </a:r>
          </a:p>
          <a:p>
            <a:r>
              <a:rPr lang="en-US" dirty="0" smtClean="0"/>
              <a:t>Let’s look at an example of how this works </a:t>
            </a:r>
          </a:p>
        </p:txBody>
      </p:sp>
      <p:pic>
        <p:nvPicPr>
          <p:cNvPr id="25602" name="Picture 2" descr="https://encrypted-tbn2.google.com/images?q=tbn:ANd9GcSwhNN1lcjhIS4q4iJ4Bg1kUFvOBTfAG63Kr6we7-ub5TFNal0C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00200"/>
            <a:ext cx="2009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4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times they are </a:t>
            </a:r>
            <a:r>
              <a:rPr lang="en-US" dirty="0" err="1" smtClean="0"/>
              <a:t>a’changin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SubSonic</a:t>
            </a:r>
            <a:r>
              <a:rPr lang="en-US" dirty="0" smtClean="0"/>
              <a:t> generates strongly typed objects</a:t>
            </a:r>
          </a:p>
          <a:p>
            <a:r>
              <a:rPr lang="en-US" dirty="0" smtClean="0"/>
              <a:t>Thought Experiment…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change a name or type of a field</a:t>
            </a:r>
          </a:p>
          <a:p>
            <a:r>
              <a:rPr lang="en-US" dirty="0" smtClean="0"/>
              <a:t>When you run </a:t>
            </a:r>
            <a:r>
              <a:rPr lang="en-US" dirty="0" err="1" smtClean="0"/>
              <a:t>SubSonic</a:t>
            </a:r>
            <a:r>
              <a:rPr lang="en-US" dirty="0" smtClean="0"/>
              <a:t> the compiler will find all of the changes</a:t>
            </a:r>
          </a:p>
          <a:p>
            <a:r>
              <a:rPr lang="en-US" dirty="0" smtClean="0"/>
              <a:t>You remove a field, same result</a:t>
            </a:r>
          </a:p>
          <a:p>
            <a:r>
              <a:rPr lang="en-US" dirty="0" smtClean="0"/>
              <a:t>You add a field that doesn’t effect any current code, </a:t>
            </a:r>
            <a:r>
              <a:rPr lang="en-US" dirty="0" err="1" smtClean="0"/>
              <a:t>SubSonic</a:t>
            </a:r>
            <a:r>
              <a:rPr lang="en-US" dirty="0" smtClean="0"/>
              <a:t> doesn’t bother you</a:t>
            </a:r>
          </a:p>
          <a:p>
            <a:r>
              <a:rPr lang="en-US" dirty="0" smtClean="0"/>
              <a:t>This is a really quick unit test</a:t>
            </a:r>
          </a:p>
        </p:txBody>
      </p:sp>
      <p:pic>
        <p:nvPicPr>
          <p:cNvPr id="26626" name="Picture 2" descr="https://encrypted-tbn1.google.com/images?q=tbn:ANd9GcSRWGhbaHZ5tZW_7gH0vFzk2zT2gZaNKBT4bUSBLeWhe4RC2If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304800"/>
            <a:ext cx="1666875" cy="21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1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Living on the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 Returned types from Stored Procedures</a:t>
            </a:r>
          </a:p>
          <a:p>
            <a:r>
              <a:rPr lang="en-US" dirty="0" err="1" smtClean="0"/>
              <a:t>SubSonic</a:t>
            </a:r>
            <a:r>
              <a:rPr lang="en-US" dirty="0" smtClean="0"/>
              <a:t> will let you change and doesn’t check until runtime</a:t>
            </a:r>
          </a:p>
          <a:p>
            <a:r>
              <a:rPr lang="en-US" dirty="0" smtClean="0"/>
              <a:t>Could add to do test to verify this</a:t>
            </a:r>
          </a:p>
          <a:p>
            <a:r>
              <a:rPr lang="en-US" dirty="0" smtClean="0"/>
              <a:t>We will talk about how to fix this later</a:t>
            </a:r>
            <a:endParaRPr lang="en-US" dirty="0"/>
          </a:p>
        </p:txBody>
      </p:sp>
      <p:pic>
        <p:nvPicPr>
          <p:cNvPr id="27650" name="Picture 2" descr="https://encrypted-tbn1.google.com/images?q=tbn:ANd9GcTuXvIVPNvOhDFONJCtgyPdogYF28vQGTWXsrRpMI4FpMqgFn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006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2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variables are shy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don’t let you know when you misspell them</a:t>
            </a:r>
          </a:p>
          <a:p>
            <a:r>
              <a:rPr lang="en-US" dirty="0" smtClean="0"/>
              <a:t>Encapsulate them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file or function</a:t>
            </a:r>
          </a:p>
          <a:p>
            <a:r>
              <a:rPr lang="en-US" dirty="0" smtClean="0"/>
              <a:t>Same with cookies, request strings, etc.</a:t>
            </a:r>
          </a:p>
          <a:p>
            <a:r>
              <a:rPr lang="en-US" dirty="0" smtClean="0"/>
              <a:t>You can write code to look for </a:t>
            </a:r>
            <a:r>
              <a:rPr lang="en-US" dirty="0" err="1" smtClean="0"/>
              <a:t>enum</a:t>
            </a:r>
            <a:r>
              <a:rPr lang="en-US" dirty="0" smtClean="0"/>
              <a:t> pulled from database</a:t>
            </a:r>
          </a:p>
          <a:p>
            <a:r>
              <a:rPr lang="en-US" dirty="0" smtClean="0"/>
              <a:t>Never tie logic to a string in code</a:t>
            </a:r>
          </a:p>
        </p:txBody>
      </p:sp>
      <p:pic>
        <p:nvPicPr>
          <p:cNvPr id="28674" name="Picture 2" descr="https://encrypted-tbn1.google.com/images?q=tbn:ANd9GcTQhlQtkt4L2ShYuiN_0sAFJSRJrPZl4FmrIkKKU_UXQfcaAvk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8006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97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Mr. Spock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type of logic that changes behavior or results should have a test</a:t>
            </a:r>
          </a:p>
          <a:p>
            <a:r>
              <a:rPr lang="en-US" dirty="0" smtClean="0"/>
              <a:t>You can code first, then make test</a:t>
            </a:r>
          </a:p>
          <a:p>
            <a:r>
              <a:rPr lang="en-US" dirty="0" smtClean="0"/>
              <a:t>This is more abstract so let’s do some examples</a:t>
            </a:r>
          </a:p>
        </p:txBody>
      </p:sp>
      <p:pic>
        <p:nvPicPr>
          <p:cNvPr id="29698" name="Picture 2" descr="https://encrypted-tbn2.google.com/images?q=tbn:ANd9GcQbDeoTZNGl-niO8oh5SAhbkO3sgjleJpo2LfYxEQy6cV2yVUg9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3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 is ….</a:t>
            </a:r>
          </a:p>
          <a:p>
            <a:r>
              <a:rPr lang="en-US" dirty="0" smtClean="0"/>
              <a:t>If the user has a record display it, else ask them to select from a list of defaults</a:t>
            </a:r>
          </a:p>
          <a:p>
            <a:r>
              <a:rPr lang="en-US" dirty="0" smtClean="0"/>
              <a:t>Let’s </a:t>
            </a:r>
            <a:r>
              <a:rPr lang="en-US" dirty="0" err="1" smtClean="0"/>
              <a:t>encapsule</a:t>
            </a:r>
            <a:r>
              <a:rPr lang="en-US" dirty="0" smtClean="0"/>
              <a:t> the logic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CanDisplayRecord</a:t>
            </a:r>
            <a:r>
              <a:rPr lang="en-US" dirty="0" smtClean="0"/>
              <a:t>(</a:t>
            </a:r>
            <a:r>
              <a:rPr lang="en-US" dirty="0" err="1" smtClean="0"/>
              <a:t>currentUser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is testable, you mock different users</a:t>
            </a:r>
          </a:p>
          <a:p>
            <a:r>
              <a:rPr lang="en-US" dirty="0" smtClean="0"/>
              <a:t>This leads me to a more important point</a:t>
            </a:r>
          </a:p>
        </p:txBody>
      </p:sp>
      <p:pic>
        <p:nvPicPr>
          <p:cNvPr id="30722" name="Picture 2" descr="https://encrypted-tbn1.google.com/images?q=tbn:ANd9GcTvuj4flnWFtpfA_n5mbg7QjeVndQw5VsDaD4I-EdoQf3dbRS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200"/>
            <a:ext cx="17907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26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first, encapsulate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Don’t hard code objects to test but use auto generation</a:t>
            </a:r>
          </a:p>
          <a:p>
            <a:r>
              <a:rPr lang="en-US" dirty="0" smtClean="0"/>
              <a:t>For example you might want to mock up a user with admin privileges or no admin privileges</a:t>
            </a:r>
          </a:p>
          <a:p>
            <a:r>
              <a:rPr lang="en-US" dirty="0" smtClean="0"/>
              <a:t>Don’t write out the item by hand</a:t>
            </a:r>
          </a:p>
          <a:p>
            <a:r>
              <a:rPr lang="en-US" dirty="0" smtClean="0"/>
              <a:t>Enter users in the database first while you are </a:t>
            </a:r>
            <a:r>
              <a:rPr lang="en-US" dirty="0" smtClean="0"/>
              <a:t>using your application</a:t>
            </a:r>
            <a:endParaRPr lang="en-US" dirty="0" smtClean="0"/>
          </a:p>
          <a:p>
            <a:r>
              <a:rPr lang="en-US" dirty="0" smtClean="0"/>
              <a:t>Encapsulate the object to allow going into test mode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CodeSmith</a:t>
            </a:r>
            <a:r>
              <a:rPr lang="en-US" dirty="0" smtClean="0"/>
              <a:t> to auto generate the data you have created for testing in the future</a:t>
            </a:r>
          </a:p>
        </p:txBody>
      </p:sp>
      <p:pic>
        <p:nvPicPr>
          <p:cNvPr id="31746" name="Picture 2" descr="https://encrypted-tbn2.google.com/images?q=tbn:ANd9GcTS7vKcDopLFJ_cV8NSnU0D6KsQmv2d4jAhiFUi5RADq_XDOy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282"/>
            <a:ext cx="2628900" cy="14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71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</a:t>
            </a:r>
            <a:r>
              <a:rPr lang="en-US" baseline="0" dirty="0" smtClean="0"/>
              <a:t> test scenarios after the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my template to pull out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27400"/>
            <a:ext cx="2562028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4275851" cy="388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7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methodology I am talking about is created by me</a:t>
            </a:r>
          </a:p>
          <a:p>
            <a:r>
              <a:rPr lang="en-US" dirty="0" smtClean="0"/>
              <a:t>Would love to have collaborators on:</a:t>
            </a:r>
          </a:p>
          <a:p>
            <a:r>
              <a:rPr lang="en-US" dirty="0" smtClean="0"/>
              <a:t>Manifesto</a:t>
            </a:r>
          </a:p>
          <a:p>
            <a:r>
              <a:rPr lang="en-US" dirty="0" smtClean="0"/>
              <a:t>Yes, manic people tend to write manifestos</a:t>
            </a:r>
          </a:p>
          <a:p>
            <a:r>
              <a:rPr lang="en-US" dirty="0" smtClean="0"/>
              <a:t>Share ideas on boundaries/methodology</a:t>
            </a:r>
          </a:p>
          <a:p>
            <a:r>
              <a:rPr lang="en-US" dirty="0" smtClean="0"/>
              <a:t>Create preferences (Not best practices)</a:t>
            </a:r>
          </a:p>
          <a:p>
            <a:r>
              <a:rPr lang="en-US" dirty="0" smtClean="0"/>
              <a:t>Share techniques</a:t>
            </a:r>
          </a:p>
          <a:p>
            <a:r>
              <a:rPr lang="en-US" dirty="0" smtClean="0"/>
              <a:t>But let’s go ahead and start</a:t>
            </a:r>
            <a:endParaRPr lang="en-US" dirty="0"/>
          </a:p>
        </p:txBody>
      </p:sp>
      <p:pic>
        <p:nvPicPr>
          <p:cNvPr id="2050" name="Picture 2" descr="https://encrypted-tbn3.google.com/images?q=tbn:ANd9GcRkGvqjcDJ6yljQXFklYUW07FL20m4kuapGbnhuo9bEAZ_3Yq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Mock up data quickly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4300814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https://encrypted-tbn0.google.com/images?q=tbn:ANd9GcQZfpCAkT35WYZsZcmOtSS437YL7sb2pknwRu4Z46K5-Yh-g1M1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572000"/>
            <a:ext cx="15525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2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your test stored </a:t>
            </a:r>
            <a:r>
              <a:rPr lang="en-US" dirty="0" err="1" smtClean="0"/>
              <a:t>procs</a:t>
            </a:r>
            <a:r>
              <a:rPr lang="en-US" dirty="0" smtClean="0"/>
              <a:t> with Test, Mock or some other convention</a:t>
            </a:r>
          </a:p>
          <a:p>
            <a:r>
              <a:rPr lang="en-US" dirty="0" smtClean="0"/>
              <a:t>Make sure your name matches mock </a:t>
            </a:r>
            <a:r>
              <a:rPr lang="en-US" dirty="0" err="1" smtClean="0"/>
              <a:t>proc</a:t>
            </a:r>
            <a:endParaRPr lang="en-US" dirty="0" smtClean="0"/>
          </a:p>
          <a:p>
            <a:r>
              <a:rPr lang="en-US" dirty="0" smtClean="0"/>
              <a:t>My suggestion =“Test&lt;</a:t>
            </a:r>
            <a:r>
              <a:rPr lang="en-US" dirty="0" err="1" smtClean="0"/>
              <a:t>NameOfProc</a:t>
            </a:r>
            <a:r>
              <a:rPr lang="en-US" dirty="0" smtClean="0"/>
              <a:t>&gt;&lt;What&gt;</a:t>
            </a:r>
          </a:p>
          <a:p>
            <a:r>
              <a:rPr lang="en-US" dirty="0" err="1" smtClean="0"/>
              <a:t>GetUser</a:t>
            </a:r>
            <a:endParaRPr lang="en-US" dirty="0" smtClean="0"/>
          </a:p>
          <a:p>
            <a:r>
              <a:rPr lang="en-US" dirty="0" err="1" smtClean="0"/>
              <a:t>TestGetUserWithAdminPrivs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2770" name="Picture 2" descr="https://encrypted-tbn0.google.com/images?q=tbn:ANd9GcQ-zsXvysWubGh9GSQfq4R9IML5Nsez0OTJ0UCwmDX3shpiRpz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5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 encapsulate 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go into test mode</a:t>
            </a:r>
          </a:p>
          <a:p>
            <a:r>
              <a:rPr lang="en-US" dirty="0" smtClean="0"/>
              <a:t>Factory factory=new Factory()</a:t>
            </a:r>
          </a:p>
          <a:p>
            <a:r>
              <a:rPr lang="en-US" dirty="0" err="1" smtClean="0"/>
              <a:t>factory.TestMode</a:t>
            </a:r>
            <a:r>
              <a:rPr lang="en-US" dirty="0" smtClean="0"/>
              <a:t>=true;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TestMode</a:t>
            </a:r>
            <a:r>
              <a:rPr lang="en-US" dirty="0" smtClean="0"/>
              <a:t> use </a:t>
            </a:r>
            <a:r>
              <a:rPr lang="en-US" dirty="0" err="1" smtClean="0"/>
              <a:t>autogenerated</a:t>
            </a:r>
            <a:r>
              <a:rPr lang="en-US" dirty="0" smtClean="0"/>
              <a:t> test objects</a:t>
            </a:r>
            <a:endParaRPr lang="en-US" dirty="0"/>
          </a:p>
        </p:txBody>
      </p:sp>
      <p:pic>
        <p:nvPicPr>
          <p:cNvPr id="33794" name="Picture 2" descr="https://encrypted-tbn3.google.com/images?q=tbn:ANd9GcTDF8vaQdFaj0l5oo8ya3vi7rm_V7OcPBqEC8JrMyxzH_nfmb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958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2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send the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send </a:t>
            </a:r>
            <a:r>
              <a:rPr lang="en-US" dirty="0" err="1" smtClean="0"/>
              <a:t>webcontrols</a:t>
            </a:r>
            <a:r>
              <a:rPr lang="en-US" dirty="0" smtClean="0"/>
              <a:t> as parameters</a:t>
            </a:r>
          </a:p>
          <a:p>
            <a:r>
              <a:rPr lang="en-US" dirty="0" err="1" smtClean="0"/>
              <a:t>TextBox</a:t>
            </a:r>
            <a:r>
              <a:rPr lang="en-US" dirty="0" smtClean="0"/>
              <a:t> </a:t>
            </a:r>
            <a:r>
              <a:rPr lang="en-US" dirty="0" err="1" smtClean="0"/>
              <a:t>DoFunkyDisplayLogic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 object)</a:t>
            </a:r>
          </a:p>
          <a:p>
            <a:r>
              <a:rPr lang="en-US" dirty="0" smtClean="0"/>
              <a:t>This pattern makes this function testable</a:t>
            </a:r>
          </a:p>
        </p:txBody>
      </p:sp>
      <p:pic>
        <p:nvPicPr>
          <p:cNvPr id="34818" name="Picture 2" descr="https://encrypted-tbn2.google.com/images?q=tbn:ANd9GcR1fusvApZSL6pAJ8vioWBeCSV92XKXhIuRXMR3hnJBYvQqlPYx1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1480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2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Give an ID and </a:t>
            </a:r>
            <a:r>
              <a:rPr lang="en-US" dirty="0" err="1" smtClean="0"/>
              <a:t>runat</a:t>
            </a:r>
            <a:r>
              <a:rPr lang="en-US" dirty="0" smtClean="0"/>
              <a:t> server for anything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certain bit requires a div for the logic</a:t>
            </a:r>
          </a:p>
          <a:p>
            <a:r>
              <a:rPr lang="en-US" dirty="0" smtClean="0"/>
              <a:t>Adding the hard coded item in the code behind doesn’t let someone delete it by accident</a:t>
            </a:r>
          </a:p>
          <a:p>
            <a:r>
              <a:rPr lang="en-US" dirty="0" smtClean="0"/>
              <a:t>Just a add a function called </a:t>
            </a:r>
            <a:r>
              <a:rPr lang="en-US" dirty="0" err="1" smtClean="0"/>
              <a:t>CheckForRequiredItems</a:t>
            </a:r>
            <a:r>
              <a:rPr lang="en-US" dirty="0" smtClean="0"/>
              <a:t>() in the </a:t>
            </a:r>
            <a:r>
              <a:rPr lang="en-US" dirty="0" err="1" smtClean="0"/>
              <a:t>cs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Don’t need to call, just use the compiler to verify its presence</a:t>
            </a:r>
          </a:p>
        </p:txBody>
      </p:sp>
      <p:pic>
        <p:nvPicPr>
          <p:cNvPr id="35842" name="Picture 2" descr="https://encrypted-tbn1.google.com/images?q=tbn:ANd9GcT9hxtfsj1Ree5S9TS5E46o1gmOvsmk34nXR8lCAvXiY24uGPibV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114924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28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use #if Condition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37295"/>
            <a:ext cx="44323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4" y="4038600"/>
            <a:ext cx="8062913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73845"/>
            <a:ext cx="4482718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9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leads me to the real heresy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your test code in the project you are testing</a:t>
            </a:r>
          </a:p>
          <a:p>
            <a:r>
              <a:rPr lang="en-US" dirty="0" smtClean="0"/>
              <a:t>You can make conditionals to not deploy it</a:t>
            </a:r>
          </a:p>
          <a:p>
            <a:r>
              <a:rPr lang="en-US" dirty="0" smtClean="0"/>
              <a:t>Prefer simple over complex</a:t>
            </a:r>
          </a:p>
          <a:p>
            <a:r>
              <a:rPr lang="en-US" dirty="0" smtClean="0"/>
              <a:t>Less projects makes upgrades easier</a:t>
            </a:r>
          </a:p>
          <a:p>
            <a:r>
              <a:rPr lang="en-US" dirty="0" smtClean="0"/>
              <a:t>Never add a separate logic project unless another project will need same logic</a:t>
            </a:r>
          </a:p>
          <a:p>
            <a:r>
              <a:rPr lang="en-US" dirty="0" smtClean="0"/>
              <a:t>Don’t use DAL project-</a:t>
            </a:r>
            <a:r>
              <a:rPr lang="en-US" dirty="0" err="1" smtClean="0"/>
              <a:t>autogenerate</a:t>
            </a:r>
            <a:endParaRPr lang="en-US" dirty="0"/>
          </a:p>
        </p:txBody>
      </p:sp>
      <p:pic>
        <p:nvPicPr>
          <p:cNvPr id="36866" name="Picture 2" descr="https://encrypted-tbn3.google.com/images?q=tbn:ANd9GcTVraywpYVH-zGfV7Pqaq3lVpAPP7mPk0OA57R4pDgFgIaT_NQ0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724400"/>
            <a:ext cx="1548401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9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quick 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add one important point here</a:t>
            </a:r>
          </a:p>
          <a:p>
            <a:r>
              <a:rPr lang="en-US" dirty="0" smtClean="0"/>
              <a:t>Your testing should be your documentation</a:t>
            </a:r>
          </a:p>
          <a:p>
            <a:r>
              <a:rPr lang="en-US" dirty="0" smtClean="0"/>
              <a:t>It is better to have documentation near the function</a:t>
            </a:r>
          </a:p>
          <a:p>
            <a:r>
              <a:rPr lang="en-US" dirty="0" smtClean="0"/>
              <a:t>Put your test code next to the thing they test </a:t>
            </a:r>
          </a:p>
          <a:p>
            <a:r>
              <a:rPr lang="en-US" dirty="0" smtClean="0"/>
              <a:t>I will show a good technique for this later</a:t>
            </a:r>
          </a:p>
          <a:p>
            <a:r>
              <a:rPr lang="en-US" dirty="0" smtClean="0"/>
              <a:t>For now, have the tests next to item tested</a:t>
            </a:r>
          </a:p>
          <a:p>
            <a:r>
              <a:rPr lang="en-US" dirty="0" smtClean="0"/>
              <a:t>Have them in a #region tag </a:t>
            </a:r>
            <a:endParaRPr lang="en-US" dirty="0"/>
          </a:p>
        </p:txBody>
      </p:sp>
      <p:pic>
        <p:nvPicPr>
          <p:cNvPr id="3074" name="Picture 2" descr="https://encrypted-tbn3.google.com/images?q=tbn:ANd9GcSCjCrNl2sosXg-5DMZWhsIpgNbIzc-hot2TsZtUyqH-GdSXT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7200"/>
            <a:ext cx="1981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99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to note the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functions so that they cannot be called out of order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err="1" smtClean="0"/>
              <a:t>GetData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DisplayData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Better</a:t>
            </a:r>
          </a:p>
          <a:p>
            <a:pPr lvl="1"/>
            <a:r>
              <a:rPr lang="en-US" dirty="0" err="1" smtClean="0"/>
              <a:t>DisplayData</a:t>
            </a:r>
            <a:r>
              <a:rPr lang="en-US" dirty="0" smtClean="0"/>
              <a:t>(</a:t>
            </a:r>
            <a:r>
              <a:rPr lang="en-US" dirty="0" err="1" smtClean="0"/>
              <a:t>GetData</a:t>
            </a:r>
            <a:r>
              <a:rPr lang="en-US" dirty="0" smtClean="0"/>
              <a:t>())</a:t>
            </a:r>
          </a:p>
        </p:txBody>
      </p:sp>
      <p:pic>
        <p:nvPicPr>
          <p:cNvPr id="37890" name="Picture 2" descr="https://encrypted-tbn0.google.com/images?q=tbn:ANd9GcSMOKlHCdWAJuSKdiHnd5OMKrSQkwENJK-MQLxTxuUrdOG8l3s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9" y="2735982"/>
            <a:ext cx="1365339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34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Kindle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abstractions</a:t>
            </a:r>
            <a:r>
              <a:rPr lang="en-US" baseline="0" dirty="0" smtClean="0"/>
              <a:t> in code that model the real world</a:t>
            </a:r>
          </a:p>
          <a:p>
            <a:r>
              <a:rPr lang="en-US" baseline="0" dirty="0" err="1" smtClean="0"/>
              <a:t>CurrentUser</a:t>
            </a:r>
            <a:r>
              <a:rPr lang="en-US" baseline="0" dirty="0" smtClean="0"/>
              <a:t> class</a:t>
            </a:r>
          </a:p>
          <a:p>
            <a:r>
              <a:rPr lang="en-US" baseline="0" dirty="0" err="1" smtClean="0"/>
              <a:t>IsAdmin</a:t>
            </a:r>
            <a:r>
              <a:rPr lang="en-US" baseline="0" dirty="0" smtClean="0"/>
              <a:t> as a </a:t>
            </a:r>
            <a:r>
              <a:rPr lang="en-US" baseline="0" dirty="0" err="1" smtClean="0"/>
              <a:t>bool</a:t>
            </a:r>
            <a:endParaRPr lang="en-US" baseline="0" dirty="0" smtClean="0"/>
          </a:p>
          <a:p>
            <a:r>
              <a:rPr lang="en-US" baseline="0" dirty="0" err="1" smtClean="0"/>
              <a:t>GetDataForPage</a:t>
            </a:r>
            <a:r>
              <a:rPr lang="en-US" baseline="0" dirty="0" smtClean="0"/>
              <a:t>()</a:t>
            </a:r>
          </a:p>
          <a:p>
            <a:r>
              <a:rPr lang="en-US" baseline="0" dirty="0" err="1" smtClean="0"/>
              <a:t>CheckForException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ItemToCheck</a:t>
            </a:r>
            <a:r>
              <a:rPr lang="en-US" baseline="0" dirty="0" smtClean="0"/>
              <a:t>)</a:t>
            </a:r>
          </a:p>
          <a:p>
            <a:r>
              <a:rPr lang="en-US" dirty="0" smtClean="0"/>
              <a:t>Every line of code should mean only one abstraction</a:t>
            </a:r>
          </a:p>
        </p:txBody>
      </p:sp>
      <p:pic>
        <p:nvPicPr>
          <p:cNvPr id="38914" name="Picture 2" descr="https://encrypted-tbn2.google.com/images?q=tbn:ANd9GcTNqgZcqTIUO_LOynFmqUTfbAGztx7DmkhyxDZt_Pd_sOElx1ZgO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95600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6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 tries to prevent you from making mistakes</a:t>
            </a:r>
          </a:p>
          <a:p>
            <a:r>
              <a:rPr lang="en-US" dirty="0" err="1" smtClean="0"/>
              <a:t>FireStarter</a:t>
            </a:r>
            <a:r>
              <a:rPr lang="en-US" dirty="0" smtClean="0"/>
              <a:t> takes a different approach</a:t>
            </a:r>
          </a:p>
          <a:p>
            <a:r>
              <a:rPr lang="en-US" dirty="0" err="1" smtClean="0"/>
              <a:t>FireStarter</a:t>
            </a:r>
            <a:r>
              <a:rPr lang="en-US" dirty="0" smtClean="0"/>
              <a:t> wants to allow you to change your application without fear of breaking it</a:t>
            </a:r>
          </a:p>
          <a:p>
            <a:r>
              <a:rPr lang="en-US" dirty="0" smtClean="0"/>
              <a:t>This allows to better use tools and not waste your time on trivial items</a:t>
            </a:r>
          </a:p>
          <a:p>
            <a:r>
              <a:rPr lang="en-US" dirty="0" smtClean="0"/>
              <a:t>But to understand this better, you must first think about how you make an app</a:t>
            </a:r>
            <a:endParaRPr lang="en-US" dirty="0"/>
          </a:p>
        </p:txBody>
      </p:sp>
      <p:pic>
        <p:nvPicPr>
          <p:cNvPr id="8194" name="Picture 2" descr="https://encrypted-tbn1.google.com/images?q=tbn:ANd9GcS5IVWRuH2-bWH86OOwLQqkBqvvEmtwxLwJ96GNYWaIJKt6kJ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91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some logic in </a:t>
            </a:r>
            <a:r>
              <a:rPr lang="en-US" dirty="0" err="1" smtClean="0"/>
              <a:t>cs</a:t>
            </a:r>
            <a:r>
              <a:rPr lang="en-US" dirty="0" smtClean="0"/>
              <a:t> to help verify design time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</a:t>
            </a:r>
            <a:r>
              <a:rPr lang="en-US" dirty="0" err="1" smtClean="0"/>
              <a:t>RadGrid</a:t>
            </a:r>
            <a:r>
              <a:rPr lang="en-US" dirty="0" smtClean="0"/>
              <a:t> relies on a certain object having certain names you need to allow the compiler to check for those items</a:t>
            </a:r>
          </a:p>
          <a:p>
            <a:r>
              <a:rPr lang="en-US" dirty="0" smtClean="0"/>
              <a:t>This is an after the fact, last thing to do but it IS a test</a:t>
            </a:r>
          </a:p>
          <a:p>
            <a:r>
              <a:rPr lang="en-US" dirty="0" smtClean="0"/>
              <a:t>Make a function, not called that pulls out the strongly typed object</a:t>
            </a:r>
          </a:p>
          <a:p>
            <a:r>
              <a:rPr lang="en-US" dirty="0" smtClean="0"/>
              <a:t>Can be optional if you want flexibility in production</a:t>
            </a:r>
          </a:p>
          <a:p>
            <a:pPr lvl="1"/>
            <a:r>
              <a:rPr lang="en-US" dirty="0" smtClean="0"/>
              <a:t>Not sure it is worth the risk</a:t>
            </a:r>
          </a:p>
        </p:txBody>
      </p:sp>
      <p:pic>
        <p:nvPicPr>
          <p:cNvPr id="39938" name="Picture 2" descr="https://encrypted-tbn0.google.com/images?q=tbn:ANd9GcTBo4Lfr3GMxwAew4Zf_13AukVWMpTla8ixzE8KlafSDvI5u-Er-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724400"/>
            <a:ext cx="1676400" cy="197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18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write it</a:t>
            </a:r>
            <a:r>
              <a:rPr lang="en-US" baseline="0" dirty="0" smtClean="0"/>
              <a:t>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Abstractions are easy to test</a:t>
            </a:r>
          </a:p>
          <a:p>
            <a:r>
              <a:rPr lang="en-US" dirty="0" smtClean="0"/>
              <a:t>Well Named Classes are easy to remember</a:t>
            </a:r>
          </a:p>
          <a:p>
            <a:r>
              <a:rPr lang="en-US" dirty="0" smtClean="0"/>
              <a:t>Well Named Functions don’t need comments</a:t>
            </a:r>
          </a:p>
          <a:p>
            <a:r>
              <a:rPr lang="en-US" dirty="0" smtClean="0"/>
              <a:t>Well written is easy to debug</a:t>
            </a:r>
          </a:p>
        </p:txBody>
      </p:sp>
      <p:pic>
        <p:nvPicPr>
          <p:cNvPr id="40962" name="Picture 2" descr="https://encrypted-tbn3.google.com/images?q=tbn:ANd9GcSWMnaZiDiH10xQk8KsIimbnHgNkmihf6E8XBYZzeeMjWnkYxyR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800"/>
            <a:ext cx="20383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1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important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after the fact type of testing</a:t>
            </a:r>
          </a:p>
          <a:p>
            <a:r>
              <a:rPr lang="en-US" dirty="0" smtClean="0"/>
              <a:t>You make the database-&gt;compiler verifies</a:t>
            </a:r>
          </a:p>
          <a:p>
            <a:r>
              <a:rPr lang="en-US" dirty="0" smtClean="0"/>
              <a:t>You make your pages-&gt;compiler verifies</a:t>
            </a:r>
          </a:p>
          <a:p>
            <a:r>
              <a:rPr lang="en-US" dirty="0" smtClean="0"/>
              <a:t>You create your logic-&gt;tests verifies</a:t>
            </a:r>
          </a:p>
          <a:p>
            <a:r>
              <a:rPr lang="en-US" dirty="0"/>
              <a:t>You encapsulate </a:t>
            </a:r>
            <a:r>
              <a:rPr lang="en-US" dirty="0" smtClean="0"/>
              <a:t>items after the fact</a:t>
            </a:r>
          </a:p>
        </p:txBody>
      </p:sp>
      <p:pic>
        <p:nvPicPr>
          <p:cNvPr id="41986" name="Picture 2" descr="https://encrypted-tbn0.google.com/images?q=tbn:ANd9GcR8HcjPe3ze6svUEdc7Iu7PyY0eCjg7BGAIIquK67brpLSrs5O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3" y="4648200"/>
            <a:ext cx="16859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9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your database</a:t>
            </a:r>
          </a:p>
          <a:p>
            <a:pPr lvl="1"/>
            <a:r>
              <a:rPr lang="en-US" dirty="0" smtClean="0"/>
              <a:t>Auto generate your DAL</a:t>
            </a:r>
          </a:p>
          <a:p>
            <a:r>
              <a:rPr lang="en-US" dirty="0" smtClean="0"/>
              <a:t>Create your pages</a:t>
            </a:r>
          </a:p>
          <a:p>
            <a:pPr lvl="1"/>
            <a:r>
              <a:rPr lang="en-US" dirty="0" smtClean="0"/>
              <a:t>Use strongly typed objects</a:t>
            </a:r>
          </a:p>
          <a:p>
            <a:pPr lvl="1"/>
            <a:r>
              <a:rPr lang="en-US" dirty="0" smtClean="0"/>
              <a:t>Make sure compiler catches any important objects</a:t>
            </a:r>
          </a:p>
          <a:p>
            <a:r>
              <a:rPr lang="en-US" dirty="0" smtClean="0"/>
              <a:t>Enter your data</a:t>
            </a:r>
          </a:p>
          <a:p>
            <a:pPr lvl="1"/>
            <a:r>
              <a:rPr lang="en-US" dirty="0" smtClean="0"/>
              <a:t>Create an abstraction layer above the database</a:t>
            </a:r>
          </a:p>
          <a:p>
            <a:pPr lvl="1"/>
            <a:r>
              <a:rPr lang="en-US" dirty="0" smtClean="0"/>
              <a:t>Auto generate your data into test cases</a:t>
            </a:r>
          </a:p>
          <a:p>
            <a:r>
              <a:rPr lang="en-US" dirty="0" smtClean="0"/>
              <a:t>Create your logic tests</a:t>
            </a:r>
          </a:p>
          <a:p>
            <a:pPr lvl="1"/>
            <a:r>
              <a:rPr lang="en-US" dirty="0" smtClean="0"/>
              <a:t>Any logic left over that changes behavior needs a test</a:t>
            </a:r>
          </a:p>
          <a:p>
            <a:r>
              <a:rPr lang="en-US" dirty="0" smtClean="0"/>
              <a:t>Refactor so your mom would understand your code</a:t>
            </a:r>
          </a:p>
        </p:txBody>
      </p:sp>
      <p:pic>
        <p:nvPicPr>
          <p:cNvPr id="43010" name="Picture 2" descr="https://encrypted-tbn2.google.com/images?q=tbn:ANd9GcS5NvC0oObzdBjGrbjNu2HoQOwiyXg8W0MpvlWgzmu3FlvOzm0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14400"/>
            <a:ext cx="22764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5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one</a:t>
            </a:r>
            <a:r>
              <a:rPr lang="en-US" baseline="0" dirty="0" smtClean="0"/>
              <a:t> last oddity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have a list of human validation tasks that are required before any deployment</a:t>
            </a:r>
          </a:p>
          <a:p>
            <a:r>
              <a:rPr lang="en-US" dirty="0" smtClean="0"/>
              <a:t>Maybe even have this list in the database</a:t>
            </a:r>
          </a:p>
          <a:p>
            <a:r>
              <a:rPr lang="en-US" dirty="0" smtClean="0"/>
              <a:t>Required humans to intervene and bless the published product</a:t>
            </a:r>
          </a:p>
          <a:p>
            <a:r>
              <a:rPr lang="en-US" dirty="0" smtClean="0"/>
              <a:t>Still contemplating options</a:t>
            </a:r>
            <a:endParaRPr lang="en-US" dirty="0"/>
          </a:p>
        </p:txBody>
      </p:sp>
      <p:pic>
        <p:nvPicPr>
          <p:cNvPr id="44034" name="Picture 2" descr="https://encrypted-tbn0.google.com/images?q=tbn:ANd9GcQUIYV3_7lsolkNTOvwODU5yxDzDLrS7GoGky8-ERxpCL40p3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table in the database with human verification task</a:t>
            </a:r>
          </a:p>
          <a:p>
            <a:r>
              <a:rPr lang="en-US" dirty="0" smtClean="0"/>
              <a:t>Create interface to check off items that puts in date</a:t>
            </a:r>
          </a:p>
          <a:p>
            <a:r>
              <a:rPr lang="en-US" dirty="0" smtClean="0"/>
              <a:t>When finished puts in date for hour into future</a:t>
            </a:r>
          </a:p>
          <a:p>
            <a:r>
              <a:rPr lang="en-US" dirty="0" smtClean="0"/>
              <a:t>Don’t allow compile unless the date is in the future</a:t>
            </a:r>
            <a:endParaRPr lang="en-US" dirty="0"/>
          </a:p>
        </p:txBody>
      </p:sp>
      <p:pic>
        <p:nvPicPr>
          <p:cNvPr id="45058" name="Picture 2" descr="https://encrypted-tbn1.google.com/images?q=tbn:ANd9GcS85HrYaE0pO6ss27lxXGnZyhodlB_00UE1KgB4ka5hBvosx3jnP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204787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5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that is the main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compile unless you are ready to play</a:t>
            </a:r>
          </a:p>
          <a:p>
            <a:r>
              <a:rPr lang="en-US" dirty="0" smtClean="0"/>
              <a:t>Make the compiler the best unit test in the world</a:t>
            </a:r>
            <a:endParaRPr lang="en-US" dirty="0"/>
          </a:p>
        </p:txBody>
      </p:sp>
      <p:pic>
        <p:nvPicPr>
          <p:cNvPr id="46082" name="Picture 2" descr="https://encrypted-tbn3.google.com/images?q=tbn:ANd9GcQACNmKP2lqzCSt8SiUbGV0tu1_bhJh4IT2p2udctmtwPg2wmJru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86200"/>
            <a:ext cx="18478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9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these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you’re ready to fire up your application in confidence</a:t>
            </a:r>
          </a:p>
          <a:p>
            <a:r>
              <a:rPr lang="en-US" dirty="0" smtClean="0"/>
              <a:t>And you know it won’t flame out</a:t>
            </a:r>
          </a:p>
          <a:p>
            <a:r>
              <a:rPr lang="en-US" dirty="0" smtClean="0"/>
              <a:t>And more importantly, this allows you to make changes or refactor with confidence</a:t>
            </a:r>
            <a:endParaRPr lang="en-US" dirty="0"/>
          </a:p>
        </p:txBody>
      </p:sp>
      <p:pic>
        <p:nvPicPr>
          <p:cNvPr id="47106" name="Picture 2" descr="https://encrypted-tbn0.google.com/images?q=tbn:ANd9GcTxUwNnuYEkr9vpCFdLV3IpgOBttPjfFQ_R_NsCJeXshsFRPdk3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72000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6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making of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Gather specifications</a:t>
            </a:r>
          </a:p>
          <a:p>
            <a:r>
              <a:rPr lang="en-US" dirty="0" smtClean="0"/>
              <a:t>Model the data process in the database</a:t>
            </a:r>
          </a:p>
          <a:p>
            <a:pPr lvl="1"/>
            <a:r>
              <a:rPr lang="en-US" dirty="0" smtClean="0"/>
              <a:t>Model</a:t>
            </a:r>
          </a:p>
          <a:p>
            <a:r>
              <a:rPr lang="en-US" dirty="0" smtClean="0"/>
              <a:t>Create a way to pull/push that data into/from the app</a:t>
            </a:r>
          </a:p>
          <a:p>
            <a:pPr lvl="1"/>
            <a:r>
              <a:rPr lang="en-US" dirty="0" smtClean="0"/>
              <a:t>DAL</a:t>
            </a:r>
          </a:p>
          <a:p>
            <a:r>
              <a:rPr lang="en-US" dirty="0" smtClean="0"/>
              <a:t>Create a way for the app interact with that data</a:t>
            </a:r>
          </a:p>
          <a:p>
            <a:pPr lvl="1"/>
            <a:r>
              <a:rPr lang="en-US" dirty="0" smtClean="0"/>
              <a:t>Controller</a:t>
            </a:r>
          </a:p>
          <a:p>
            <a:r>
              <a:rPr lang="en-US" dirty="0" smtClean="0"/>
              <a:t>Create a façade to interact for the customer to use</a:t>
            </a:r>
          </a:p>
          <a:p>
            <a:pPr lvl="1"/>
            <a:r>
              <a:rPr lang="en-US" dirty="0" smtClean="0"/>
              <a:t>View</a:t>
            </a:r>
          </a:p>
        </p:txBody>
      </p:sp>
      <p:pic>
        <p:nvPicPr>
          <p:cNvPr id="9218" name="Picture 2" descr="https://encrypted-tbn2.google.com/images?q=tbn:ANd9GcQmLrHQSXtgx1MszEiVF8vfhz9oMIzReY-oI5RxiOuczDPKgOC55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76200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84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things can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changes</a:t>
            </a:r>
          </a:p>
          <a:p>
            <a:r>
              <a:rPr lang="en-US" dirty="0" smtClean="0"/>
              <a:t>Logic of application changes</a:t>
            </a:r>
          </a:p>
          <a:p>
            <a:r>
              <a:rPr lang="en-US" dirty="0" smtClean="0"/>
              <a:t>Interface or façade changes</a:t>
            </a:r>
          </a:p>
          <a:p>
            <a:r>
              <a:rPr lang="en-US" dirty="0" smtClean="0"/>
              <a:t>Specification changes which affects one or all of above</a:t>
            </a:r>
          </a:p>
        </p:txBody>
      </p:sp>
      <p:pic>
        <p:nvPicPr>
          <p:cNvPr id="10242" name="Picture 2" descr="https://encrypted-tbn0.google.com/images?q=tbn:ANd9GcS_PO56ZtUaOsMgMgjKk1EpNRBvLSB9eUKk2kmTUIRx2pa64fH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838200"/>
            <a:ext cx="24098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49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test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Façade</a:t>
            </a:r>
          </a:p>
          <a:p>
            <a:pPr lvl="1"/>
            <a:r>
              <a:rPr lang="en-US" dirty="0" smtClean="0"/>
              <a:t>Don’t ever test for classes, style, placement</a:t>
            </a:r>
          </a:p>
          <a:p>
            <a:pPr lvl="1"/>
            <a:r>
              <a:rPr lang="en-US" dirty="0" smtClean="0"/>
              <a:t>You will be punished for this mistake</a:t>
            </a:r>
          </a:p>
          <a:p>
            <a:pPr lvl="1"/>
            <a:r>
              <a:rPr lang="en-US" dirty="0" smtClean="0"/>
              <a:t>Disallows you to use design time controls</a:t>
            </a:r>
          </a:p>
          <a:p>
            <a:r>
              <a:rPr lang="en-US" dirty="0" smtClean="0"/>
              <a:t>You need a human</a:t>
            </a:r>
          </a:p>
          <a:p>
            <a:pPr lvl="1"/>
            <a:r>
              <a:rPr lang="en-US" dirty="0" smtClean="0"/>
              <a:t>Human judgment is a must for approval of any application</a:t>
            </a:r>
          </a:p>
          <a:p>
            <a:pPr lvl="1"/>
            <a:r>
              <a:rPr lang="en-US" dirty="0" smtClean="0"/>
              <a:t>Any method that doesn’t have humans as final unit test has a problem</a:t>
            </a:r>
          </a:p>
        </p:txBody>
      </p:sp>
      <p:pic>
        <p:nvPicPr>
          <p:cNvPr id="11268" name="Picture 4" descr="https://encrypted-tbn0.google.com/images?q=tbn:ANd9GcT1yiv8lfUNwoLX3mZuH6UIYsBYwW6ZcqcmZZFZC8OrcZ04dM1k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7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7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reaction to the notion that JavaScript’s lack of type system is an issue:</a:t>
            </a:r>
          </a:p>
          <a:p>
            <a:r>
              <a:rPr lang="en-US" i="1" dirty="0"/>
              <a:t>“The compiler is just the first unit test” </a:t>
            </a:r>
            <a:r>
              <a:rPr lang="en-US" dirty="0"/>
              <a:t>-Scott </a:t>
            </a:r>
            <a:r>
              <a:rPr lang="en-US" dirty="0" err="1" smtClean="0"/>
              <a:t>Hanselman</a:t>
            </a:r>
            <a:r>
              <a:rPr lang="en-US" dirty="0" smtClean="0"/>
              <a:t>, Microsoft MVP</a:t>
            </a:r>
            <a:endParaRPr lang="en-US" dirty="0"/>
          </a:p>
          <a:p>
            <a:r>
              <a:rPr lang="en-US" dirty="0" smtClean="0"/>
              <a:t>My reaction to this is:</a:t>
            </a:r>
          </a:p>
          <a:p>
            <a:r>
              <a:rPr lang="en-US" i="1" dirty="0"/>
              <a:t>“The compiler</a:t>
            </a:r>
            <a:r>
              <a:rPr lang="en-US" b="1" i="1" dirty="0"/>
              <a:t> is </a:t>
            </a:r>
            <a:r>
              <a:rPr lang="en-US" i="1" dirty="0"/>
              <a:t>the first unit test; you should make sure you use it to its fullest potential”</a:t>
            </a:r>
            <a:endParaRPr lang="en-US" dirty="0"/>
          </a:p>
          <a:p>
            <a:r>
              <a:rPr lang="en-US" dirty="0"/>
              <a:t>-don-E </a:t>
            </a:r>
            <a:r>
              <a:rPr lang="en-US" dirty="0" smtClean="0"/>
              <a:t>Merson</a:t>
            </a:r>
          </a:p>
        </p:txBody>
      </p:sp>
      <p:pic>
        <p:nvPicPr>
          <p:cNvPr id="12292" name="Picture 4" descr="https://encrypted-tbn3.google.com/images?q=tbn:ANd9GcR2d1mYR3qd0_GJYkGGipaoRqFvuLDqC-qXpUXfanwpq0zfr4FGI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33400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76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source of 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my </a:t>
            </a:r>
            <a:r>
              <a:rPr lang="en-US" dirty="0" smtClean="0"/>
              <a:t>Dad:</a:t>
            </a:r>
          </a:p>
          <a:p>
            <a:r>
              <a:rPr lang="en-US" dirty="0" smtClean="0"/>
              <a:t>Choose the simplest option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33600"/>
            <a:ext cx="2495227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09600" y="3237584"/>
            <a:ext cx="4495800" cy="609600"/>
          </a:xfrm>
          <a:prstGeom prst="wedgeRoundRectCallout">
            <a:avLst>
              <a:gd name="adj1" fmla="val 94491"/>
              <a:gd name="adj2" fmla="val -5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run when you can </a:t>
            </a:r>
            <a:r>
              <a:rPr lang="en-US" dirty="0" smtClean="0"/>
              <a:t>walk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41023" y="3883581"/>
            <a:ext cx="4495800" cy="609600"/>
          </a:xfrm>
          <a:prstGeom prst="wedgeRoundRectCallout">
            <a:avLst>
              <a:gd name="adj1" fmla="val 94072"/>
              <a:gd name="adj2" fmla="val -1277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Don’t walk when you can </a:t>
            </a:r>
            <a:r>
              <a:rPr lang="en-US" dirty="0" smtClean="0"/>
              <a:t>stand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98136" y="4594782"/>
            <a:ext cx="4495800" cy="609600"/>
          </a:xfrm>
          <a:prstGeom prst="wedgeRoundRectCallout">
            <a:avLst>
              <a:gd name="adj1" fmla="val 89459"/>
              <a:gd name="adj2" fmla="val -2112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Don’t stand when you can </a:t>
            </a:r>
            <a:r>
              <a:rPr lang="en-US" dirty="0" smtClean="0"/>
              <a:t>sit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743200" y="5232662"/>
            <a:ext cx="4495800" cy="609600"/>
          </a:xfrm>
          <a:prstGeom prst="wedgeRoundRectCallout">
            <a:avLst>
              <a:gd name="adj1" fmla="val 49829"/>
              <a:gd name="adj2" fmla="val -3070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Don’t sit when you can lay down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962400" y="5867400"/>
            <a:ext cx="4648200" cy="609600"/>
          </a:xfrm>
          <a:prstGeom prst="wedgeRoundRectCallout">
            <a:avLst>
              <a:gd name="adj1" fmla="val 28662"/>
              <a:gd name="adj2" fmla="val -4060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If someone wants to do your work, let them</a:t>
            </a:r>
          </a:p>
        </p:txBody>
      </p:sp>
    </p:spTree>
    <p:extLst>
      <p:ext uri="{BB962C8B-B14F-4D97-AF65-F5344CB8AC3E}">
        <p14:creationId xmlns:p14="http://schemas.microsoft.com/office/powerpoint/2010/main" val="263617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1007</TotalTime>
  <Words>1972</Words>
  <Application>Microsoft Office PowerPoint</Application>
  <PresentationFormat>On-screen Show (4:3)</PresentationFormat>
  <Paragraphs>277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Urban</vt:lpstr>
      <vt:lpstr>Firestarter Methodology</vt:lpstr>
      <vt:lpstr>What we’re going to do</vt:lpstr>
      <vt:lpstr>Here’s the pitch</vt:lpstr>
      <vt:lpstr>A different idea</vt:lpstr>
      <vt:lpstr>The making of an app</vt:lpstr>
      <vt:lpstr>How things can change</vt:lpstr>
      <vt:lpstr>Don’t test everything</vt:lpstr>
      <vt:lpstr>The inspiration</vt:lpstr>
      <vt:lpstr>The second source of inspiration</vt:lpstr>
      <vt:lpstr>DesignTime Controls are RAD</vt:lpstr>
      <vt:lpstr>Problems with other agile methods</vt:lpstr>
      <vt:lpstr>Main principles</vt:lpstr>
      <vt:lpstr>We want to catch when our code breaks due to change</vt:lpstr>
      <vt:lpstr>One trick to testing Forms is..</vt:lpstr>
      <vt:lpstr>Example</vt:lpstr>
      <vt:lpstr>We should test as little as possible</vt:lpstr>
      <vt:lpstr>Don’t test things a human must approve</vt:lpstr>
      <vt:lpstr>Match Game PM</vt:lpstr>
      <vt:lpstr>The Matches</vt:lpstr>
      <vt:lpstr>Keep the fire burning</vt:lpstr>
      <vt:lpstr>Water to the fire</vt:lpstr>
      <vt:lpstr>The most important match is the Database to DAL</vt:lpstr>
      <vt:lpstr>The times they are a’changin’</vt:lpstr>
      <vt:lpstr>Living on the edge</vt:lpstr>
      <vt:lpstr>Session variables are shy</vt:lpstr>
      <vt:lpstr>Be Mr. Spock</vt:lpstr>
      <vt:lpstr>Test one</vt:lpstr>
      <vt:lpstr>Program first, encapsulate next</vt:lpstr>
      <vt:lpstr>Creating test scenarios after the fact</vt:lpstr>
      <vt:lpstr>Can Mock up data quickly</vt:lpstr>
      <vt:lpstr>Suggestions</vt:lpstr>
      <vt:lpstr>Important to encapsulate DAL</vt:lpstr>
      <vt:lpstr>You can send the objects</vt:lpstr>
      <vt:lpstr>Give an ID and runat server for anything you need</vt:lpstr>
      <vt:lpstr>Or use #if Condition tags</vt:lpstr>
      <vt:lpstr>Which leads me to the real heresy</vt:lpstr>
      <vt:lpstr>One quick aside</vt:lpstr>
      <vt:lpstr>Make sure to note the time</vt:lpstr>
      <vt:lpstr>Kindle your code</vt:lpstr>
      <vt:lpstr>Add some logic in cs to help verify design time controls</vt:lpstr>
      <vt:lpstr>If you write it right</vt:lpstr>
      <vt:lpstr>Last important point</vt:lpstr>
      <vt:lpstr>How to guide</vt:lpstr>
      <vt:lpstr>And one last oddity</vt:lpstr>
      <vt:lpstr>Option ideas</vt:lpstr>
      <vt:lpstr>And that is the main point</vt:lpstr>
      <vt:lpstr>Use these matches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Firestarter Methodology</dc:title>
  <dc:creator>Donald Merson</dc:creator>
  <cp:lastModifiedBy>Donald Merson</cp:lastModifiedBy>
  <cp:revision>39</cp:revision>
  <dcterms:created xsi:type="dcterms:W3CDTF">2012-07-10T16:03:27Z</dcterms:created>
  <dcterms:modified xsi:type="dcterms:W3CDTF">2012-07-13T19:37:38Z</dcterms:modified>
</cp:coreProperties>
</file>