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316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323" r:id="rId16"/>
    <p:sldId id="293" r:id="rId17"/>
    <p:sldId id="294" r:id="rId18"/>
    <p:sldId id="315" r:id="rId19"/>
    <p:sldId id="300" r:id="rId20"/>
    <p:sldId id="320" r:id="rId21"/>
    <p:sldId id="321" r:id="rId22"/>
    <p:sldId id="301" r:id="rId23"/>
    <p:sldId id="317" r:id="rId24"/>
    <p:sldId id="319" r:id="rId25"/>
    <p:sldId id="322" r:id="rId26"/>
    <p:sldId id="305" r:id="rId27"/>
    <p:sldId id="309" r:id="rId28"/>
    <p:sldId id="318" r:id="rId29"/>
    <p:sldId id="304" r:id="rId30"/>
    <p:sldId id="303" r:id="rId31"/>
    <p:sldId id="310" r:id="rId32"/>
    <p:sldId id="311" r:id="rId33"/>
    <p:sldId id="312" r:id="rId34"/>
    <p:sldId id="314" r:id="rId35"/>
    <p:sldId id="313" r:id="rId36"/>
    <p:sldId id="296" r:id="rId37"/>
    <p:sldId id="297" r:id="rId38"/>
    <p:sldId id="269" r:id="rId39"/>
    <p:sldId id="276" r:id="rId40"/>
    <p:sldId id="277" r:id="rId41"/>
    <p:sldId id="270" r:id="rId42"/>
    <p:sldId id="271" r:id="rId43"/>
    <p:sldId id="272" r:id="rId44"/>
    <p:sldId id="280" r:id="rId45"/>
    <p:sldId id="278" r:id="rId46"/>
    <p:sldId id="275" r:id="rId47"/>
    <p:sldId id="279" r:id="rId48"/>
    <p:sldId id="285" r:id="rId49"/>
    <p:sldId id="298" r:id="rId50"/>
    <p:sldId id="286" r:id="rId51"/>
    <p:sldId id="287" r:id="rId52"/>
    <p:sldId id="288" r:id="rId53"/>
    <p:sldId id="289" r:id="rId54"/>
    <p:sldId id="290" r:id="rId55"/>
    <p:sldId id="291" r:id="rId56"/>
    <p:sldId id="29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9/24/2012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jpe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jpe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JavaScript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JS </a:t>
            </a:r>
            <a:r>
              <a:rPr lang="en-US" dirty="0" smtClean="0"/>
              <a:t>to JSON to JSONP</a:t>
            </a:r>
            <a:endParaRPr lang="en-US" dirty="0"/>
          </a:p>
        </p:txBody>
      </p:sp>
      <p:pic>
        <p:nvPicPr>
          <p:cNvPr id="17410" name="Picture 2" descr="https://encrypted-tbn0.gstatic.com/images?q=tbn:ANd9GcT4YQ1DOIJISOTYyJFfJxDunuJkPdsNV-Z491aJiwnWETIipRD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33800"/>
            <a:ext cx="18383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304800"/>
            <a:ext cx="6057900" cy="2247900"/>
            <a:chOff x="381000" y="304800"/>
            <a:chExt cx="6057900" cy="22479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04800"/>
              <a:ext cx="3829050" cy="2247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533400"/>
              <a:ext cx="2476500" cy="77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086" y="1304924"/>
            <a:ext cx="35052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09600" y="3505200"/>
            <a:ext cx="4611645" cy="1609725"/>
            <a:chOff x="609600" y="3505200"/>
            <a:chExt cx="4611645" cy="1609725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970" y="3505200"/>
              <a:ext cx="1819275" cy="160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505200"/>
              <a:ext cx="2686050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1326101" y="5416378"/>
            <a:ext cx="546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JavaScript object can have an </a:t>
            </a:r>
            <a:r>
              <a:rPr lang="en-US" b="1" dirty="0" smtClean="0"/>
              <a:t>function </a:t>
            </a:r>
            <a:r>
              <a:rPr lang="en-US" dirty="0" smtClean="0"/>
              <a:t>as a value!</a:t>
            </a:r>
          </a:p>
          <a:p>
            <a:r>
              <a:rPr lang="en-US" dirty="0" smtClean="0"/>
              <a:t>Function calls without the () will return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32460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way to visualize in excel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30" y="3914775"/>
            <a:ext cx="3619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 descr="https://encrypted-tbn1.gstatic.com/images?q=tbn:ANd9GcS9S1DTchw2wI6ik7fX23wo0F85J9m6T9s2kBGQAke89LR5H_B8e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9911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1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8600"/>
            <a:ext cx="37433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"/>
            <a:ext cx="4038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2" y="1371600"/>
            <a:ext cx="17430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707" y="3276600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can have an object as a value!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45932"/>
            <a:ext cx="25717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81000" y="5867400"/>
            <a:ext cx="8105003" cy="809625"/>
            <a:chOff x="381000" y="5867400"/>
            <a:chExt cx="8105003" cy="809625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5867400"/>
              <a:ext cx="7962900" cy="55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Multiply 2"/>
            <p:cNvSpPr/>
            <p:nvPr/>
          </p:nvSpPr>
          <p:spPr>
            <a:xfrm>
              <a:off x="7647803" y="6143625"/>
              <a:ext cx="838200" cy="533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674" name="Picture 2" descr="https://encrypted-tbn2.gstatic.com/images?q=tbn:ANd9GcT1mYzcYF9LUTspK5Q0hjg95KgrZJS4Y1QGYzlPBujrGPq6u3XP4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63603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JSO can have an array as an object value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938471"/>
            <a:ext cx="8334375" cy="1674083"/>
            <a:chOff x="609600" y="938471"/>
            <a:chExt cx="8334375" cy="16740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983779"/>
              <a:ext cx="3819525" cy="162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3948756" y="938471"/>
              <a:ext cx="4995219" cy="1590675"/>
              <a:chOff x="3948756" y="938471"/>
              <a:chExt cx="4995219" cy="1590675"/>
            </a:xfrm>
          </p:grpSpPr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00" y="938471"/>
                <a:ext cx="1704975" cy="159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8756" y="948768"/>
                <a:ext cx="3295650" cy="790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838200" y="289560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 can have arrays of objects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3264932"/>
            <a:ext cx="8358831" cy="2381250"/>
            <a:chOff x="762000" y="3264932"/>
            <a:chExt cx="8358831" cy="238125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3264932"/>
              <a:ext cx="6599795" cy="2381250"/>
              <a:chOff x="762000" y="3264932"/>
              <a:chExt cx="6599795" cy="2381250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264932"/>
                <a:ext cx="3990975" cy="2381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6145" y="3264932"/>
                <a:ext cx="3295650" cy="790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406" y="3269051"/>
              <a:ext cx="1876425" cy="1647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124200" y="5029200"/>
            <a:ext cx="5657850" cy="1628775"/>
            <a:chOff x="3124200" y="5029200"/>
            <a:chExt cx="5657850" cy="1628775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5715000"/>
              <a:ext cx="3924300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0" y="5029200"/>
              <a:ext cx="1733550" cy="162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89" y="2743200"/>
            <a:ext cx="33623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 descr="https://encrypted-tbn1.gstatic.com/images?q=tbn:ANd9GcQ6bI7yvRAtyuImOnNODV6T2JNDK7o4ZuMY5sE6WDRZYdAiDmh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9" y="5762462"/>
            <a:ext cx="1919287" cy="109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7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don-E’s syntax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objects are not square</a:t>
            </a:r>
          </a:p>
          <a:p>
            <a:pPr lvl="1"/>
            <a:r>
              <a:rPr lang="en-US" dirty="0" smtClean="0"/>
              <a:t>Can be very nested</a:t>
            </a:r>
          </a:p>
          <a:p>
            <a:r>
              <a:rPr lang="en-US" dirty="0" smtClean="0"/>
              <a:t>Don’t try to remember your place as you go along</a:t>
            </a:r>
          </a:p>
          <a:p>
            <a:r>
              <a:rPr lang="en-US" dirty="0" smtClean="0"/>
              <a:t>Draw array first if item is array []</a:t>
            </a:r>
          </a:p>
          <a:p>
            <a:r>
              <a:rPr lang="en-US" dirty="0" smtClean="0"/>
              <a:t>Draw one object at a time {}</a:t>
            </a:r>
          </a:p>
          <a:p>
            <a:r>
              <a:rPr lang="en-US" dirty="0" smtClean="0"/>
              <a:t>Draw </a:t>
            </a:r>
            <a:r>
              <a:rPr lang="en-US" dirty="0" err="1" smtClean="0"/>
              <a:t>item.function</a:t>
            </a:r>
            <a:r>
              <a:rPr lang="en-US" dirty="0" smtClean="0"/>
              <a:t>({}); first if applicable</a:t>
            </a:r>
          </a:p>
          <a:p>
            <a:r>
              <a:rPr lang="en-US" dirty="0" smtClean="0"/>
              <a:t>Draw key values with blank or {} first</a:t>
            </a:r>
          </a:p>
          <a:p>
            <a:pPr lvl="1"/>
            <a:r>
              <a:rPr lang="en-US" dirty="0" smtClean="0"/>
              <a:t>Fill in values after you have wrapper correct</a:t>
            </a:r>
          </a:p>
        </p:txBody>
      </p:sp>
      <p:pic>
        <p:nvPicPr>
          <p:cNvPr id="30722" name="Picture 2" descr="https://encrypted-tbn1.gstatic.com/images?q=tbn:ANd9GcTi-xoR4Nv7Y0fqVldAFhMEa1dr_ZJkIwyWlUshRpBsj-h9Oyw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0480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1500"/>
            <a:ext cx="48291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" y="76200"/>
            <a:ext cx="2533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1" y="76200"/>
            <a:ext cx="27241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3" y="76200"/>
            <a:ext cx="26003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" y="76200"/>
            <a:ext cx="29146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" y="77230"/>
            <a:ext cx="30099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" y="76200"/>
            <a:ext cx="3200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" y="76200"/>
            <a:ext cx="47815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135" y="3886200"/>
            <a:ext cx="2640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bottom part is confusing if you try to write it all out </a:t>
            </a: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1639972" y="2819400"/>
            <a:ext cx="3465428" cy="3276600"/>
          </a:xfrm>
          <a:prstGeom prst="bentConnector3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 descr="https://encrypted-tbn0.gstatic.com/images?q=tbn:ANd9GcSefBzNaMiA0SAisqYideeyB5yRVTVF1z7wew9-30j_9x3eUkcHK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2157"/>
            <a:ext cx="16764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End with ;</a:t>
            </a:r>
          </a:p>
          <a:p>
            <a:pPr lvl="1"/>
            <a:r>
              <a:rPr lang="en-US" dirty="0" smtClean="0"/>
              <a:t>Sometimes optional</a:t>
            </a:r>
          </a:p>
          <a:p>
            <a:r>
              <a:rPr lang="en-US" dirty="0" smtClean="0"/>
              <a:t>function(){};</a:t>
            </a:r>
          </a:p>
          <a:p>
            <a:pPr lvl="1"/>
            <a:r>
              <a:rPr lang="en-US" dirty="0" smtClean="0"/>
              <a:t>Items inside are statements </a:t>
            </a:r>
            <a:r>
              <a:rPr lang="en-US" dirty="0" smtClean="0">
                <a:sym typeface="Wingdings" pitchFamily="2" charset="2"/>
              </a:rPr>
              <a:t> end with 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Return is a statement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Return can be object return {};</a:t>
            </a:r>
          </a:p>
          <a:p>
            <a:r>
              <a:rPr lang="en-US" dirty="0" smtClean="0">
                <a:sym typeface="Wingdings" pitchFamily="2" charset="2"/>
              </a:rPr>
              <a:t>Object {}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Items inside objects are separated with ,</a:t>
            </a:r>
          </a:p>
          <a:p>
            <a:pPr lvl="1"/>
            <a:r>
              <a:rPr lang="en-US" dirty="0" err="1" smtClean="0"/>
              <a:t>Property:value</a:t>
            </a:r>
            <a:endParaRPr lang="en-US" dirty="0" smtClean="0"/>
          </a:p>
          <a:p>
            <a:pPr lvl="1"/>
            <a:r>
              <a:rPr lang="en-US" dirty="0" smtClean="0"/>
              <a:t>Value can be object, function, value or array</a:t>
            </a:r>
          </a:p>
          <a:p>
            <a:r>
              <a:rPr lang="en-US" dirty="0" smtClean="0"/>
              <a:t>Arrays []</a:t>
            </a:r>
          </a:p>
          <a:p>
            <a:pPr lvl="1"/>
            <a:r>
              <a:rPr lang="en-US" dirty="0" smtClean="0"/>
              <a:t>[ </a:t>
            </a:r>
            <a:r>
              <a:rPr lang="en-US" dirty="0" err="1" smtClean="0"/>
              <a:t>myValues</a:t>
            </a:r>
            <a:r>
              <a:rPr lang="en-US" dirty="0" smtClean="0"/>
              <a:t> ]</a:t>
            </a:r>
          </a:p>
          <a:p>
            <a:pPr lvl="1"/>
            <a:r>
              <a:rPr lang="en-US" dirty="0" smtClean="0"/>
              <a:t>Separate objects by ,</a:t>
            </a:r>
          </a:p>
          <a:p>
            <a:pPr lvl="1"/>
            <a:r>
              <a:rPr lang="en-US" dirty="0" smtClean="0"/>
              <a:t>Array of objects possible [{},{}]</a:t>
            </a:r>
          </a:p>
          <a:p>
            <a:pPr lvl="1"/>
            <a:r>
              <a:rPr lang="en-US" dirty="0" smtClean="0"/>
              <a:t>Array of objects and values too [“one”,{two:2</a:t>
            </a:r>
            <a:r>
              <a:rPr lang="en-US" smtClean="0"/>
              <a:t>},”three”]</a:t>
            </a:r>
            <a:endParaRPr lang="en-US" dirty="0" smtClean="0"/>
          </a:p>
          <a:p>
            <a:r>
              <a:rPr lang="en-US" dirty="0" smtClean="0"/>
              <a:t>Call functions with ()</a:t>
            </a:r>
          </a:p>
          <a:p>
            <a:r>
              <a:rPr lang="en-US" dirty="0" smtClean="0"/>
              <a:t>Assignment x=y;</a:t>
            </a:r>
          </a:p>
        </p:txBody>
      </p:sp>
      <p:pic>
        <p:nvPicPr>
          <p:cNvPr id="38914" name="Picture 2" descr="https://encrypted-tbn3.gstatic.com/images?q=tbn:ANd9GcQt6CPHuN2K9MnOWtEzOhlY4nr8WLDc4IS6tvJgm8cq0BbDhp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85459"/>
            <a:ext cx="16954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2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295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200400"/>
            <a:ext cx="28765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21621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2" y="3962400"/>
            <a:ext cx="29622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19369" y="5562600"/>
            <a:ext cx="2895600" cy="962025"/>
            <a:chOff x="457200" y="5457825"/>
            <a:chExt cx="2895600" cy="962025"/>
          </a:xfrm>
        </p:grpSpPr>
        <p:pic>
          <p:nvPicPr>
            <p:cNvPr id="922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457825"/>
              <a:ext cx="2352675" cy="96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Multiply 3"/>
            <p:cNvSpPr/>
            <p:nvPr/>
          </p:nvSpPr>
          <p:spPr>
            <a:xfrm>
              <a:off x="2590800" y="5562600"/>
              <a:ext cx="762000" cy="6096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992" y="4648200"/>
            <a:ext cx="2998315" cy="809625"/>
            <a:chOff x="449992" y="4648200"/>
            <a:chExt cx="2998315" cy="809625"/>
          </a:xfrm>
        </p:grpSpPr>
        <p:pic>
          <p:nvPicPr>
            <p:cNvPr id="922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2" y="4648200"/>
              <a:ext cx="2571750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Smiley Face 5"/>
            <p:cNvSpPr/>
            <p:nvPr/>
          </p:nvSpPr>
          <p:spPr>
            <a:xfrm>
              <a:off x="2809875" y="4800600"/>
              <a:ext cx="638432" cy="3048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" y="2465688"/>
            <a:ext cx="5257800" cy="647700"/>
            <a:chOff x="419100" y="2465688"/>
            <a:chExt cx="5257800" cy="647700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" y="2465688"/>
              <a:ext cx="3371850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90950" y="2482334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is global</a:t>
              </a:r>
              <a:endParaRPr lang="en-US" dirty="0"/>
            </a:p>
          </p:txBody>
        </p:sp>
      </p:grpSp>
      <p:pic>
        <p:nvPicPr>
          <p:cNvPr id="32770" name="Picture 2" descr="https://encrypted-tbn0.gstatic.com/images?q=tbn:ANd9GcSiu8N1ujhD0tpYf87osApL56HbBtK-WcloCA8ccHU-zIKR_cfQ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2" y="-584675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38600" y="17526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anonymous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7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learn from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creates a new scope</a:t>
            </a:r>
          </a:p>
          <a:p>
            <a:pPr lvl="1"/>
            <a:r>
              <a:rPr lang="en-US" dirty="0" smtClean="0"/>
              <a:t>No “new” means this is global object</a:t>
            </a:r>
          </a:p>
          <a:p>
            <a:r>
              <a:rPr lang="en-US" dirty="0" smtClean="0"/>
              <a:t>No “this.” means global object</a:t>
            </a:r>
          </a:p>
          <a:p>
            <a:r>
              <a:rPr lang="en-US" dirty="0" smtClean="0"/>
              <a:t>Call properties with ()</a:t>
            </a:r>
          </a:p>
          <a:p>
            <a:r>
              <a:rPr lang="en-US" dirty="0" smtClean="0"/>
              <a:t>Call methods with () or get definition</a:t>
            </a:r>
          </a:p>
          <a:p>
            <a:r>
              <a:rPr lang="en-US" dirty="0" smtClean="0"/>
              <a:t>Prototypes are weird</a:t>
            </a:r>
            <a:endParaRPr lang="en-US" dirty="0"/>
          </a:p>
        </p:txBody>
      </p:sp>
      <p:pic>
        <p:nvPicPr>
          <p:cNvPr id="33794" name="Picture 2" descr="https://encrypted-tbn2.gstatic.com/images?q=tbn:ANd9GcSUJVAJVBRMjFYyonJtU0ITmr72zWUBxTQgneZTLwTn7vD9wj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0"/>
            <a:ext cx="18097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1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Weird JSO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functions have an arguments </a:t>
            </a:r>
            <a:r>
              <a:rPr lang="en-US" dirty="0" err="1" smtClean="0"/>
              <a:t>psuedo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Can’t pop or push list</a:t>
            </a:r>
          </a:p>
          <a:p>
            <a:pPr lvl="1"/>
            <a:r>
              <a:rPr lang="en-US" dirty="0" smtClean="0"/>
              <a:t>Can iterate it</a:t>
            </a:r>
          </a:p>
          <a:p>
            <a:r>
              <a:rPr lang="en-US" dirty="0" smtClean="0"/>
              <a:t>Allows for really weird overloads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724400"/>
            <a:ext cx="31813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8" name="Picture 2" descr="https://encrypted-tbn2.gstatic.com/images?q=tbn:ANd9GcSci4VdYAcJ-jZEkPRHDfxr7TvV7eg0kL-BONZK86j4QKctXWqC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00474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6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remove JavaScript variable collisions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91290"/>
            <a:ext cx="35718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529" y="4953000"/>
            <a:ext cx="34956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s://encrypted-tbn3.gstatic.com/images?q=tbn:ANd9GcTM5Xnp8NJgoiwoDGvHCMCAN6qxyPfpBN1f5zO9tyws4pFyxrc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84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able to read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you create a checkbox that uses the “test” class?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Div</a:t>
            </a:r>
            <a:r>
              <a:rPr lang="en-US" dirty="0" smtClean="0"/>
              <a:t> with hello world and a checkbox?</a:t>
            </a:r>
          </a:p>
          <a:p>
            <a:r>
              <a:rPr lang="en-US" dirty="0" smtClean="0"/>
              <a:t>Wrong answer goes boom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15350"/>
            <a:ext cx="4743450" cy="336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encrypted-tbn2.gstatic.com/images?q=tbn:ANd9GcQj9Eum7F1XpuhdoygnOq-iUVQf7dpXzWf5M94pcWV6DRN6Djab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87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do pre and post object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0"/>
            <a:ext cx="39338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s://encrypted-tbn2.gstatic.com/images?q=tbn:ANd9GcSzgP9zAN6xCFu__V6VOWljECBbhyTE_9A9wB6-5ooSkFcE1d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JavaScript-lambda like LINQ</a:t>
            </a:r>
          </a:p>
          <a:p>
            <a:r>
              <a:rPr lang="en-US" dirty="0" smtClean="0"/>
              <a:t>Override prototype to add lambda expression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Yo</a:t>
            </a:r>
            <a:r>
              <a:rPr lang="en-US" dirty="0" smtClean="0"/>
              <a:t> value”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29432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14700"/>
            <a:ext cx="2819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s://encrypted-tbn0.gstatic.com/images?q=tbn:ANd9GcSQCxETLcBFA2nbeQ0U0fgNbaFwGwd3PzhD6iZJfcrul02kBYeq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4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returns object</a:t>
            </a:r>
          </a:p>
          <a:p>
            <a:r>
              <a:rPr lang="en-US" dirty="0" smtClean="0"/>
              <a:t>Note: () at end</a:t>
            </a:r>
          </a:p>
          <a:p>
            <a:pPr lvl="1"/>
            <a:r>
              <a:rPr lang="en-US" dirty="0" smtClean="0"/>
              <a:t>If not there need Singleton() first</a:t>
            </a:r>
          </a:p>
          <a:p>
            <a:r>
              <a:rPr lang="en-US" dirty="0" smtClean="0"/>
              <a:t>Return object has 3 items</a:t>
            </a:r>
          </a:p>
          <a:p>
            <a:pPr lvl="1"/>
            <a:r>
              <a:rPr lang="en-US" dirty="0" smtClean="0"/>
              <a:t>Prop</a:t>
            </a:r>
          </a:p>
          <a:p>
            <a:pPr lvl="2"/>
            <a:r>
              <a:rPr lang="en-US" dirty="0" smtClean="0"/>
              <a:t>Public variable</a:t>
            </a:r>
          </a:p>
          <a:p>
            <a:pPr lvl="1"/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Function</a:t>
            </a:r>
          </a:p>
          <a:p>
            <a:pPr lvl="1"/>
            <a:r>
              <a:rPr lang="en-US" dirty="0" err="1" smtClean="0"/>
              <a:t>Setprop</a:t>
            </a:r>
            <a:endParaRPr lang="en-US" dirty="0"/>
          </a:p>
          <a:p>
            <a:pPr lvl="2"/>
            <a:r>
              <a:rPr lang="en-US" dirty="0" smtClean="0"/>
              <a:t>Changes value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200"/>
            <a:ext cx="3352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81600"/>
            <a:ext cx="20859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https://encrypted-tbn1.gstatic.com/images?q=tbn:ANd9GcQ8z_glt9Gd-7kFbu77Z5JVdzp7a--GlsLruCqwdxba7VlPE9z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685800"/>
            <a:ext cx="1619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4343400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tip-return{}; is one statement</a:t>
            </a:r>
          </a:p>
          <a:p>
            <a:r>
              <a:rPr lang="en-US" dirty="0" smtClean="0"/>
              <a:t>If you miss ;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object will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variable inside of a function labeled </a:t>
            </a:r>
            <a:r>
              <a:rPr lang="en-US" dirty="0" err="1" smtClean="0"/>
              <a:t>var</a:t>
            </a:r>
            <a:r>
              <a:rPr lang="en-US" dirty="0" smtClean="0"/>
              <a:t> is private to function</a:t>
            </a:r>
          </a:p>
          <a:p>
            <a:r>
              <a:rPr lang="en-US" dirty="0"/>
              <a:t>Any variable inside of a function labeled </a:t>
            </a:r>
            <a:r>
              <a:rPr lang="en-US" dirty="0" smtClean="0"/>
              <a:t>without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is private to </a:t>
            </a:r>
            <a:r>
              <a:rPr lang="en-US" dirty="0" smtClean="0"/>
              <a:t>function</a:t>
            </a:r>
          </a:p>
          <a:p>
            <a:r>
              <a:rPr lang="en-US" dirty="0"/>
              <a:t>Any variable inside of a function labeled </a:t>
            </a:r>
            <a:r>
              <a:rPr lang="en-US" dirty="0" smtClean="0"/>
              <a:t>this is public to global (window)</a:t>
            </a:r>
          </a:p>
          <a:p>
            <a:r>
              <a:rPr lang="en-US" dirty="0" smtClean="0"/>
              <a:t>Scope for function</a:t>
            </a:r>
          </a:p>
          <a:p>
            <a:pPr lvl="1"/>
            <a:r>
              <a:rPr lang="en-US" dirty="0" smtClean="0"/>
              <a:t>Inside of return –public</a:t>
            </a:r>
          </a:p>
          <a:p>
            <a:pPr lvl="1"/>
            <a:r>
              <a:rPr lang="en-US" dirty="0" smtClean="0"/>
              <a:t>Outside of return with this-global</a:t>
            </a:r>
          </a:p>
          <a:p>
            <a:pPr lvl="1"/>
            <a:r>
              <a:rPr lang="en-US" dirty="0" smtClean="0"/>
              <a:t>Otherwise-private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5842" name="Picture 2" descr="https://encrypted-tbn2.gstatic.com/images?q=tbn:ANd9GcQZsd4WmroQMc6f6b3sfh2BlDMRXrflLYHWpCmFqj_6q7mA41VG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267200"/>
            <a:ext cx="240982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see?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privatevalue</a:t>
            </a:r>
            <a:endParaRPr lang="en-US" dirty="0" smtClean="0"/>
          </a:p>
          <a:p>
            <a:pPr lvl="1"/>
            <a:r>
              <a:rPr lang="en-US" dirty="0" smtClean="0"/>
              <a:t>Nope</a:t>
            </a:r>
          </a:p>
          <a:p>
            <a:r>
              <a:rPr lang="en-US" dirty="0" err="1" smtClean="0"/>
              <a:t>gMoney</a:t>
            </a:r>
            <a:endParaRPr lang="en-US" dirty="0" smtClean="0"/>
          </a:p>
          <a:p>
            <a:pPr lvl="1"/>
            <a:r>
              <a:rPr lang="en-US" dirty="0" err="1" smtClean="0"/>
              <a:t>window.gMoney</a:t>
            </a:r>
            <a:endParaRPr lang="en-US" dirty="0" smtClean="0"/>
          </a:p>
          <a:p>
            <a:r>
              <a:rPr lang="en-US" dirty="0" smtClean="0"/>
              <a:t>Noise</a:t>
            </a:r>
          </a:p>
          <a:p>
            <a:pPr lvl="1"/>
            <a:r>
              <a:rPr lang="en-US" dirty="0" err="1" smtClean="0"/>
              <a:t>S.noise</a:t>
            </a:r>
            <a:endParaRPr lang="en-US" dirty="0" smtClean="0"/>
          </a:p>
          <a:p>
            <a:pPr lvl="1"/>
            <a:r>
              <a:rPr lang="en-US" dirty="0" err="1" smtClean="0"/>
              <a:t>S.shoot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x.noise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“Clang”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s.noise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“Clang”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2971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 descr="https://encrypted-tbn0.gstatic.com/images?q=tbn:ANd9GcQRv8qkVuHjBdxXEef9iZmaQhJJrNosCRO6GS7q0FKVGOURp_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343400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1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Selfish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var</a:t>
            </a:r>
            <a:r>
              <a:rPr lang="en-US" dirty="0" smtClean="0"/>
              <a:t> self =this;</a:t>
            </a:r>
          </a:p>
          <a:p>
            <a:r>
              <a:rPr lang="en-US" dirty="0" smtClean="0"/>
              <a:t>Allows you to get level above in private method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9900"/>
            <a:ext cx="62198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https://encrypted-tbn0.gstatic.com/images?q=tbn:ANd9GcSsyl670F73Zm4FzlmRp8aWkenwX928BSMdr2JwhDXFh6_T1Os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"/>
            <a:ext cx="5114925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https://encrypted-tbn1.gstatic.com/images?q=tbn:ANd9GcQpS8qZR76tLvS5aDmd1YMsj4llhzFa-GoRoJpj6EwHzRSYyQ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4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9562"/>
            <a:ext cx="8229600" cy="1143000"/>
          </a:xfrm>
        </p:spPr>
        <p:txBody>
          <a:bodyPr/>
          <a:lstStyle/>
          <a:p>
            <a:r>
              <a:rPr lang="en-US" dirty="0" smtClean="0"/>
              <a:t>Exceptional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object.value</a:t>
            </a:r>
            <a:r>
              <a:rPr lang="en-US" dirty="0" smtClean="0"/>
              <a:t> with no object causes exception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8004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32" y="2590800"/>
            <a:ext cx="39624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 descr="https://encrypted-tbn3.gstatic.com/images?q=tbn:ANd9GcQ9qfHfBqeyMjSXLXk5pIqi3VfDkGGEdkl6-FBV5UFz88Y55mb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3" y="228600"/>
            <a:ext cx="2058574" cy="136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allow you to add properties or methods to a function/object </a:t>
            </a:r>
          </a:p>
          <a:p>
            <a:r>
              <a:rPr lang="en-US" dirty="0" smtClean="0"/>
              <a:t>Overriding prototypes adds functionality</a:t>
            </a:r>
          </a:p>
          <a:p>
            <a:r>
              <a:rPr lang="en-US" dirty="0" smtClean="0"/>
              <a:t>This pattern is used in popular libraries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prototype</a:t>
            </a:r>
            <a:endParaRPr lang="en-US" dirty="0" smtClean="0"/>
          </a:p>
        </p:txBody>
      </p:sp>
      <p:pic>
        <p:nvPicPr>
          <p:cNvPr id="36866" name="Picture 2" descr="https://encrypted-tbn2.gstatic.com/images?q=tbn:ANd9GcQjwuGd9xuhG-U_cW2mnuGs6Wgv6rGWPHTSc5FECmYljd-enr5c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38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4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Extend is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5" y="2286000"/>
            <a:ext cx="5314950" cy="35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5" y="1407383"/>
            <a:ext cx="39528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 descr="https://encrypted-tbn0.gstatic.com/images?q=tbn:ANd9GcTgHH__UmlwbvCCyU3Uuj5cvHRByzMaK7bfdDGKH0njbA5Tnn9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62200"/>
            <a:ext cx="19050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1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find confusing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JavaScript sometimes die when something doesn’t happen and sometimes it just keeps going?</a:t>
            </a:r>
          </a:p>
          <a:p>
            <a:r>
              <a:rPr lang="en-US" dirty="0" smtClean="0"/>
              <a:t>Why are there parameters inside of functions without any parameters on the parent function?</a:t>
            </a:r>
          </a:p>
          <a:p>
            <a:r>
              <a:rPr lang="en-US" dirty="0" smtClean="0"/>
              <a:t>How do I know what to pass?</a:t>
            </a:r>
          </a:p>
          <a:p>
            <a:r>
              <a:rPr lang="en-US" dirty="0" smtClean="0"/>
              <a:t>How come you can pass extra parameters without a problem?</a:t>
            </a:r>
          </a:p>
          <a:p>
            <a:r>
              <a:rPr lang="en-US" dirty="0" smtClean="0"/>
              <a:t>What values am I allowed to see in the object?</a:t>
            </a:r>
            <a:endParaRPr lang="en-US" dirty="0"/>
          </a:p>
        </p:txBody>
      </p:sp>
      <p:pic>
        <p:nvPicPr>
          <p:cNvPr id="20482" name="Picture 2" descr="https://encrypted-tbn2.gstatic.com/images?q=tbn:ANd9GcQMM3TpACFQgFChON4JGZBBUEZRfq_u_Nyp7Ay4pnhMDpzC_t3t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505200"/>
            <a:ext cx="1659325" cy="19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validate </a:t>
            </a:r>
            <a:r>
              <a:rPr lang="en-US" dirty="0" err="1" smtClean="0"/>
              <a:t>addmethod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66103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s://encrypted-tbn3.gstatic.com/images?q=tbn:ANd9GcQCTV4q-HjdfzK_5MnMSOFEnnuMhgsoBVgKzX7PUMlL1XSXCx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55816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12954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need to create lower objects</a:t>
            </a:r>
          </a:p>
          <a:p>
            <a:r>
              <a:rPr lang="en-US" dirty="0" smtClean="0"/>
              <a:t>And there are a couple of different ways</a:t>
            </a:r>
          </a:p>
        </p:txBody>
      </p:sp>
      <p:pic>
        <p:nvPicPr>
          <p:cNvPr id="19458" name="Picture 2" descr="https://encrypted-tbn2.gstatic.com/images?q=tbn:ANd9GcQoHChqk52286fZGEKTACRBlU4hc20w8bD9U79T_ZqQ_cjuCk1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10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576262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 descr="https://encrypted-tbn3.gstatic.com/images?q=tbn:ANd9GcTy_GFbt_-iTO1G29-IKP3TZ_G0jXHioPEH1001wcfgGGBV1kUr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51447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3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Note-empty object in 2</a:t>
            </a:r>
            <a:r>
              <a:rPr lang="en-US" baseline="30000" dirty="0" smtClean="0"/>
              <a:t>nd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String, array –make exception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66746"/>
            <a:ext cx="4495800" cy="409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 descr="https://encrypted-tbn1.gstatic.com/images?q=tbn:ANd9GcRya4NSzGzVgUufCOcXFPbUKiqKNTmghTgk9jew0Zj1B_bf24Fa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syntax to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l[</a:t>
            </a:r>
            <a:r>
              <a:rPr lang="en-US" dirty="0" err="1" smtClean="0"/>
              <a:t>attrs</a:t>
            </a:r>
            <a:r>
              <a:rPr lang="en-US" dirty="0" smtClean="0"/>
              <a:t>]=</a:t>
            </a:r>
            <a:r>
              <a:rPr lang="en-US" dirty="0" err="1" smtClean="0"/>
              <a:t>attrs</a:t>
            </a: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]</a:t>
            </a:r>
          </a:p>
          <a:p>
            <a:r>
              <a:rPr lang="en-US" dirty="0"/>
              <a:t>e</a:t>
            </a:r>
            <a:r>
              <a:rPr lang="en-US" dirty="0" smtClean="0"/>
              <a:t>l and </a:t>
            </a:r>
            <a:r>
              <a:rPr lang="en-US" dirty="0" err="1" smtClean="0"/>
              <a:t>attrs</a:t>
            </a:r>
            <a:r>
              <a:rPr lang="en-US" dirty="0" smtClean="0"/>
              <a:t> are objects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ttrs</a:t>
            </a:r>
            <a:r>
              <a:rPr lang="en-US" dirty="0" smtClean="0"/>
              <a:t> is a property of El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ttrs</a:t>
            </a:r>
            <a:r>
              <a:rPr lang="en-US" dirty="0" smtClean="0"/>
              <a:t> is an object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ttr</a:t>
            </a:r>
            <a:r>
              <a:rPr lang="en-US" dirty="0" smtClean="0"/>
              <a:t> is a property of </a:t>
            </a:r>
            <a:r>
              <a:rPr lang="en-US" dirty="0" err="1" smtClean="0"/>
              <a:t>attrs</a:t>
            </a:r>
            <a:endParaRPr lang="en-US" dirty="0" smtClean="0"/>
          </a:p>
          <a:p>
            <a:r>
              <a:rPr lang="en-US" dirty="0" smtClean="0"/>
              <a:t>el[</a:t>
            </a:r>
            <a:r>
              <a:rPr lang="en-US" dirty="0" err="1" smtClean="0"/>
              <a:t>attrs</a:t>
            </a:r>
            <a:r>
              <a:rPr lang="en-US" dirty="0" smtClean="0"/>
              <a:t>] =set object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ttrs</a:t>
            </a: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]=set value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l.setAttribute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ttr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ttrs</a:t>
            </a: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66746"/>
            <a:ext cx="4495800" cy="409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 descr="https://encrypted-tbn2.gstatic.com/images?q=tbn:ANd9GcTITuIY47debdQVvDYBydG1l7riTjZnczniRNl6nOPZba3-vrk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76325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76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3533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211415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 to know some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avaScript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1073" y="248490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Overloads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3540" y="434340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to recognize object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340" name="Picture 4" descr="https://encrypted-tbn1.gstatic.com/images?q=tbn:ANd9GcQU6B5iELWFayUJ1c8u8fGJ9ucVPuDSayUxVkxFkMDEYjJ4ZW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03" y="0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25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vs. JSONP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get data from another domain</a:t>
            </a:r>
          </a:p>
          <a:p>
            <a:pPr lvl="1"/>
            <a:r>
              <a:rPr lang="en-US" dirty="0" smtClean="0"/>
              <a:t>Need JSONP</a:t>
            </a:r>
          </a:p>
          <a:p>
            <a:pPr lvl="2"/>
            <a:r>
              <a:rPr lang="en-US" dirty="0" smtClean="0"/>
              <a:t>Just wraps the object in a function</a:t>
            </a:r>
          </a:p>
          <a:p>
            <a:pPr lvl="1"/>
            <a:r>
              <a:rPr lang="en-US" dirty="0" smtClean="0"/>
              <a:t>Prevents script injection</a:t>
            </a:r>
          </a:p>
          <a:p>
            <a:pPr lvl="2"/>
            <a:r>
              <a:rPr lang="en-US" dirty="0" smtClean="0"/>
              <a:t>Remember a value of an object can be a function</a:t>
            </a:r>
          </a:p>
          <a:p>
            <a:pPr lvl="1"/>
            <a:r>
              <a:rPr lang="en-US" dirty="0" smtClean="0"/>
              <a:t>Call function after getting data</a:t>
            </a:r>
            <a:endParaRPr lang="en-US" dirty="0"/>
          </a:p>
        </p:txBody>
      </p:sp>
      <p:pic>
        <p:nvPicPr>
          <p:cNvPr id="37890" name="Picture 2" descr="https://encrypted-tbn2.gstatic.com/images?q=tbn:ANd9GcTCkzfWlFc9tqbcG8Z7d_J0_0Q3dDDxnaHTBBaAaPvG31PGs4gR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38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 vs.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results array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1143000"/>
            <a:ext cx="8591550" cy="6210300"/>
            <a:chOff x="228600" y="1143000"/>
            <a:chExt cx="8591550" cy="62103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43000"/>
              <a:ext cx="6877050" cy="621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219200"/>
              <a:ext cx="41719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3429000" y="3657600"/>
            <a:ext cx="15306676" cy="2284322"/>
            <a:chOff x="3429000" y="3657600"/>
            <a:chExt cx="15306676" cy="228432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962400"/>
              <a:ext cx="15306676" cy="1979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1107" y="3657600"/>
              <a:ext cx="559117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02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ways to bind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Kendo</a:t>
            </a:r>
          </a:p>
          <a:p>
            <a:r>
              <a:rPr lang="en-US" dirty="0" smtClean="0"/>
              <a:t>Telerik</a:t>
            </a:r>
          </a:p>
          <a:p>
            <a:r>
              <a:rPr lang="en-US" dirty="0" smtClean="0"/>
              <a:t>Knockout.js</a:t>
            </a:r>
          </a:p>
          <a:p>
            <a:pPr lvl="1"/>
            <a:r>
              <a:rPr lang="en-US" dirty="0" smtClean="0"/>
              <a:t>MVVM</a:t>
            </a:r>
          </a:p>
          <a:p>
            <a:pPr lvl="1"/>
            <a:r>
              <a:rPr lang="en-US" dirty="0" smtClean="0"/>
              <a:t>Model View </a:t>
            </a:r>
            <a:r>
              <a:rPr lang="en-US" dirty="0" err="1" smtClean="0"/>
              <a:t>ViewModel</a:t>
            </a:r>
            <a:endParaRPr lang="en-US" dirty="0" smtClean="0"/>
          </a:p>
          <a:p>
            <a:r>
              <a:rPr lang="en-US" dirty="0" smtClean="0"/>
              <a:t>Bind to objects for arrays</a:t>
            </a:r>
            <a:endParaRPr lang="en-US" dirty="0"/>
          </a:p>
          <a:p>
            <a:r>
              <a:rPr lang="en-US" dirty="0" smtClean="0"/>
              <a:t>Bind to properties for element (singular)</a:t>
            </a:r>
          </a:p>
        </p:txBody>
      </p:sp>
    </p:spTree>
    <p:extLst>
      <p:ext uri="{BB962C8B-B14F-4D97-AF65-F5344CB8AC3E}">
        <p14:creationId xmlns:p14="http://schemas.microsoft.com/office/powerpoint/2010/main" val="10552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knockout.js</a:t>
            </a:r>
          </a:p>
          <a:p>
            <a:r>
              <a:rPr lang="en-US" dirty="0" smtClean="0"/>
              <a:t>Create a view model</a:t>
            </a:r>
          </a:p>
          <a:p>
            <a:r>
              <a:rPr lang="en-US" dirty="0" smtClean="0"/>
              <a:t>Bind the view model</a:t>
            </a:r>
          </a:p>
          <a:p>
            <a:pPr lvl="1"/>
            <a:r>
              <a:rPr lang="en-US" dirty="0" smtClean="0"/>
              <a:t>Observable makes dynamic</a:t>
            </a:r>
          </a:p>
          <a:p>
            <a:pPr lvl="2"/>
            <a:r>
              <a:rPr lang="en-US" dirty="0" smtClean="0"/>
              <a:t>Invoked with ()</a:t>
            </a:r>
          </a:p>
          <a:p>
            <a:r>
              <a:rPr lang="en-US" dirty="0" smtClean="0"/>
              <a:t>Add data-bind attribute</a:t>
            </a:r>
          </a:p>
          <a:p>
            <a:pPr lvl="1"/>
            <a:r>
              <a:rPr lang="en-US" dirty="0" smtClean="0"/>
              <a:t>binding:[ value || object || function]</a:t>
            </a:r>
          </a:p>
          <a:p>
            <a:pPr lvl="2"/>
            <a:r>
              <a:rPr lang="en-US" dirty="0" err="1" smtClean="0"/>
              <a:t>value:’hello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text:’</a:t>
            </a:r>
            <a:r>
              <a:rPr lang="en-US" dirty="0" err="1" smtClean="0"/>
              <a:t>mytext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click: function(){};</a:t>
            </a:r>
          </a:p>
        </p:txBody>
      </p:sp>
    </p:spTree>
    <p:extLst>
      <p:ext uri="{BB962C8B-B14F-4D97-AF65-F5344CB8AC3E}">
        <p14:creationId xmlns:p14="http://schemas.microsoft.com/office/powerpoint/2010/main" val="274315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Multidevice</a:t>
            </a:r>
            <a:r>
              <a:rPr lang="en-US" dirty="0" smtClean="0"/>
              <a:t> </a:t>
            </a:r>
            <a:r>
              <a:rPr lang="en-US" dirty="0" smtClean="0"/>
              <a:t>===</a:t>
            </a:r>
            <a:r>
              <a:rPr lang="en-US" dirty="0" smtClean="0"/>
              <a:t>HTML (5)</a:t>
            </a:r>
          </a:p>
          <a:p>
            <a:r>
              <a:rPr lang="en-US" dirty="0" smtClean="0"/>
              <a:t>JavaScript is engine of HTML</a:t>
            </a:r>
          </a:p>
          <a:p>
            <a:r>
              <a:rPr lang="en-US" dirty="0" smtClean="0"/>
              <a:t>HTML app is most portable</a:t>
            </a:r>
          </a:p>
          <a:p>
            <a:r>
              <a:rPr lang="en-US" dirty="0" smtClean="0"/>
              <a:t>More </a:t>
            </a:r>
            <a:r>
              <a:rPr lang="en-US" dirty="0" err="1" smtClean="0"/>
              <a:t>js</a:t>
            </a:r>
            <a:r>
              <a:rPr lang="en-US" dirty="0" smtClean="0"/>
              <a:t> libraries appear everyday which we can steal to do our work</a:t>
            </a:r>
          </a:p>
          <a:p>
            <a:r>
              <a:rPr lang="en-US" dirty="0" smtClean="0"/>
              <a:t>You will read more </a:t>
            </a:r>
            <a:r>
              <a:rPr lang="en-US" dirty="0" smtClean="0"/>
              <a:t>JavaScript </a:t>
            </a:r>
            <a:r>
              <a:rPr lang="en-US" dirty="0" smtClean="0"/>
              <a:t>every few months</a:t>
            </a:r>
          </a:p>
          <a:p>
            <a:pPr lvl="1"/>
            <a:r>
              <a:rPr lang="en-US" dirty="0" smtClean="0"/>
              <a:t>Need to understand objects and scope or you will misunderstand what you are reading</a:t>
            </a:r>
          </a:p>
          <a:p>
            <a:pPr lvl="1"/>
            <a:r>
              <a:rPr lang="en-US" dirty="0" smtClean="0"/>
              <a:t>Every VS version includes more </a:t>
            </a:r>
            <a:r>
              <a:rPr lang="en-US" dirty="0" smtClean="0"/>
              <a:t>JavaScript </a:t>
            </a:r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22530" name="Picture 2" descr="https://encrypted-tbn1.gstatic.com/images?q=tbn:ANd9GcQ_JJXgSqYHWkqe5UbERUDXlPR39ALJfKQOeTHEUI578byeWF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0960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295400"/>
            <a:ext cx="11682412" cy="2143125"/>
            <a:chOff x="457200" y="1295400"/>
            <a:chExt cx="11682412" cy="214312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95400"/>
              <a:ext cx="7086600" cy="148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937" y="1752600"/>
              <a:ext cx="6924675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69084" y="3276600"/>
            <a:ext cx="8462962" cy="3771900"/>
            <a:chOff x="469084" y="3276600"/>
            <a:chExt cx="8462962" cy="37719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171" y="4724400"/>
              <a:ext cx="4714875" cy="2324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84" y="3276600"/>
              <a:ext cx="6105525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88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Model-Kendo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67913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981200" y="1219200"/>
            <a:ext cx="7848600" cy="5480736"/>
            <a:chOff x="1981200" y="1219200"/>
            <a:chExt cx="7848600" cy="548073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1219200"/>
              <a:ext cx="6858000" cy="323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432986"/>
              <a:ext cx="6019800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1981200" y="1828800"/>
              <a:ext cx="1371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105400" y="1905000"/>
              <a:ext cx="1143000" cy="31337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676900" y="5334000"/>
              <a:ext cx="1790700" cy="232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14600" y="2133600"/>
            <a:ext cx="990600" cy="794523"/>
            <a:chOff x="2514600" y="2133600"/>
            <a:chExt cx="990600" cy="794523"/>
          </a:xfrm>
        </p:grpSpPr>
        <p:sp>
          <p:nvSpPr>
            <p:cNvPr id="12" name="Explosion 1 11"/>
            <p:cNvSpPr/>
            <p:nvPr/>
          </p:nvSpPr>
          <p:spPr>
            <a:xfrm>
              <a:off x="2514600" y="2133600"/>
              <a:ext cx="304800" cy="3048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7000" y="2281792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Dropdown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41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Binding 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the files are make a Kendo project</a:t>
            </a:r>
          </a:p>
          <a:p>
            <a:endParaRPr 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838824"/>
            <a:ext cx="31051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1" y="2133600"/>
            <a:ext cx="26574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" y="2170356"/>
            <a:ext cx="33623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8" y="2121745"/>
            <a:ext cx="3427771" cy="392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" y="2164221"/>
            <a:ext cx="3594003" cy="388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7" y="2158815"/>
            <a:ext cx="4885709" cy="388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2270895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895600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view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1011" y="33990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Seed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2630" y="392337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Model to Form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44958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form elements to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54483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5151609"/>
            <a:ext cx="76485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19200" y="2057400"/>
            <a:ext cx="1143000" cy="2286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52959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9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25"/>
            <a:ext cx="97345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3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the template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template=</a:t>
            </a:r>
            <a:r>
              <a:rPr lang="en-US" dirty="0" err="1" smtClean="0"/>
              <a:t>kendo.template</a:t>
            </a:r>
            <a:r>
              <a:rPr lang="en-US" dirty="0" smtClean="0"/>
              <a:t>(“my #=</a:t>
            </a:r>
            <a:r>
              <a:rPr lang="en-US" dirty="0" err="1" smtClean="0"/>
              <a:t>girlname</a:t>
            </a:r>
            <a:r>
              <a:rPr lang="en-US" dirty="0" smtClean="0"/>
              <a:t>#”);</a:t>
            </a:r>
          </a:p>
          <a:p>
            <a:r>
              <a:rPr lang="en-US" dirty="0" smtClean="0"/>
              <a:t>Define the data (if necessary)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data={“</a:t>
            </a:r>
            <a:r>
              <a:rPr lang="en-US" dirty="0" err="1" smtClean="0"/>
              <a:t>girlname</a:t>
            </a:r>
            <a:r>
              <a:rPr lang="en-US" dirty="0" smtClean="0"/>
              <a:t>:’</a:t>
            </a:r>
            <a:r>
              <a:rPr lang="en-US" dirty="0" err="1" smtClean="0"/>
              <a:t>Sharona</a:t>
            </a:r>
            <a:r>
              <a:rPr lang="en-US" dirty="0" smtClean="0"/>
              <a:t>’”}</a:t>
            </a:r>
          </a:p>
          <a:p>
            <a:r>
              <a:rPr lang="en-US" dirty="0" smtClean="0"/>
              <a:t>Append the template to a HTML element</a:t>
            </a:r>
          </a:p>
          <a:p>
            <a:pPr lvl="1"/>
            <a:r>
              <a:rPr lang="en-US" dirty="0" smtClean="0"/>
              <a:t>$(“</a:t>
            </a:r>
            <a:r>
              <a:rPr lang="en-US" dirty="0" err="1" smtClean="0"/>
              <a:t>myDiv</a:t>
            </a:r>
            <a:r>
              <a:rPr lang="en-US" dirty="0" smtClean="0"/>
              <a:t>”).append(template(data));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00600"/>
            <a:ext cx="3648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69" y="6019800"/>
            <a:ext cx="1533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4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it is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works-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This doesn’t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This either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0"/>
            <a:ext cx="27527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78" y="2952750"/>
            <a:ext cx="2943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43053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5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array need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is script with special type</a:t>
            </a:r>
          </a:p>
          <a:p>
            <a:r>
              <a:rPr lang="en-US" dirty="0" smtClean="0"/>
              <a:t>Append to element with data in same way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45339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42114"/>
            <a:ext cx="4724400" cy="241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0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Weird JSO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functions have an arguments </a:t>
            </a:r>
            <a:r>
              <a:rPr lang="en-US" dirty="0" err="1" smtClean="0"/>
              <a:t>psuedo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Can’t pop or push list</a:t>
            </a:r>
          </a:p>
          <a:p>
            <a:pPr lvl="1"/>
            <a:r>
              <a:rPr lang="en-US" dirty="0" smtClean="0"/>
              <a:t>Can iterate it</a:t>
            </a:r>
          </a:p>
          <a:p>
            <a:r>
              <a:rPr lang="en-US" dirty="0" smtClean="0"/>
              <a:t>Allows for really weird overloads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724400"/>
            <a:ext cx="31813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53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basic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inner function always has access to the </a:t>
            </a:r>
            <a:r>
              <a:rPr lang="en-US" dirty="0" err="1"/>
              <a:t>vars</a:t>
            </a:r>
            <a:r>
              <a:rPr lang="en-US" dirty="0"/>
              <a:t> and parameters of its outer function, even after the outer function has </a:t>
            </a:r>
            <a:r>
              <a:rPr lang="en-US" dirty="0" smtClean="0"/>
              <a:t>returned</a:t>
            </a:r>
          </a:p>
          <a:p>
            <a:r>
              <a:rPr lang="en-US" dirty="0"/>
              <a:t>Whenever you use function inside another function, a closure is used</a:t>
            </a:r>
            <a:r>
              <a:rPr lang="en-US" dirty="0" smtClean="0"/>
              <a:t>.</a:t>
            </a:r>
          </a:p>
          <a:p>
            <a:r>
              <a:rPr lang="en-US" dirty="0"/>
              <a:t>A closure in JavaScript is like keeping a copy of the all the local variables, just as they were when a function exited</a:t>
            </a:r>
            <a:r>
              <a:rPr lang="en-US" dirty="0" smtClean="0"/>
              <a:t>.</a:t>
            </a:r>
          </a:p>
          <a:p>
            <a:r>
              <a:rPr lang="en-US" dirty="0"/>
              <a:t>Two functions might look like they have the same source text, but have completely different </a:t>
            </a:r>
            <a:r>
              <a:rPr lang="en-US" dirty="0" err="1"/>
              <a:t>behaviour</a:t>
            </a:r>
            <a:r>
              <a:rPr lang="en-US" dirty="0"/>
              <a:t> because of their 'hidden' closure. I don't think JavaScript code can actually find out if a function reference has a closure or not.</a:t>
            </a:r>
          </a:p>
        </p:txBody>
      </p:sp>
    </p:spTree>
    <p:extLst>
      <p:ext uri="{BB962C8B-B14F-4D97-AF65-F5344CB8AC3E}">
        <p14:creationId xmlns:p14="http://schemas.microsoft.com/office/powerpoint/2010/main" val="830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Non-mutable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Boolean</a:t>
            </a:r>
          </a:p>
          <a:p>
            <a:pPr lvl="1"/>
            <a:r>
              <a:rPr lang="en-US" dirty="0" err="1" smtClean="0"/>
              <a:t>Falses</a:t>
            </a:r>
            <a:r>
              <a:rPr lang="en-US" dirty="0" smtClean="0"/>
              <a:t> are defined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All are references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x= y;</a:t>
            </a:r>
          </a:p>
          <a:p>
            <a:pPr lvl="1"/>
            <a:r>
              <a:rPr lang="en-US" dirty="0" smtClean="0"/>
              <a:t>Y=10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x=10</a:t>
            </a:r>
          </a:p>
          <a:p>
            <a:pPr lvl="1"/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Really an object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48200"/>
            <a:ext cx="56578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86087"/>
            <a:ext cx="26860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1524000"/>
            <a:ext cx="49625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 descr="https://encrypted-tbn2.gstatic.com/images?q=tbn:ANd9GcSCeV1KCmXGmDo0dLfAzw5NFN8AcGPtPkPRz_U_XEsBqQ89WEm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205278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0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Closures-Pre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; between statements</a:t>
            </a:r>
          </a:p>
          <a:p>
            <a:pPr lvl="1"/>
            <a:r>
              <a:rPr lang="en-US" dirty="0" smtClean="0"/>
              <a:t>Pass a value</a:t>
            </a:r>
          </a:p>
          <a:p>
            <a:pPr lvl="1"/>
            <a:r>
              <a:rPr lang="en-US" dirty="0" smtClean="0"/>
              <a:t>Returns value</a:t>
            </a:r>
          </a:p>
          <a:p>
            <a:pPr lvl="2"/>
            <a:r>
              <a:rPr lang="en-US" dirty="0" smtClean="0"/>
              <a:t>Return a function</a:t>
            </a:r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err="1" smtClean="0"/>
              <a:t>sayHello</a:t>
            </a:r>
            <a:r>
              <a:rPr lang="en-US" dirty="0" smtClean="0"/>
              <a:t>(“Bob”) returns definition</a:t>
            </a:r>
          </a:p>
          <a:p>
            <a:pPr lvl="1"/>
            <a:r>
              <a:rPr lang="en-US" dirty="0" err="1" smtClean="0"/>
              <a:t>sayHello</a:t>
            </a:r>
            <a:r>
              <a:rPr lang="en-US" dirty="0" smtClean="0"/>
              <a:t>(“Bob”)() returns “Hello Bob”</a:t>
            </a:r>
          </a:p>
          <a:p>
            <a:pPr lvl="1"/>
            <a:r>
              <a:rPr lang="en-US" dirty="0" smtClean="0"/>
              <a:t>Can’t get text value i.e.-not an object exactly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5337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closure is the local variables for a function - kept alive </a:t>
            </a:r>
            <a:r>
              <a:rPr lang="en-US" i="1" dirty="0"/>
              <a:t>after</a:t>
            </a:r>
            <a:r>
              <a:rPr lang="en-US" dirty="0"/>
              <a:t> the function has </a:t>
            </a:r>
            <a:r>
              <a:rPr lang="en-US" dirty="0" smtClean="0"/>
              <a:t>returned</a:t>
            </a:r>
          </a:p>
          <a:p>
            <a:r>
              <a:rPr lang="en-US" dirty="0"/>
              <a:t>In JavaScript, if you declare a function within another function, then the local variables can remain accessible </a:t>
            </a:r>
            <a:r>
              <a:rPr lang="en-US" i="1" dirty="0"/>
              <a:t>after</a:t>
            </a:r>
            <a:r>
              <a:rPr lang="en-US" dirty="0"/>
              <a:t> returning from the function you called.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95800"/>
            <a:ext cx="3648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8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8481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15144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9795"/>
            <a:ext cx="42957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closure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8278"/>
            <a:ext cx="4619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620" y="1676400"/>
            <a:ext cx="19716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00600"/>
            <a:ext cx="36385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ultimate in crazy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2767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66875"/>
            <a:ext cx="21431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8600"/>
            <a:ext cx="21431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3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</a:p>
          <a:p>
            <a:pPr lvl="1"/>
            <a:r>
              <a:rPr lang="en-US" dirty="0" err="1" smtClean="0"/>
              <a:t>someref</a:t>
            </a:r>
            <a:r>
              <a:rPr lang="en-US" dirty="0" smtClean="0"/>
              <a:t> is an object</a:t>
            </a:r>
          </a:p>
          <a:p>
            <a:pPr lvl="1"/>
            <a:r>
              <a:rPr lang="en-US" dirty="0" err="1" smtClean="0"/>
              <a:t>someVar</a:t>
            </a:r>
            <a:r>
              <a:rPr lang="en-US" dirty="0" smtClean="0"/>
              <a:t> is an property of object defined at runtime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49530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21050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8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learned about JavaScript objects</a:t>
            </a:r>
          </a:p>
          <a:p>
            <a:pPr lvl="1"/>
            <a:r>
              <a:rPr lang="en-US" dirty="0" smtClean="0"/>
              <a:t>What they are (sometimes)</a:t>
            </a:r>
          </a:p>
          <a:p>
            <a:pPr lvl="1"/>
            <a:r>
              <a:rPr lang="en-US" dirty="0" smtClean="0"/>
              <a:t>What the function and prototype words change</a:t>
            </a:r>
          </a:p>
          <a:p>
            <a:pPr lvl="1"/>
            <a:r>
              <a:rPr lang="en-US" dirty="0" smtClean="0"/>
              <a:t>Finding where “this” is</a:t>
            </a:r>
          </a:p>
          <a:p>
            <a:r>
              <a:rPr lang="en-US" dirty="0" smtClean="0"/>
              <a:t>Binding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JSONP</a:t>
            </a:r>
          </a:p>
          <a:p>
            <a:r>
              <a:rPr lang="en-US" dirty="0" smtClean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6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object-</a:t>
            </a:r>
            <a:r>
              <a:rPr lang="en-US" dirty="0" err="1" smtClean="0"/>
              <a:t>kinda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Prototypical Inheritance</a:t>
            </a:r>
          </a:p>
          <a:p>
            <a:pPr lvl="1"/>
            <a:r>
              <a:rPr lang="en-US" dirty="0" smtClean="0"/>
              <a:t>Anything in the prototype goes to next object</a:t>
            </a:r>
          </a:p>
          <a:p>
            <a:r>
              <a:rPr lang="en-US" dirty="0" smtClean="0"/>
              <a:t>No classes</a:t>
            </a:r>
          </a:p>
          <a:p>
            <a:r>
              <a:rPr lang="en-US" dirty="0" smtClean="0"/>
              <a:t>Prototype.js is a way to get JavaScript to have pseudo classes (Ruby style)</a:t>
            </a:r>
          </a:p>
          <a:p>
            <a:r>
              <a:rPr lang="en-US" dirty="0" smtClean="0"/>
              <a:t>Functions have weird object rules</a:t>
            </a:r>
          </a:p>
          <a:p>
            <a:pPr lvl="1"/>
            <a:r>
              <a:rPr lang="en-US" dirty="0" smtClean="0"/>
              <a:t>Can return a function or value</a:t>
            </a:r>
          </a:p>
          <a:p>
            <a:pPr lvl="1"/>
            <a:r>
              <a:rPr lang="en-US" dirty="0" smtClean="0"/>
              <a:t>Can’t always go </a:t>
            </a:r>
            <a:r>
              <a:rPr lang="en-US" dirty="0" err="1" smtClean="0"/>
              <a:t>functionname.variable</a:t>
            </a:r>
            <a:endParaRPr lang="en-US" dirty="0" smtClean="0"/>
          </a:p>
          <a:p>
            <a:r>
              <a:rPr lang="en-US" dirty="0" smtClean="0"/>
              <a:t>Let’s learn objects first before we do functions as objects</a:t>
            </a:r>
          </a:p>
        </p:txBody>
      </p:sp>
      <p:pic>
        <p:nvPicPr>
          <p:cNvPr id="23554" name="Picture 2" descr="https://encrypted-tbn0.gstatic.com/images?q=tbn:ANd9GcSF1aYBLOnefOgax6rGCjFAV4yQdE_1INArlWAv92Q6ChvI6h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352800"/>
            <a:ext cx="1447800" cy="16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4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is a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pairs</a:t>
            </a:r>
          </a:p>
          <a:p>
            <a:r>
              <a:rPr lang="en-US" dirty="0" smtClean="0"/>
              <a:t>Value can be: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err="1" smtClean="0"/>
              <a:t>Bool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Function</a:t>
            </a:r>
          </a:p>
          <a:p>
            <a:pPr lvl="2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24578" name="Picture 2" descr="https://encrypted-tbn0.gstatic.com/images?q=tbn:ANd9GcRnWMoUH8KDuhyVjrJFRBf8Wxs_pFgHIVa6Q9syCv6jQAfdxlm1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85875"/>
            <a:ext cx="18573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419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23103" y="971550"/>
            <a:ext cx="4114800" cy="1638300"/>
            <a:chOff x="523103" y="971550"/>
            <a:chExt cx="4114800" cy="16383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03" y="971550"/>
              <a:ext cx="1866900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403" y="1090612"/>
              <a:ext cx="1333500" cy="117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Equal 10"/>
            <p:cNvSpPr/>
            <p:nvPr/>
          </p:nvSpPr>
          <p:spPr>
            <a:xfrm>
              <a:off x="2375587" y="1333500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6275" y="2684890"/>
            <a:ext cx="4152900" cy="1666875"/>
            <a:chOff x="676275" y="2684890"/>
            <a:chExt cx="4152900" cy="166687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684890"/>
              <a:ext cx="1933575" cy="166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Equal 11"/>
            <p:cNvSpPr/>
            <p:nvPr/>
          </p:nvSpPr>
          <p:spPr>
            <a:xfrm>
              <a:off x="2015181" y="2923531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2942064"/>
              <a:ext cx="1276350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410200" y="38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Object Notation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59" y="4953000"/>
            <a:ext cx="26860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5715000"/>
            <a:ext cx="77724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6000" y="1790700"/>
            <a:ext cx="2638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{}=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Name: ”value”</a:t>
            </a:r>
          </a:p>
          <a:p>
            <a:r>
              <a:rPr lang="en-US" dirty="0"/>
              <a:t>}</a:t>
            </a:r>
          </a:p>
        </p:txBody>
      </p:sp>
      <p:pic>
        <p:nvPicPr>
          <p:cNvPr id="25602" name="Picture 2" descr="https://encrypted-tbn2.gstatic.com/images?q=tbn:ANd9GcRlPCzr9BBIni4Mmp4eJqOSu5Lo1MNzgw6ql7W-u_YseOrlimcr3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923531"/>
            <a:ext cx="17811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3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can refer to the object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521733"/>
            <a:ext cx="6143625" cy="1240567"/>
            <a:chOff x="457200" y="521733"/>
            <a:chExt cx="6143625" cy="12405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21733"/>
              <a:ext cx="2647950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552625"/>
              <a:ext cx="3400425" cy="1209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81000" y="1943100"/>
            <a:ext cx="6372225" cy="1485900"/>
            <a:chOff x="381000" y="1943100"/>
            <a:chExt cx="6372225" cy="14859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085975"/>
              <a:ext cx="26574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943100"/>
              <a:ext cx="3476625" cy="148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381000" y="3978876"/>
            <a:ext cx="6343650" cy="1238250"/>
            <a:chOff x="381000" y="3978876"/>
            <a:chExt cx="6343650" cy="1238250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038600"/>
              <a:ext cx="2495550" cy="77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978876"/>
              <a:ext cx="3448050" cy="1238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685800" y="5410200"/>
            <a:ext cx="5635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your basic null scenario.</a:t>
            </a:r>
          </a:p>
          <a:p>
            <a:r>
              <a:rPr lang="en-US" dirty="0" smtClean="0"/>
              <a:t>Does not break app. </a:t>
            </a:r>
          </a:p>
          <a:p>
            <a:r>
              <a:rPr lang="en-US" dirty="0" smtClean="0"/>
              <a:t>Information is correct</a:t>
            </a:r>
            <a:endParaRPr lang="en-US" dirty="0"/>
          </a:p>
        </p:txBody>
      </p:sp>
      <p:pic>
        <p:nvPicPr>
          <p:cNvPr id="26626" name="Picture 2" descr="https://encrypted-tbn2.gstatic.com/images?q=tbn:ANd9GcQ3Oa6RLZTNnwpOvvWhECRc5CrNz6cEiibJy3gfeinhobBEDbCG2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962227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1713</TotalTime>
  <Words>1253</Words>
  <Application>Microsoft Office PowerPoint</Application>
  <PresentationFormat>On-screen Show (4:3)</PresentationFormat>
  <Paragraphs>283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Apex</vt:lpstr>
      <vt:lpstr>Reading JavaScript objects</vt:lpstr>
      <vt:lpstr>Being able to read JS</vt:lpstr>
      <vt:lpstr>What I find confusing </vt:lpstr>
      <vt:lpstr>Why????</vt:lpstr>
      <vt:lpstr>JavaScript Types</vt:lpstr>
      <vt:lpstr>Everything is an object-kinda</vt:lpstr>
      <vt:lpstr>Object is a hash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don-E’s syntax tips</vt:lpstr>
      <vt:lpstr>PowerPoint Presentation</vt:lpstr>
      <vt:lpstr>Syntax Review</vt:lpstr>
      <vt:lpstr>Examples first</vt:lpstr>
      <vt:lpstr>What to learn from this</vt:lpstr>
      <vt:lpstr>Other Weird JSO items</vt:lpstr>
      <vt:lpstr>Namespaces</vt:lpstr>
      <vt:lpstr>Can do pre and post object stuff</vt:lpstr>
      <vt:lpstr>Yo lambda</vt:lpstr>
      <vt:lpstr>Singleton</vt:lpstr>
      <vt:lpstr>Rules for understanding</vt:lpstr>
      <vt:lpstr>What can you see?</vt:lpstr>
      <vt:lpstr>Selfish variables</vt:lpstr>
      <vt:lpstr>toString()</vt:lpstr>
      <vt:lpstr>Exceptional objects</vt:lpstr>
      <vt:lpstr>Prototypes in Javascript</vt:lpstr>
      <vt:lpstr>jQuery Extend is prototype</vt:lpstr>
      <vt:lpstr>jQuery validate addmethod</vt:lpstr>
      <vt:lpstr>Challenge</vt:lpstr>
      <vt:lpstr>Fake objects</vt:lpstr>
      <vt:lpstr>Object structure</vt:lpstr>
      <vt:lpstr>Important syntax to understand</vt:lpstr>
      <vt:lpstr>Answer</vt:lpstr>
      <vt:lpstr>JSON vs. JSONP</vt:lpstr>
      <vt:lpstr>JSONP vs. JSON</vt:lpstr>
      <vt:lpstr>Many ways to bind client side</vt:lpstr>
      <vt:lpstr>Knockout basics</vt:lpstr>
      <vt:lpstr>Observe</vt:lpstr>
      <vt:lpstr>View Model-Kendo</vt:lpstr>
      <vt:lpstr>Kendo Binding Step by Step</vt:lpstr>
      <vt:lpstr>Kendo action</vt:lpstr>
      <vt:lpstr>Templates Guidelines</vt:lpstr>
      <vt:lpstr>Kendo Templates</vt:lpstr>
      <vt:lpstr>Remember it is JavaScript</vt:lpstr>
      <vt:lpstr>For array need a template</vt:lpstr>
      <vt:lpstr>Other Weird JSO items</vt:lpstr>
      <vt:lpstr>Closure basic definition</vt:lpstr>
      <vt:lpstr>Closures-Pre Concepts</vt:lpstr>
      <vt:lpstr>Closure example</vt:lpstr>
      <vt:lpstr>Closure scope</vt:lpstr>
      <vt:lpstr>More closure scope</vt:lpstr>
      <vt:lpstr>The ultimate in crazy</vt:lpstr>
      <vt:lpstr>Runtime objects</vt:lpstr>
      <vt:lpstr>Ugh…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Donald Merson</dc:creator>
  <cp:lastModifiedBy>Donald Merson</cp:lastModifiedBy>
  <cp:revision>115</cp:revision>
  <dcterms:created xsi:type="dcterms:W3CDTF">2012-09-16T03:22:37Z</dcterms:created>
  <dcterms:modified xsi:type="dcterms:W3CDTF">2012-09-25T00:30:19Z</dcterms:modified>
</cp:coreProperties>
</file>