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9" r:id="rId2"/>
    <p:sldId id="261" r:id="rId3"/>
    <p:sldId id="262" r:id="rId4"/>
    <p:sldId id="263" r:id="rId5"/>
    <p:sldId id="275" r:id="rId6"/>
    <p:sldId id="272" r:id="rId7"/>
    <p:sldId id="273" r:id="rId8"/>
    <p:sldId id="274" r:id="rId9"/>
    <p:sldId id="277" r:id="rId10"/>
    <p:sldId id="302" r:id="rId11"/>
    <p:sldId id="329" r:id="rId12"/>
    <p:sldId id="276" r:id="rId13"/>
    <p:sldId id="281" r:id="rId14"/>
    <p:sldId id="283" r:id="rId15"/>
    <p:sldId id="282" r:id="rId16"/>
    <p:sldId id="284" r:id="rId17"/>
    <p:sldId id="304" r:id="rId18"/>
    <p:sldId id="303" r:id="rId19"/>
    <p:sldId id="306" r:id="rId20"/>
    <p:sldId id="305" r:id="rId21"/>
    <p:sldId id="307" r:id="rId22"/>
    <p:sldId id="308" r:id="rId23"/>
    <p:sldId id="309" r:id="rId24"/>
    <p:sldId id="311" r:id="rId25"/>
    <p:sldId id="286" r:id="rId26"/>
    <p:sldId id="312" r:id="rId27"/>
    <p:sldId id="310" r:id="rId28"/>
    <p:sldId id="301" r:id="rId29"/>
    <p:sldId id="294" r:id="rId30"/>
    <p:sldId id="313" r:id="rId31"/>
    <p:sldId id="323" r:id="rId32"/>
    <p:sldId id="326" r:id="rId33"/>
    <p:sldId id="327" r:id="rId34"/>
    <p:sldId id="328" r:id="rId35"/>
    <p:sldId id="324" r:id="rId36"/>
    <p:sldId id="314" r:id="rId37"/>
    <p:sldId id="29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5" r:id="rId46"/>
    <p:sldId id="31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63"/>
            <p14:sldId id="275"/>
            <p14:sldId id="272"/>
            <p14:sldId id="273"/>
            <p14:sldId id="274"/>
            <p14:sldId id="277"/>
            <p14:sldId id="302"/>
            <p14:sldId id="329"/>
          </p14:sldIdLst>
        </p14:section>
        <p14:section name="Timeline" id="{CF24EBA6-C924-424D-AC31-A4B9992A87E0}">
          <p14:sldIdLst>
            <p14:sldId id="276"/>
          </p14:sldIdLst>
        </p14:section>
        <p14:section name="Next Steps and Action Items" id="{C24C98EC-938D-4034-8DB8-5E8DBF16E3CB}">
          <p14:sldIdLst>
            <p14:sldId id="281"/>
            <p14:sldId id="283"/>
            <p14:sldId id="282"/>
            <p14:sldId id="284"/>
            <p14:sldId id="304"/>
            <p14:sldId id="303"/>
            <p14:sldId id="306"/>
            <p14:sldId id="305"/>
            <p14:sldId id="307"/>
            <p14:sldId id="308"/>
            <p14:sldId id="309"/>
            <p14:sldId id="311"/>
            <p14:sldId id="286"/>
            <p14:sldId id="312"/>
            <p14:sldId id="310"/>
            <p14:sldId id="301"/>
            <p14:sldId id="294"/>
            <p14:sldId id="313"/>
            <p14:sldId id="323"/>
            <p14:sldId id="326"/>
            <p14:sldId id="327"/>
            <p14:sldId id="328"/>
            <p14:sldId id="324"/>
            <p14:sldId id="314"/>
            <p14:sldId id="295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15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23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subsonicproject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subsonicproject.com/docs/Convention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em.arizona.edu/svn/SASG_1/_NETSolutions/SubSonic/trunk/SubSoni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msg.ontimenow.com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SubSonic</a:t>
            </a:r>
            <a:r>
              <a:rPr lang="en-US" dirty="0" smtClean="0"/>
              <a:t>, Subversion and On time Oh My!</a:t>
            </a:r>
            <a:endParaRPr lang="en-US" dirty="0"/>
          </a:p>
        </p:txBody>
      </p:sp>
      <p:sp>
        <p:nvSpPr>
          <p:cNvPr id="4" name="AutoShape 2" descr="data:image/jpg;base64,/9j/4AAQSkZJRgABAQAAAQABAAD/2wCEAAkGBhQSERUUExMWFBUVGBgXFRgYFxcYGhcXGBcXGBcdFhocGyYeGhwkGhwXHy8gIycqLCwsFx4xNTAqNSYrLCkBCQoKDgwOGg8PGikkHyQpLCwsLCwpLCwsKSwsLCwpLCwsLCwsLCwpLCwsLCwsLCksLCwsLCwsLCwsKSksKSwsLP/AABEIAL8BBwMBIgACEQEDEQH/xAAcAAACAgMBAQAAAAAAAAAAAAAFBgMEAQIHAAj/xAA9EAABAgQEBAQEBAYBAwUAAAABAhEAAwQhBRIxQQYiUWETcYGRMqGxwQcjUvAUQmJy0eHxFZKyFiRDU4L/xAAZAQADAQEBAAAAAAAAAAAAAAACAwQBAAX/xAAqEQACAgICAQQBAwUBAAAAAAAAAQIRAyESMQQTIkFRMkJhgRRxkdHhI//aAAwDAQACEQMRAD8A4euNYkmi8Rxxx6PRkJjEccejMYjZo44w8ZBjWJJaHjGajcJjVYi2mWGDxXnawCdsYQxsYxGTBmJBjh+SSsGGnF6BX8Osm1oXeHE31CehP2htxYrEhSTfljzskv8A02HNdHM4woRLKQ5jE1DRfewWiGPPGSI1gxdGyTGyo0EbqjDYmsT0iHN4gi7RojJPRj0itUalohi3Vy7/AL3irHR6MMRkRiN5YgjjV49GVCNY44JYZJzBQ7H6RRmoIJBgtw+lyREeI02tt4XdMBS9zQKj0bAR4C8MGVqzenUQoX/bR6LHhsoH96R6FyFOVkNSm/qfrEBi/Xo5yPIRRmC5gosYWaKTmChFeahi0EMH/mjGKUzc0ByqVA3sHo1iaamIpWoiwv7QbZvyVYtU0u4itBCklR0+jm6RaTJ08oHVSGMHEy7QLxBF4RB7Cg7KEYjMeaHjGHcDwrxA7kMbNDdOqHlqll3Cd4CcHszGD1fTsosNrx5mWTc2HPujntIllx6sReN5hyTFE9TFaZOUq5i5Jt2Y+yJSYjMTZg3eIjDkLkYETzEsWiERZqxp5RjATplcawcwxDQETDDhyHbaF5DMnRUxOmADvrAaD+NJa3nAEiCx9HQ/E1gvw1TS5k9CJr5VFnBa50fs8CTFugNy2uo8xcQUujQxxnw2aSeUgciuZH9p29IXkJvHXuJJaK/CpU9JHioADbnYiOWCmIUQQQRtAqRiethThdH5sE8ZoGilw6j80N0hixmQ9o7tEzfus5/NRzRArWLtZKZZHSKa9Y2JYncQmUWB7R6LDDInyEYjmiGzTEJdif67+kCJupg/i0uym0Bf3gDOF4yBVHaC+AJsYt4pTuIq4AOVXpBefJdvaJ8jqVgP8xVk05ztFibL1ENH/pQlylSTMSHVKvmA69/IQGqqQgl2HmWglmjNWhrhJSVoBZbwYokaeUTyuDqlTKTJUQTqCPleL/8A0SbKbPLUnzEbLJF/JmSLN5clxAjE6fWHGVgswIzZbAOQ4cdyIXsVRYwKlF7QEVKMtiuRGVpYxsReMzxcQ+ypjNwmsuw1tDJVEksrX5Qu8NnIUnVxDVVcxzAWyx5uR22dN+4R8aohm1YMVE/2/wCyB6wBUc2gZrQZ4mqxnMtOoss99WF9NPaLnB1FKz55ykjaWDdzupu0WRl6eLlI1LnIEy+HJ6k5ggtsTZ/J4o1FIpBZQIjreLyiUDwiklV8yvhQjdSj9oUq+nJUUrCFal0ElKgOm4hGPy5S20qGSwr4E1J2izWCwjOI0Blq0YK5k78p0jaouhJ7fSLrTpokcWpFWXqIY8Pkkm0LqUw04KX9oCZmbSMYxJdPe8KqxDfXy+VXrCpUC8bDszE9EJi3hvxCKqk6QQwVDrgpdBSOu/hrhSZtBMQQ5zFUB8c4eTmIUGIsFbjseohp/CktKIGkEeJcLcktCo7jYqV2cmo8NXKnpBFjoRofKCmIK5i+0EKuSUG4cRSqpTpKto1TXTFOD7EnE0c5MC5ybwcxUAqtAapgo9lMHcQqlDoSe0eiaQl5KTGYYRvsnr5XIoblQhbqkMojvDTi0sh1bBQ+kLNcXWT3hUeynE7CeBfCe5huwJIE5KlB8oUoDuBaFPAU2PnB5dZ4bLBbLf8Af0ifOm00gsbrKmMNRWIEsE/Gbpayio3JBiCm4aRNWZs0qdV8oAt6n/ECMOqTNmuWcMB2JLm0O0iStC035S1779eo8o8Wbli0uz34xWTbN6LhimLZlTEHZQXp6EMPSBuKYPMplv43iy35TlDgvob284LzcKXMmn8whIayQSX3HaBeLS8qsuYkB3PQRizS401/ILxR5Wma0xlF5ksnxhdT6kbht0nppCxxdTpTMWE6G4HRwC0YNTyhUtTrlfEddDuOkUcQqjMcqLq3I3fQxb40XGTd6JPLalFa3YrrF4zVC4jacLxipTceUesvgl7aGrhpDpAPZoIYlXKQVNohBPqIG4HOKZcSVoV/CzldUh+vxAmPP7nX7hyWxMDqVe5J+ZjomAUykAIQlBBAzLZ1FIGiSRyh3MI2CU+eehLtd/YP9o6NgtYEnKdVAX8/9wfnTapIb48VVgz/AKoqTWKzHNKCky1JJ2UxBAfreCnFNDLlozpIAAYpfbtFHE8QkCbMK5HiTldEk6BgQ9vWKFTXTJ1Pz2HiZQCbsUk37W+UT1yppUUSWgNW4s0kICQSSXWXdgWCTs2Xp1iDDqBc6WEJSSrMyba5th6xYky0KnZpiSpNilCdVKI5U9h1joHD+AVCyJhQmWGZIP8AInbKnYxXPJ6caitiPR5u2Jc7gSpSSkS85T8WQhQSRqCRqR2jfC6dSFMUkEagiOjr4QqEpIlzwkMwABuO9tYQuIMOm0kwEkvudie3bzgMeWbfvQGXx1Ne1keKS7ekKdYLwzprPFQXYKAu2nmIWqtPNFkeyLHFxbTIzJJAaDmHS0S0HkdSjlCypQIZ3ZOl76xSw9D26wdrEtLlAoS4BLh0kv8AqNwf9wM5aaN7monSPw0nhCWO+kN2NTEsXtaEHgbDJk0BebwwG+AZu1yf8NDlVYciYkic6lJu6iWLHdKWB9oDE5caNnGPICrwFdS+VPL+o8o9OsL2PcM+Ak5lOpNx0foz3jp9PXvJSrKQND2AHyHaOdcf17zAH0Go+T94yajGPL5BVt8TmuLMSCN4oypacswK1Zx6PFqpVmIDgkO/be8WMMw0TETn/lS49jDcdtmS9saNsLlZpA7RmJ+HbygOkZihbI5dsmxIflqG+e3pClWI5ob8WkHKs7ZjCtiEtlQhaZViL2ClkKixV1AWLHMQAAGNupMR4Qn8qZu7RColGVCQ6mdTdYVN26RV48Fycg/w1IeYU75v+IdahZlZQucpIVrnUMur8oCXAtrCHg9SUc41HxE7k3t2h3rTTT5SRUrAmqH5ZTmcHZkjUbMY8fyI3k38nsQl7LRbwqZ4qlgrUsuVDJMKXBa7BnaBXEqMjAklR66kd+sEKGno5ATLQSmcoPnUhSSo/wBx08oWcaqlKmqcF0ve5038t4Vw91I5ytWAJREtSmLE2PQg7R6rQErZmTlCbF76/eJqgpIIWPjuW1Sr7uLxDLqFITkGVSCSNATrYHePTVvZHNWgFPl39Yjmh1+wi5UJOYv1ikjVxF0XaJktjThMprNrB6iwxMzLKWrKkvnLsMrX1329YXcCmLCubRosY9WkpSBubx58k3Kkwu2Kc+WqRN5T8JdKg9w9iH2MOuBVXiICiGsHbtZTd9DATGcImTBLWllcgTlGoZ9OogvgnD65AuCpagCoC+UHQW36w3yZQniTb2FhtSa+BiJlTWMxRBAyqYsS0KXE9WhGVEpmBe3W+veL9RTqI0m5WIVyhNn5dQ3XvAqrwYi6ZSibfFmU2mwbeJsEYqScmUNtk/AktMysAmsEy0KVfTlA19THa8HmoKWCh7EH2IeOOcFYMZk9ZJKUqlHmSMpuWt5FJ9o6PgeEJp1pyuo8ylKWq5DAM5OmkPySSnaOUW4jRUVqEAAm52AKj7CEf8QKPx6dSpZByc3TTUdQW2MHavh2XUFMxTu7uk662N9L7dopYrh6USVS0qWpSwzrOY6NHSk+2Co10cVw1RzqHVJHsxinVnmMNmJcMmkmyTmCvFSsszEAOC/rCziCOcxZCSk7JMirIW8JlEw7YZgqqn+HQkBysJW/6D8X0hQwRbR0/g7FpUiWpa0LK8oEspTmBcnNuwNmv1tHL5I5P3lHGuFVUtQjIqYRMcS8pJykH4bHTeHfC6ydKRlqUhbD40lyxsQr7wIrMX/i5cuolSyUyfiQogTFAnVAGjebl4n/APWsgj4S3TbsD1jE4oKmyA4wZSZwAC3PITyjSzvb/iFPiKgzSZk1WdBDFIJcLGYJ2a4OY6Bg2usTcRcShSliXLTlVq1nmB/oS7DWB/FGNKqRLlZEywGCim+ZaQxOgYanKPOEck7TY3i7TOeKnkTcySxBce/0hopKxErxXDCZLBA/uS7fOFSXIJmhDOoqyt3doZP4Arax6aagWH0iy+LVAZqa2VMPq/DS0ei4cMA1H1j0dbJHQbxRA8NKeqi8J2JJ5iOhaG7E0lydnUz9hCtSS/EuvYuX7wE5Vsfgi5M3kJGS5KUi57naLFAgpCph/mDX6d4oYnOHwJ0dyesbDEFKSEggBBcBtfPq0IcXJf3PUhGtFqjWrMpCdw50NodcHQJi06FQQElJSFAXLggiEKeClaVpN7G1gPKG7AKtSi8sFSmG9xc/a3pEXlw9vKJXilxexkxDBSEKZKZaQQsZUBLkF7wtKqfzFzWtlUACGc9BBPEcSqFoVmzBCAXKuW42Hn2hXxipZaEKUAAz5dB2iXDjlLs3JNdIDzSVr/SwD33Ym0XfERnSHBLJOYaO1/TSJMcp5YCCnmYt0JGuvQwKoyN7X/YEeqqnDkiZnTqWopJ4ShUuW5LF9S+pB28opy/w6krUTLUUEEjKRZ/M3NoVKTEEy1OzkAgvZweh67iHHCcWVMSBJKSoN+XMVlX3ymweJHzx/dC+KfQErpqaUqRMSQrQW12hXrKpSy5FncQxcU4l4lRlWCcrAhRchW94josFlF500lEkaJ/mmHoOiep9ofjrToXL2bY28J8PKFK6syFrS6lfpSTyoS2hIud7gRblUKJAUBcEsDuTvfrC9gfGCfGKGyoUWFzltZOv1hzVJDJ3tbzIcn2iLMne0UYurAtVNKmRZI8QFZLDklspID7qJEbzZaSoqABAUPYgEEeRY+8a41QJLKKQSAQAbgg9RudoDyK9SFJlJSkZlAM6Ui7uA5ADdXgVukjZbRX4eUZdQgubrXJU+mpWjLv1B84dq6tyz0pVKSsBBIUXIbowBLnpCTxJwpVBQny0FvEAGVaFNMOW5AJYaXcw0YJxMnw0qqUXdSCoB050FiO3W+rxXkg6TfyFgyR67GbCKvOCEysiU7syS9+UFj8oV+McW8Bl5PEZQ5QWd3JvtYGDE/idKg0lBvubCE3jmRNVLRkQpZKllRSknRLbbAPGxak1Hsycqt9C5U4+utqDNWEoCUZUITolOwHXUkmAlfLvDdh/BM6VSzJ0/wDKy5QhC0kKUFXt28+h0gPLwlU3OQLIDqLOegAA1MWVWzzpzTyMp4dKtHQsCwtapKQRl3vqz2LQF4SwEzVKV8KJba5SVEn1CW1u50htSlEnMpypaviUSSSBoLnQfeCjJoROCbtgbD6KXJqZmZLkKzJe4vdwDbfptFatSgrJQFcxJ1DX2FrRnHpniDOhs4sgk6vtre94qYXgFZNkhaKiUFkEqlTEsUhyLKAPR9N4XXL2hde41rpWTLyuoaDYE7nv2iKpmIlyQlZBVd36m8T0wmoU05UoKQdEqzsTp8NgexvAqROTMqFFKTNylsyuYZuyfhAfcv1gHGthxt6ZPQ4UiTJEwpHjLBKOqUkNmL6FtPN4a+B6ymmU6Zc6SoFNhMBLKvAo4Spd1kl9Q7k+ZPtF8S8gADAAWA0EFjlJuzMlJb7GurwamyOlRazDWPQuycQUARt3b5R6H84/QijnFVjUycoICTYmyQ5LxpiIMsABLDUvcvBPCUGlkrmZSla3GYi6UF7JfR7X/wAwCrKgrJy6d29GidS5z10j1IY1FaKEycVKJO8ZyHprHkpveC8kkSyQlypbH+1tOwh8pcRiTKUmvds92tYB2HeC+G1qUzEkKWkLbMdGJNsvUC3zgLUykpUCC73IH8vaJqasAUSsGYLAX0T/AE/SAnBSWjk2hzl0y5iiJswzEyy4vqNQW67wsVBlmbMSt8wU6CNDd2IMbyeIimUtKE86z8X6U9B1NzAZMokkvcN5+cIw4ZRb5a+jm7LNa6vhPKA/lct5xqijU+YqAZjrcuHt6R6bUpUsHKwsCPqYlWZQ0Kj6RRtKgqs0mlRIdQNhBnDpgylyQRdJ7jvrAelmB22MMH8MkpDEPv1eJs8qpBUUa0g3uSbv9Ymm05ngZpuVgAAzpYdtvSPSZLqGa437GLmLUgSM8ssP5gdi3br1FjC+VUk9i5pfIJqcLXKIUlWYi7gbi/7eDFL+IlQgZVpEw7E8pHppC1OxI3H7tFeTUKUoAup9IoWJyj71Ytvj0Mdbx/UzHASB0YX7RV/6IvOldXMZKmKgDmWAbgHZJPQ+0dRoMBosLkBc/Ianwyold+ZnKZadmcB2eOU47iJnTit3zqK1WyB2NhfRo5RUXUFR2N8nbDHBhVUVaZPizEylGyAsgDKXFnazPHYZeBSspSlAAcuOvc9zqTHz9haDnSoEhWYZG1d7fOPoFVd4NL4k0upMt1OwJUBp5ksPWDqLtMXkuEk4letw2lpJRmzXShOwLudgBuTHO+MPxEFTLHgZ5BQ6UiwZJHMQRoSGT11gDxRxHMqZilzCQCXTLclKLMMo6s12hamIKr7RkIr9OkE05Vz2zqf4dKVV002nqZiigFKpZJJIcHQk6Dp/UYKcW8HzJxlyqQSpNOgfCFkLmKOpmEi7eccwwXiCdTqaUtwdj8L9W947nwpWmdLQtQY5fR2GYp7P9YeqaakS5YOErQMr6ebRYdThMtLyCRMSnmSQoFyo+bf90L0vFaep+CYEKOsuZY//AJVoqOpVKEqSUKAUlfKodQdRHz1xLhhp58ySb5FEA9QbpPs0KlqjIxU9PsYcWlKTypsWN2BYmwI3HpAydLnqSiTJWUjLlUUfGs21PxX3u0BpE1YLpWQDoHsD5RYoMfmy1gLyEOzlAU19srH2habvTG+k0tbLMrB8mYB0MCkn+cKbm+e0V6OlmygSkc2uZJAc7AhViPWIJ3ES3KfDQWJ1Mzr0zCMrxFbJdMtlbZH/APIm8c01phKMvocZGJApHM5s4H6muwF49VVyEsZigm25Y+2sKs2fOUCnOodUpOUWLaJAEZp8LUp05Q5S/wBdTAep+4HoL5C54qDNLl5v6jp67v7R6Bs6gKJaNlan2MZjHklZ3p4yLiDGFz+Qqs9+50e2sUZOCkkgEONX0HmesbleQvulwnd17k+QuO5EFZU0Sky07khSzu56n93gG3jglAvbBiuHVS1BwCVadGJZz0iXiTBV0/hFJLlNwNlfeHCbTpm5dBnQUA9Fg5kv6giF/jGonpyqv8OUnXKq+Zz31EDiyznJAct0KqZpWFIUOYtdr2P+IzPoEp+Fb7EEEH23EbypuZiwBSkj+49+8WsJwuZUH4ilDs+rnokbmLJS423pBKJBQySV5EDMQXFn2u/aLUzClm4lKS9gq4D76wz4dSS6VB8NGacd1nXz6CJqkpkBXiTwTMYgKB1s+VtniN+TyfsX/Tnp0JqsKlmSVpmDMCXSSxYFrD5xrTpkpy2UVuCoHQXB+jxbxgolpmZCHWpL9gHNj3tARFQ6nHKYqhc43bNTrRYWjnA0YtYbQUpqPKcwUfX79oHU5BWOZi40htlSQyQf5hv5f4hHkZHBJBoFyqnKsWs9/LeLlYXSpI1AcdCnUg+Wo9YGVErKrKq3Q63BLA+0Siafy1aNyK9bp+4hfDpoUxZnK5iDF3hdSE1sgrISgTUFZOgSFAkntGMXogOdJDEl22O3oY9gWDTqiZlkyzMUkFRAD27x6UZJxtCZ97DfHfEH8TVzZgXmllTSjdsg0ttC6mSVKBU4G1oPU/Bs+ZUIkZCkqUxfQD+Yv5PHV6LApMxSZUyUlaNMpH6UsO8djjadCsmb02kJn4Y4CqdUiaUgypO5Fs5HKB1I1jovElOuYEygrw0llZwjMorSXQlGwLgKcwbw3CZVPL8OUgIQ5LDqdXiwWfUe4gFDVC5ZblZwrFOAZ4ExahZCVKLsCWJ+D9Q6wnzEM4IYMwY/Nt4+o5tOhYyqCVAu4Lb2Mczx78KEeM6JjIU5bdA2HeOUGnSGLOqfI5PTAZW0I06x238MFTUUyUTUlJUT4IIL+H8RJ6BzYxrgH4bU6VOtImhP6g1+7Futoc8PoQjMojmVv0SPhSPINBOLT2DLKpRpE7bxxf8AF2ky1EuYA2eU79Sha0/TLHZKhbAd/t+xHLvxmQGpj/Sse+RX3jZdC4umjm9NUafOJp8tz5m3m8DKSaxPyi5OmOPOEShUiuOy1Iw5WZYWMrFVy1j94uIlZmDaOf8Af3gfQTsraM19O0Gpcy42tfTaEZW+R0m0EKWQljYXU2mgOnpF2RMD+Qb0/wAf4gfRztO+vp94ugXP73go1WiKd3sGY4sksNRp8n+seiziAB87een+oxAt0xkXoXZ2XxAkGwL/AHPufpGZzrClAuRc/vtrFKZMvMV3IifDKjKFvolIfzLD6vDHFpX9FrGHDcWBlhJdrqfcMQ7d0qAV5GL2I44lSLsq12Z/mGIMJ6ZuVVrvdJFmJ89QRqIzOWBzEkPfKlQb7tfvCXgTZlIjnSfEU6RlBOwYqOwAhk4flEy1S0j4S4OwU76/KBcujUZec3PNmN3QRa0HMEkqQQpJZJPM9wGFvcl/SA8iacK+iiAVxkFclM1KQVpcZdeY2/5EBaysUEeFMImWDhRuk7taGPE8suQplEqIUpx1Adx32jms6X4yisKUS/MFd9bwnxoc1vVAy/Is+GmclT2D67diPKAHhlwnu3rBlc9kN8IB9mdopKpSpWZL3aw67x6eJ8bvoycb2W8Hoc+a3wBze7vqIZ6wHwQN0sR2/bj2gBhdLNQAoBsxZzodXB84Kpq1BBCwoHIoejOlupER57lO0w/gnrKYnIWBKk30uQHPruPWBmKsEAoNx8Q2V/MCB5exBglU1xEqnI1CwXPVLOD6fWF+rnBMyY7gfm5Q+zMj5mCwwbYlkAqQo5VaK+huPZUdy4G4ZTQ06UW8RYCpqtyprD+1Onud4+dTP+wjp3Bn4rzB4Uiol+KOVCZgJ8S5YONFNp1j0ePAlyPlpHTpmDoK1TUWmJdj5h4D0qyTmVqWdup1+cE6yozLZC+iVpIVdja1vV4q4vL/AC8yW8Rwx0Cmd8w7dYGOeMZNUKl47lFSssy0BrvGzDvFGin5hZ+l+wi4gFot0yC2eAGaJQR/r9+0V12D9bfv2iObNYH5ecbRjZckVCwsBJspYB00Hxe7GDKZmYtCxJrghSXD/wArBndVh8zDBJp1gA8hLf1D7GEZOyjH0bVSXt6emqvsPWOWfjNNKloAHLLcKPRSw6R/2oJjqFRWZAStJAFydRbq2g3uI4RxrxEmZOqwD4iZq5akKBsPDs4fYgqEIlfQ6O2JktXOPOL+0CyqCMtTh4LIirGy1Mq1TTzAOQAMqQkHKMrkCz994K0lQ5YhrBn39oCIUkZFBRzOc4IYJY2YvcEQRTO5wRtYxLmj8DaDFPNPKRvt/uCHjv7CA0qp9hpFiXVdfLaJoutE2SFklVM+n3EeivOW/wA49HHUL09gGG2ZR97fKKsqo5W/UoP3izVjMVnz+RG3tFMy+R9wQfSPQhTWylkniD4Tdj8ngrhKcq0EAFJLader6xSoqcFSVOGs/d4t4bNSiYsF8pPLr8QMLyu00gohnw1JnLI+FS3YvooXt7iI6+ZmlrRKmWDuNC42L7NvGyp6GBXNyqYOwdVtLf5gdiGMyfCMqVKdRLeIQHN9Ru584jxwcmnQTZfwDFJfgZps4ugKQx2SpmyjU7wJxGvSualMkhI/U2V7Wf6RJQYOAFFVy2h8rxVxbBig5kjlLehMUQ9P1Hv/AEDTI6kK/nJt84LYRT5UFSwwUwR18/KBZmzUJTMYFJ3Zw4sx6GL9Lj4UGmpYbEXY+UdljNxqK/wMUl8hOjr/AA1CXMUAkl0L/SfbeCtdjyZv5K8oP8iwLEwsGV4iSp8ydAN4Gqm5F5VPlGytYnXjxm/3CUgpiE8rloSLEKLdlWDe0C8TVmSFKPP8Kh0aNzWuTfVr907+cDMSqc8wqFgbt6Rbhx06E5ZcYlXeGzg3h8zamSoKSZfxkqdKcwBOQnq9rQE4ewc1NQiULBRdR6JF1H2hgnY4UVqUU5ySpRKALFLAHPYhi4e+8Oyyf4x+iTGt2zsMhUwsmXLVaxOZJSPJT5jArEayeVFBSG3II8wdbPuIXZHHCLBSFA5dRLl9OoywOm8cS5ZLCYovcEJBjzVGT0ky1uuxuqeEpc8hYnTElgWCraAFh/LB6WopF06dHMJWGfiRImkJUDL/ALtD6w1yMXQoOFOPN4fHPPHpiZePjyFmZUJJG2u3tEUyYC3v59PaNjiSN4lTVS+sOXmv9hL8CP2wPWJWqZLypVlSoKUR2fv1AhjkVistlEesVzPTsY0VMAETZMznKyvDghjjXZR4s4jXJp5iiQeUpD2url2839I4ri+CzEzzJdKlpRmUxsOQLIfqBbzh0/EzGOVEobnMfIWHz+kc7TiCkzBMB5gXL79QexijBye2TZYq/aUVGLtMu0UTDlwx+HNXVJEzJ4Mk/wDyzeRLf0g3V6CKclULxyp7AAlgh8wzZmysXZnzPoz2aHnh3gxagmZPAlSix/MBBX/Ygcyh3LCLVFgtPQKOUpqJrhpik8qCN0JL37mLgxBaypa1FSn1JJiSc03QU8trQB4qwtMiYDKUVSl/C4YgjVJDnzF9IEpmW94a6xAnSly5ljl5T0ULpPvbyhNo5+ZwTcWMKlG1aNjO1v4CaUuP8xmNsMT3jEcoWhEptPQsSKqyk/q3/fpEJVyqHYfWKxMaqnGL1DZU5qthLDZiSpIXYXHluH9YsV1aEnlI1zjZiQHgEmaRoY8bxjxXK2Cs30E6nE11CkgsNB/zBrE6MAsnZAPqWb99oW6aVr5P7awySpueUFn4nyqHcaRPmXGuPQ2Cb2wrVUykZRrmIJ8im4MW56QQPJ/a0bSxmlg7294pqUQw3uR/j1jx7cv4KV7QdjM9KZPhgAOdNhC0JBKsuhvrBitrA5cOrQdhAidPJUSN7R6/jxcY0LkZk4itFgpomRNKyc7m2urRrhlIlRJV8I184JCk5hl0Aue0HOUYuvkTz4gWoX00imowWxpCQp0GzgHzaIZOCzFfpHmrs+nlDoSSjbEzbn0MH4dqCDUzd5clTHo/TvZoV6aoyrCj6+tj9YacDSiTIny8wMyYMlnYPbp3gJM4cmDQpPS+vyhcckeUrZvGSSo2TW2SHuLf4ipUqzKd/OL9JgE5QH5JIuzMHPc9BDLhvCMmWAuaVKUllEEMgkOSG1bz103jY8E7TNyZKW0BuHuH1VCUvyjxAm+pDZlMPL6w5J4E8NjKqVoJFrW+Rv7RXwarKskxVvEnFaQ1ykJVsNLAe8N6Zzyv7XGvQW+TQzDFZE+SIs2WcZLi6ABw2sluHlTgA93Qo2fpESsRnIBKqaYkB3I5gG10hwzWHl9orVVRlkzT/ST7gNGy8PG9oFeZkQqS+LgGJSpu4ME5fEpUkHIu9hykOfODZkJYJUkG7FwNvnFOqw5CxMBDHUEOPUDtC/6GP2N/r5/Ry7jdC/FE1RcTBbszaejH3hWJjqvG2BA0i1C5Tzh9iGze4f3EcqAvDlBQ0dDK5o6RwhLp6WWib4KZ05YBzzBmCH2lpNh5kP5QSxbiWbOU6lEv1Jt2AhToyZSJYuUKAZR67jtF86O+ukedllJug0q7M1VaE8xjVOOy5aeZTq6C7mFnGavmy7/SBIVd4djwWrYTrpjNiGOTZwN8gbQanzgPR1OVYO28ek1PWIykBd9HhkY1aH0q0NsirSBrtHoVZ1cTYGPQCxSoneJfZSeMlESeFqekaJEVWG4/ZoBE3hsBHvDjdcsiMbDjjo2Spmb9vBzDwCpSCosdR6DWA9N31FxFvDCQp+jkmJ8quLKYjLS1eUMCS371iYzAVjoUkP3DQGplkm1tdOjR7+IUFpP6b/aPN9Heg27IsQkAkv76P0vARSGN4KYio8w2JP2gRMmFm6aR6OBPiKlKhn4DnSvHWmYlKkqFswsGPy1g5i2DEzcssMlW4FgO/SOfUE3KsKv3Yse8P9LPnISlQmKKWcJWyg3S14XnjTJZL9QDxXB0SgpCw8xRJSQdEj4XGl/vA/D548MPqHG/2P76wax6aVqzqSUki7FwR7vANKkl8gIUzqPUjp0s8dF8o7G4rCUisubF2bd7N6xsZz7adGtr00/ekDZUw7h7eVrRZUhrMeu279LQEoKxwx4MhPhEmxB6tt/Vb0Y9jBHxCLJI5dSxOo3fK3n3gXgiF+Gd7O7jRu4J9Ispds2UKu4OunQqLjybeI5fkwGWJ806AvtrnJJ0ayva0ZTiEyWCAqyteUB1Gw+Igj2gaKklrPqWcsDs4BSPURRxrEjKQWcKLo2cOHU5AvbS+8Nx8+SSYqcYvtDtgXEAnShmUnOHDXuAwDPvFnFZv5S+4T/5phQ4DoiqQVqFsxCb9Gd/WGXGVfkzG/8ArV8mMe7Fvjs8eaSkF1zOY+bjfX/iIpkznH9QKfk4+kVUT7A7kD5sYiqJ9n6EGGWCWFoEyUpBDuCn17xx7F8JEmYCLyyS3YjUHyjrcmZzKA0Uyh+/3rCdxRhmeZMSNFMpPYm4+bxLnlxqXx8lXi/lR7habMMo/wDt/wCIlgspIIzJPZJuYIV+DBUpS6dRISC6CGmSyzgTEkAi9n0hYwnLLSTMlzQpKsueVNCSD0I0PnDBLxPx8vg1R8VHw+NKZY7eKhwpJ/SoERPxVD5rZzefmzHM+Z7vq8aAQzcaSlCYDOkJkziAT4ZdKxfmZ7HtCy0VJ2jVskCmiWapw+4isYklqjKGqV6N6ZDnrHo6J+GvD8ucgzFp5gSE9xpf5xmFu30LeaMdUf/Z"/>
          <p:cNvSpPr>
            <a:spLocks noChangeAspect="1" noChangeArrowheads="1"/>
          </p:cNvSpPr>
          <p:nvPr/>
        </p:nvSpPr>
        <p:spPr bwMode="auto">
          <a:xfrm>
            <a:off x="73025" y="-877888"/>
            <a:ext cx="25050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g;base64,/9j/4AAQSkZJRgABAQAAAQABAAD/2wCEAAkGBhQSERUUExMWFBUVGBgXFRgYFxcYGhcXGBcXGBcdFhocGyYeGhwkGhwXHy8gIycqLCwsFx4xNTAqNSYrLCkBCQoKDgwOGg8PGikkHyQpLCwsLCwpLCwsKSwsLCwpLCwsLCwsLCwpLCwsLCwsLCksLCwsLCwsLCwsKSksKSwsLP/AABEIAL8BBwMBIgACEQEDEQH/xAAcAAACAgMBAQAAAAAAAAAAAAAFBgMEAQIHAAj/xAA9EAABAgQEBAQEBAYBAwUAAAABAhEAAwQhBRIxQQYiUWETcYGRMqGxwQcjUvAUQmJy0eHxFZKyFiRDU4L/xAAZAQADAQEBAAAAAAAAAAAAAAACAwQBAAX/xAAqEQACAgICAQQBAwUBAAAAAAAAAQIRAyESMQQTIkFRMkJhgRRxkdHhI//aAAwDAQACEQMRAD8A4euNYkmi8Rxxx6PRkJjEccejMYjZo44w8ZBjWJJaHjGajcJjVYi2mWGDxXnawCdsYQxsYxGTBmJBjh+SSsGGnF6BX8Osm1oXeHE31CehP2htxYrEhSTfljzskv8A02HNdHM4woRLKQ5jE1DRfewWiGPPGSI1gxdGyTGyo0EbqjDYmsT0iHN4gi7RojJPRj0itUalohi3Vy7/AL3irHR6MMRkRiN5YgjjV49GVCNY44JYZJzBQ7H6RRmoIJBgtw+lyREeI02tt4XdMBS9zQKj0bAR4C8MGVqzenUQoX/bR6LHhsoH96R6FyFOVkNSm/qfrEBi/Xo5yPIRRmC5gosYWaKTmChFeahi0EMH/mjGKUzc0ByqVA3sHo1iaamIpWoiwv7QbZvyVYtU0u4itBCklR0+jm6RaTJ08oHVSGMHEy7QLxBF4RB7Cg7KEYjMeaHjGHcDwrxA7kMbNDdOqHlqll3Cd4CcHszGD1fTsosNrx5mWTc2HPujntIllx6sReN5hyTFE9TFaZOUq5i5Jt2Y+yJSYjMTZg3eIjDkLkYETzEsWiERZqxp5RjATplcawcwxDQETDDhyHbaF5DMnRUxOmADvrAaD+NJa3nAEiCx9HQ/E1gvw1TS5k9CJr5VFnBa50fs8CTFugNy2uo8xcQUujQxxnw2aSeUgciuZH9p29IXkJvHXuJJaK/CpU9JHioADbnYiOWCmIUQQQRtAqRiethThdH5sE8ZoGilw6j80N0hixmQ9o7tEzfus5/NRzRArWLtZKZZHSKa9Y2JYncQmUWB7R6LDDInyEYjmiGzTEJdif67+kCJupg/i0uym0Bf3gDOF4yBVHaC+AJsYt4pTuIq4AOVXpBefJdvaJ8jqVgP8xVk05ztFibL1ENH/pQlylSTMSHVKvmA69/IQGqqQgl2HmWglmjNWhrhJSVoBZbwYokaeUTyuDqlTKTJUQTqCPleL/8A0SbKbPLUnzEbLJF/JmSLN5clxAjE6fWHGVgswIzZbAOQ4cdyIXsVRYwKlF7QEVKMtiuRGVpYxsReMzxcQ+ypjNwmsuw1tDJVEksrX5Qu8NnIUnVxDVVcxzAWyx5uR22dN+4R8aohm1YMVE/2/wCyB6wBUc2gZrQZ4mqxnMtOoss99WF9NPaLnB1FKz55ykjaWDdzupu0WRl6eLlI1LnIEy+HJ6k5ggtsTZ/J4o1FIpBZQIjreLyiUDwiklV8yvhQjdSj9oUq+nJUUrCFal0ElKgOm4hGPy5S20qGSwr4E1J2izWCwjOI0Blq0YK5k78p0jaouhJ7fSLrTpokcWpFWXqIY8Pkkm0LqUw04KX9oCZmbSMYxJdPe8KqxDfXy+VXrCpUC8bDszE9EJi3hvxCKqk6QQwVDrgpdBSOu/hrhSZtBMQQ5zFUB8c4eTmIUGIsFbjseohp/CktKIGkEeJcLcktCo7jYqV2cmo8NXKnpBFjoRofKCmIK5i+0EKuSUG4cRSqpTpKto1TXTFOD7EnE0c5MC5ybwcxUAqtAapgo9lMHcQqlDoSe0eiaQl5KTGYYRvsnr5XIoblQhbqkMojvDTi0sh1bBQ+kLNcXWT3hUeynE7CeBfCe5huwJIE5KlB8oUoDuBaFPAU2PnB5dZ4bLBbLf8Af0ifOm00gsbrKmMNRWIEsE/Gbpayio3JBiCm4aRNWZs0qdV8oAt6n/ECMOqTNmuWcMB2JLm0O0iStC035S1779eo8o8Wbli0uz34xWTbN6LhimLZlTEHZQXp6EMPSBuKYPMplv43iy35TlDgvob284LzcKXMmn8whIayQSX3HaBeLS8qsuYkB3PQRizS401/ILxR5Wma0xlF5ksnxhdT6kbht0nppCxxdTpTMWE6G4HRwC0YNTyhUtTrlfEddDuOkUcQqjMcqLq3I3fQxb40XGTd6JPLalFa3YrrF4zVC4jacLxipTceUesvgl7aGrhpDpAPZoIYlXKQVNohBPqIG4HOKZcSVoV/CzldUh+vxAmPP7nX7hyWxMDqVe5J+ZjomAUykAIQlBBAzLZ1FIGiSRyh3MI2CU+eehLtd/YP9o6NgtYEnKdVAX8/9wfnTapIb48VVgz/AKoqTWKzHNKCky1JJ2UxBAfreCnFNDLlozpIAAYpfbtFHE8QkCbMK5HiTldEk6BgQ9vWKFTXTJ1Pz2HiZQCbsUk37W+UT1yppUUSWgNW4s0kICQSSXWXdgWCTs2Xp1iDDqBc6WEJSSrMyba5th6xYky0KnZpiSpNilCdVKI5U9h1joHD+AVCyJhQmWGZIP8AInbKnYxXPJ6caitiPR5u2Jc7gSpSSkS85T8WQhQSRqCRqR2jfC6dSFMUkEagiOjr4QqEpIlzwkMwABuO9tYQuIMOm0kwEkvudie3bzgMeWbfvQGXx1Ne1keKS7ekKdYLwzprPFQXYKAu2nmIWqtPNFkeyLHFxbTIzJJAaDmHS0S0HkdSjlCypQIZ3ZOl76xSw9D26wdrEtLlAoS4BLh0kv8AqNwf9wM5aaN7monSPw0nhCWO+kN2NTEsXtaEHgbDJk0BebwwG+AZu1yf8NDlVYciYkic6lJu6iWLHdKWB9oDE5caNnGPICrwFdS+VPL+o8o9OsL2PcM+Ak5lOpNx0foz3jp9PXvJSrKQND2AHyHaOdcf17zAH0Go+T94yajGPL5BVt8TmuLMSCN4oypacswK1Zx6PFqpVmIDgkO/be8WMMw0TETn/lS49jDcdtmS9saNsLlZpA7RmJ+HbygOkZihbI5dsmxIflqG+e3pClWI5ob8WkHKs7ZjCtiEtlQhaZViL2ClkKixV1AWLHMQAAGNupMR4Qn8qZu7RColGVCQ6mdTdYVN26RV48Fycg/w1IeYU75v+IdahZlZQucpIVrnUMur8oCXAtrCHg9SUc41HxE7k3t2h3rTTT5SRUrAmqH5ZTmcHZkjUbMY8fyI3k38nsQl7LRbwqZ4qlgrUsuVDJMKXBa7BnaBXEqMjAklR66kd+sEKGno5ATLQSmcoPnUhSSo/wBx08oWcaqlKmqcF0ve5038t4Vw91I5ytWAJREtSmLE2PQg7R6rQErZmTlCbF76/eJqgpIIWPjuW1Sr7uLxDLqFITkGVSCSNATrYHePTVvZHNWgFPl39Yjmh1+wi5UJOYv1ikjVxF0XaJktjThMprNrB6iwxMzLKWrKkvnLsMrX1329YXcCmLCubRosY9WkpSBubx58k3Kkwu2Kc+WqRN5T8JdKg9w9iH2MOuBVXiICiGsHbtZTd9DATGcImTBLWllcgTlGoZ9OogvgnD65AuCpagCoC+UHQW36w3yZQniTb2FhtSa+BiJlTWMxRBAyqYsS0KXE9WhGVEpmBe3W+veL9RTqI0m5WIVyhNn5dQ3XvAqrwYi6ZSibfFmU2mwbeJsEYqScmUNtk/AktMysAmsEy0KVfTlA19THa8HmoKWCh7EH2IeOOcFYMZk9ZJKUqlHmSMpuWt5FJ9o6PgeEJp1pyuo8ylKWq5DAM5OmkPySSnaOUW4jRUVqEAAm52AKj7CEf8QKPx6dSpZByc3TTUdQW2MHavh2XUFMxTu7uk662N9L7dopYrh6USVS0qWpSwzrOY6NHSk+2Co10cVw1RzqHVJHsxinVnmMNmJcMmkmyTmCvFSsszEAOC/rCziCOcxZCSk7JMirIW8JlEw7YZgqqn+HQkBysJW/6D8X0hQwRbR0/g7FpUiWpa0LK8oEspTmBcnNuwNmv1tHL5I5P3lHGuFVUtQjIqYRMcS8pJykH4bHTeHfC6ydKRlqUhbD40lyxsQr7wIrMX/i5cuolSyUyfiQogTFAnVAGjebl4n/APWsgj4S3TbsD1jE4oKmyA4wZSZwAC3PITyjSzvb/iFPiKgzSZk1WdBDFIJcLGYJ2a4OY6Bg2usTcRcShSliXLTlVq1nmB/oS7DWB/FGNKqRLlZEywGCim+ZaQxOgYanKPOEck7TY3i7TOeKnkTcySxBce/0hopKxErxXDCZLBA/uS7fOFSXIJmhDOoqyt3doZP4Arax6aagWH0iy+LVAZqa2VMPq/DS0ei4cMA1H1j0dbJHQbxRA8NKeqi8J2JJ5iOhaG7E0lydnUz9hCtSS/EuvYuX7wE5Vsfgi5M3kJGS5KUi57naLFAgpCph/mDX6d4oYnOHwJ0dyesbDEFKSEggBBcBtfPq0IcXJf3PUhGtFqjWrMpCdw50NodcHQJi06FQQElJSFAXLggiEKeClaVpN7G1gPKG7AKtSi8sFSmG9xc/a3pEXlw9vKJXilxexkxDBSEKZKZaQQsZUBLkF7wtKqfzFzWtlUACGc9BBPEcSqFoVmzBCAXKuW42Hn2hXxipZaEKUAAz5dB2iXDjlLs3JNdIDzSVr/SwD33Ym0XfERnSHBLJOYaO1/TSJMcp5YCCnmYt0JGuvQwKoyN7X/YEeqqnDkiZnTqWopJ4ShUuW5LF9S+pB28opy/w6krUTLUUEEjKRZ/M3NoVKTEEy1OzkAgvZweh67iHHCcWVMSBJKSoN+XMVlX3ymweJHzx/dC+KfQErpqaUqRMSQrQW12hXrKpSy5FncQxcU4l4lRlWCcrAhRchW94josFlF500lEkaJ/mmHoOiep9ofjrToXL2bY28J8PKFK6syFrS6lfpSTyoS2hIud7gRblUKJAUBcEsDuTvfrC9gfGCfGKGyoUWFzltZOv1hzVJDJ3tbzIcn2iLMne0UYurAtVNKmRZI8QFZLDklspID7qJEbzZaSoqABAUPYgEEeRY+8a41QJLKKQSAQAbgg9RudoDyK9SFJlJSkZlAM6Ui7uA5ADdXgVukjZbRX4eUZdQgubrXJU+mpWjLv1B84dq6tyz0pVKSsBBIUXIbowBLnpCTxJwpVBQny0FvEAGVaFNMOW5AJYaXcw0YJxMnw0qqUXdSCoB050FiO3W+rxXkg6TfyFgyR67GbCKvOCEysiU7syS9+UFj8oV+McW8Bl5PEZQ5QWd3JvtYGDE/idKg0lBvubCE3jmRNVLRkQpZKllRSknRLbbAPGxak1Hsycqt9C5U4+utqDNWEoCUZUITolOwHXUkmAlfLvDdh/BM6VSzJ0/wDKy5QhC0kKUFXt28+h0gPLwlU3OQLIDqLOegAA1MWVWzzpzTyMp4dKtHQsCwtapKQRl3vqz2LQF4SwEzVKV8KJba5SVEn1CW1u50htSlEnMpypaviUSSSBoLnQfeCjJoROCbtgbD6KXJqZmZLkKzJe4vdwDbfptFatSgrJQFcxJ1DX2FrRnHpniDOhs4sgk6vtre94qYXgFZNkhaKiUFkEqlTEsUhyLKAPR9N4XXL2hde41rpWTLyuoaDYE7nv2iKpmIlyQlZBVd36m8T0wmoU05UoKQdEqzsTp8NgexvAqROTMqFFKTNylsyuYZuyfhAfcv1gHGthxt6ZPQ4UiTJEwpHjLBKOqUkNmL6FtPN4a+B6ymmU6Zc6SoFNhMBLKvAo4Spd1kl9Q7k+ZPtF8S8gADAAWA0EFjlJuzMlJb7GurwamyOlRazDWPQuycQUARt3b5R6H84/QijnFVjUycoICTYmyQ5LxpiIMsABLDUvcvBPCUGlkrmZSla3GYi6UF7JfR7X/wAwCrKgrJy6d29GidS5z10j1IY1FaKEycVKJO8ZyHprHkpveC8kkSyQlypbH+1tOwh8pcRiTKUmvds92tYB2HeC+G1qUzEkKWkLbMdGJNsvUC3zgLUykpUCC73IH8vaJqasAUSsGYLAX0T/AE/SAnBSWjk2hzl0y5iiJswzEyy4vqNQW67wsVBlmbMSt8wU6CNDd2IMbyeIimUtKE86z8X6U9B1NzAZMokkvcN5+cIw4ZRb5a+jm7LNa6vhPKA/lct5xqijU+YqAZjrcuHt6R6bUpUsHKwsCPqYlWZQ0Kj6RRtKgqs0mlRIdQNhBnDpgylyQRdJ7jvrAelmB22MMH8MkpDEPv1eJs8qpBUUa0g3uSbv9Ymm05ngZpuVgAAzpYdtvSPSZLqGa437GLmLUgSM8ssP5gdi3br1FjC+VUk9i5pfIJqcLXKIUlWYi7gbi/7eDFL+IlQgZVpEw7E8pHppC1OxI3H7tFeTUKUoAup9IoWJyj71Ytvj0Mdbx/UzHASB0YX7RV/6IvOldXMZKmKgDmWAbgHZJPQ+0dRoMBosLkBc/Ianwyold+ZnKZadmcB2eOU47iJnTit3zqK1WyB2NhfRo5RUXUFR2N8nbDHBhVUVaZPizEylGyAsgDKXFnazPHYZeBSspSlAAcuOvc9zqTHz9haDnSoEhWYZG1d7fOPoFVd4NL4k0upMt1OwJUBp5ksPWDqLtMXkuEk4letw2lpJRmzXShOwLudgBuTHO+MPxEFTLHgZ5BQ6UiwZJHMQRoSGT11gDxRxHMqZilzCQCXTLclKLMMo6s12hamIKr7RkIr9OkE05Vz2zqf4dKVV002nqZiigFKpZJJIcHQk6Dp/UYKcW8HzJxlyqQSpNOgfCFkLmKOpmEi7eccwwXiCdTqaUtwdj8L9W947nwpWmdLQtQY5fR2GYp7P9YeqaakS5YOErQMr6ebRYdThMtLyCRMSnmSQoFyo+bf90L0vFaep+CYEKOsuZY//AJVoqOpVKEqSUKAUlfKodQdRHz1xLhhp58ySb5FEA9QbpPs0KlqjIxU9PsYcWlKTypsWN2BYmwI3HpAydLnqSiTJWUjLlUUfGs21PxX3u0BpE1YLpWQDoHsD5RYoMfmy1gLyEOzlAU19srH2habvTG+k0tbLMrB8mYB0MCkn+cKbm+e0V6OlmygSkc2uZJAc7AhViPWIJ3ES3KfDQWJ1Mzr0zCMrxFbJdMtlbZH/APIm8c01phKMvocZGJApHM5s4H6muwF49VVyEsZigm25Y+2sKs2fOUCnOodUpOUWLaJAEZp8LUp05Q5S/wBdTAep+4HoL5C54qDNLl5v6jp67v7R6Bs6gKJaNlan2MZjHklZ3p4yLiDGFz+Qqs9+50e2sUZOCkkgEONX0HmesbleQvulwnd17k+QuO5EFZU0Sky07khSzu56n93gG3jglAvbBiuHVS1BwCVadGJZz0iXiTBV0/hFJLlNwNlfeHCbTpm5dBnQUA9Fg5kv6giF/jGonpyqv8OUnXKq+Zz31EDiyznJAct0KqZpWFIUOYtdr2P+IzPoEp+Fb7EEEH23EbypuZiwBSkj+49+8WsJwuZUH4ilDs+rnokbmLJS423pBKJBQySV5EDMQXFn2u/aLUzClm4lKS9gq4D76wz4dSS6VB8NGacd1nXz6CJqkpkBXiTwTMYgKB1s+VtniN+TyfsX/Tnp0JqsKlmSVpmDMCXSSxYFrD5xrTpkpy2UVuCoHQXB+jxbxgolpmZCHWpL9gHNj3tARFQ6nHKYqhc43bNTrRYWjnA0YtYbQUpqPKcwUfX79oHU5BWOZi40htlSQyQf5hv5f4hHkZHBJBoFyqnKsWs9/LeLlYXSpI1AcdCnUg+Wo9YGVErKrKq3Q63BLA+0Siafy1aNyK9bp+4hfDpoUxZnK5iDF3hdSE1sgrISgTUFZOgSFAkntGMXogOdJDEl22O3oY9gWDTqiZlkyzMUkFRAD27x6UZJxtCZ97DfHfEH8TVzZgXmllTSjdsg0ttC6mSVKBU4G1oPU/Bs+ZUIkZCkqUxfQD+Yv5PHV6LApMxSZUyUlaNMpH6UsO8djjadCsmb02kJn4Y4CqdUiaUgypO5Fs5HKB1I1jovElOuYEygrw0llZwjMorSXQlGwLgKcwbw3CZVPL8OUgIQ5LDqdXiwWfUe4gFDVC5ZblZwrFOAZ4ExahZCVKLsCWJ+D9Q6wnzEM4IYMwY/Nt4+o5tOhYyqCVAu4Lb2Mczx78KEeM6JjIU5bdA2HeOUGnSGLOqfI5PTAZW0I06x238MFTUUyUTUlJUT4IIL+H8RJ6BzYxrgH4bU6VOtImhP6g1+7Futoc8PoQjMojmVv0SPhSPINBOLT2DLKpRpE7bxxf8AF2ky1EuYA2eU79Sha0/TLHZKhbAd/t+xHLvxmQGpj/Sse+RX3jZdC4umjm9NUafOJp8tz5m3m8DKSaxPyi5OmOPOEShUiuOy1Iw5WZYWMrFVy1j94uIlZmDaOf8Af3gfQTsraM19O0Gpcy42tfTaEZW+R0m0EKWQljYXU2mgOnpF2RMD+Qb0/wAf4gfRztO+vp94ugXP73go1WiKd3sGY4sksNRp8n+seiziAB87een+oxAt0xkXoXZ2XxAkGwL/AHPufpGZzrClAuRc/vtrFKZMvMV3IifDKjKFvolIfzLD6vDHFpX9FrGHDcWBlhJdrqfcMQ7d0qAV5GL2I44lSLsq12Z/mGIMJ6ZuVVrvdJFmJ89QRqIzOWBzEkPfKlQb7tfvCXgTZlIjnSfEU6RlBOwYqOwAhk4flEy1S0j4S4OwU76/KBcujUZec3PNmN3QRa0HMEkqQQpJZJPM9wGFvcl/SA8iacK+iiAVxkFclM1KQVpcZdeY2/5EBaysUEeFMImWDhRuk7taGPE8suQplEqIUpx1Adx32jms6X4yisKUS/MFd9bwnxoc1vVAy/Is+GmclT2D67diPKAHhlwnu3rBlc9kN8IB9mdopKpSpWZL3aw67x6eJ8bvoycb2W8Hoc+a3wBze7vqIZ6wHwQN0sR2/bj2gBhdLNQAoBsxZzodXB84Kpq1BBCwoHIoejOlupER57lO0w/gnrKYnIWBKk30uQHPruPWBmKsEAoNx8Q2V/MCB5exBglU1xEqnI1CwXPVLOD6fWF+rnBMyY7gfm5Q+zMj5mCwwbYlkAqQo5VaK+huPZUdy4G4ZTQ06UW8RYCpqtyprD+1Onud4+dTP+wjp3Bn4rzB4Uiol+KOVCZgJ8S5YONFNp1j0ePAlyPlpHTpmDoK1TUWmJdj5h4D0qyTmVqWdup1+cE6yozLZC+iVpIVdja1vV4q4vL/AC8yW8Rwx0Cmd8w7dYGOeMZNUKl47lFSssy0BrvGzDvFGin5hZ+l+wi4gFot0yC2eAGaJQR/r9+0V12D9bfv2iObNYH5ecbRjZckVCwsBJspYB00Hxe7GDKZmYtCxJrghSXD/wArBndVh8zDBJp1gA8hLf1D7GEZOyjH0bVSXt6emqvsPWOWfjNNKloAHLLcKPRSw6R/2oJjqFRWZAStJAFydRbq2g3uI4RxrxEmZOqwD4iZq5akKBsPDs4fYgqEIlfQ6O2JktXOPOL+0CyqCMtTh4LIirGy1Mq1TTzAOQAMqQkHKMrkCz994K0lQ5YhrBn39oCIUkZFBRzOc4IYJY2YvcEQRTO5wRtYxLmj8DaDFPNPKRvt/uCHjv7CA0qp9hpFiXVdfLaJoutE2SFklVM+n3EeivOW/wA49HHUL09gGG2ZR97fKKsqo5W/UoP3izVjMVnz+RG3tFMy+R9wQfSPQhTWylkniD4Tdj8ngrhKcq0EAFJLader6xSoqcFSVOGs/d4t4bNSiYsF8pPLr8QMLyu00gohnw1JnLI+FS3YvooXt7iI6+ZmlrRKmWDuNC42L7NvGyp6GBXNyqYOwdVtLf5gdiGMyfCMqVKdRLeIQHN9Ru584jxwcmnQTZfwDFJfgZps4ugKQx2SpmyjU7wJxGvSualMkhI/U2V7Wf6RJQYOAFFVy2h8rxVxbBig5kjlLehMUQ9P1Hv/AEDTI6kK/nJt84LYRT5UFSwwUwR18/KBZmzUJTMYFJ3Zw4sx6GL9Lj4UGmpYbEXY+UdljNxqK/wMUl8hOjr/AA1CXMUAkl0L/SfbeCtdjyZv5K8oP8iwLEwsGV4iSp8ydAN4Gqm5F5VPlGytYnXjxm/3CUgpiE8rloSLEKLdlWDe0C8TVmSFKPP8Kh0aNzWuTfVr907+cDMSqc8wqFgbt6Rbhx06E5ZcYlXeGzg3h8zamSoKSZfxkqdKcwBOQnq9rQE4ewc1NQiULBRdR6JF1H2hgnY4UVqUU5ySpRKALFLAHPYhi4e+8Oyyf4x+iTGt2zsMhUwsmXLVaxOZJSPJT5jArEayeVFBSG3II8wdbPuIXZHHCLBSFA5dRLl9OoywOm8cS5ZLCYovcEJBjzVGT0ky1uuxuqeEpc8hYnTElgWCraAFh/LB6WopF06dHMJWGfiRImkJUDL/ALtD6w1yMXQoOFOPN4fHPPHpiZePjyFmZUJJG2u3tEUyYC3v59PaNjiSN4lTVS+sOXmv9hL8CP2wPWJWqZLypVlSoKUR2fv1AhjkVistlEesVzPTsY0VMAETZMznKyvDghjjXZR4s4jXJp5iiQeUpD2url2839I4ri+CzEzzJdKlpRmUxsOQLIfqBbzh0/EzGOVEobnMfIWHz+kc7TiCkzBMB5gXL79QexijBye2TZYq/aUVGLtMu0UTDlwx+HNXVJEzJ4Mk/wDyzeRLf0g3V6CKclULxyp7AAlgh8wzZmysXZnzPoz2aHnh3gxagmZPAlSix/MBBX/Ygcyh3LCLVFgtPQKOUpqJrhpik8qCN0JL37mLgxBaypa1FSn1JJiSc03QU8trQB4qwtMiYDKUVSl/C4YgjVJDnzF9IEpmW94a6xAnSly5ljl5T0ULpPvbyhNo5+ZwTcWMKlG1aNjO1v4CaUuP8xmNsMT3jEcoWhEptPQsSKqyk/q3/fpEJVyqHYfWKxMaqnGL1DZU5qthLDZiSpIXYXHluH9YsV1aEnlI1zjZiQHgEmaRoY8bxjxXK2Cs30E6nE11CkgsNB/zBrE6MAsnZAPqWb99oW6aVr5P7awySpueUFn4nyqHcaRPmXGuPQ2Cb2wrVUykZRrmIJ8im4MW56QQPJ/a0bSxmlg7294pqUQw3uR/j1jx7cv4KV7QdjM9KZPhgAOdNhC0JBKsuhvrBitrA5cOrQdhAidPJUSN7R6/jxcY0LkZk4itFgpomRNKyc7m2urRrhlIlRJV8I184JCk5hl0Aue0HOUYuvkTz4gWoX00imowWxpCQp0GzgHzaIZOCzFfpHmrs+nlDoSSjbEzbn0MH4dqCDUzd5clTHo/TvZoV6aoyrCj6+tj9YacDSiTIny8wMyYMlnYPbp3gJM4cmDQpPS+vyhcckeUrZvGSSo2TW2SHuLf4ipUqzKd/OL9JgE5QH5JIuzMHPc9BDLhvCMmWAuaVKUllEEMgkOSG1bz103jY8E7TNyZKW0BuHuH1VCUvyjxAm+pDZlMPL6w5J4E8NjKqVoJFrW+Rv7RXwarKskxVvEnFaQ1ykJVsNLAe8N6Zzyv7XGvQW+TQzDFZE+SIs2WcZLi6ABw2sluHlTgA93Qo2fpESsRnIBKqaYkB3I5gG10hwzWHl9orVVRlkzT/ST7gNGy8PG9oFeZkQqS+LgGJSpu4ME5fEpUkHIu9hykOfODZkJYJUkG7FwNvnFOqw5CxMBDHUEOPUDtC/6GP2N/r5/Ry7jdC/FE1RcTBbszaejH3hWJjqvG2BA0i1C5Tzh9iGze4f3EcqAvDlBQ0dDK5o6RwhLp6WWib4KZ05YBzzBmCH2lpNh5kP5QSxbiWbOU6lEv1Jt2AhToyZSJYuUKAZR67jtF86O+ukedllJug0q7M1VaE8xjVOOy5aeZTq6C7mFnGavmy7/SBIVd4djwWrYTrpjNiGOTZwN8gbQanzgPR1OVYO28ek1PWIykBd9HhkY1aH0q0NsirSBrtHoVZ1cTYGPQCxSoneJfZSeMlESeFqekaJEVWG4/ZoBE3hsBHvDjdcsiMbDjjo2Spmb9vBzDwCpSCosdR6DWA9N31FxFvDCQp+jkmJ8quLKYjLS1eUMCS371iYzAVjoUkP3DQGplkm1tdOjR7+IUFpP6b/aPN9Heg27IsQkAkv76P0vARSGN4KYio8w2JP2gRMmFm6aR6OBPiKlKhn4DnSvHWmYlKkqFswsGPy1g5i2DEzcssMlW4FgO/SOfUE3KsKv3Yse8P9LPnISlQmKKWcJWyg3S14XnjTJZL9QDxXB0SgpCw8xRJSQdEj4XGl/vA/D548MPqHG/2P76wax6aVqzqSUki7FwR7vANKkl8gIUzqPUjp0s8dF8o7G4rCUisubF2bd7N6xsZz7adGtr00/ekDZUw7h7eVrRZUhrMeu279LQEoKxwx4MhPhEmxB6tt/Vb0Y9jBHxCLJI5dSxOo3fK3n3gXgiF+Gd7O7jRu4J9Ispds2UKu4OunQqLjybeI5fkwGWJ806AvtrnJJ0ayva0ZTiEyWCAqyteUB1Gw+Igj2gaKklrPqWcsDs4BSPURRxrEjKQWcKLo2cOHU5AvbS+8Nx8+SSYqcYvtDtgXEAnShmUnOHDXuAwDPvFnFZv5S+4T/5phQ4DoiqQVqFsxCb9Gd/WGXGVfkzG/8ArV8mMe7Fvjs8eaSkF1zOY+bjfX/iIpkznH9QKfk4+kVUT7A7kD5sYiqJ9n6EGGWCWFoEyUpBDuCn17xx7F8JEmYCLyyS3YjUHyjrcmZzKA0Uyh+/3rCdxRhmeZMSNFMpPYm4+bxLnlxqXx8lXi/lR7habMMo/wDt/wCIlgspIIzJPZJuYIV+DBUpS6dRISC6CGmSyzgTEkAi9n0hYwnLLSTMlzQpKsueVNCSD0I0PnDBLxPx8vg1R8VHw+NKZY7eKhwpJ/SoERPxVD5rZzefmzHM+Z7vq8aAQzcaSlCYDOkJkziAT4ZdKxfmZ7HtCy0VJ2jVskCmiWapw+4isYklqjKGqV6N6ZDnrHo6J+GvD8ucgzFp5gSE9xpf5xmFu30LeaMdUf/Z"/>
          <p:cNvSpPr>
            <a:spLocks noChangeAspect="1" noChangeArrowheads="1"/>
          </p:cNvSpPr>
          <p:nvPr/>
        </p:nvSpPr>
        <p:spPr bwMode="auto">
          <a:xfrm>
            <a:off x="225425" y="-725488"/>
            <a:ext cx="25050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g;base64,/9j/4AAQSkZJRgABAQAAAQABAAD/2wCEAAkGBhQSERUUExMWFBUVGBgXFRgYFxcYGhcXGBcXGBcdFhocGyYeGhwkGhwXHy8gIycqLCwsFx4xNTAqNSYrLCkBCQoKDgwOGg8PGikkHyQpLCwsLCwpLCwsKSwsLCwpLCwsLCwsLCwpLCwsLCwsLCksLCwsLCwsLCwsKSksKSwsLP/AABEIAL8BBwMBIgACEQEDEQH/xAAcAAACAgMBAQAAAAAAAAAAAAAFBgMEAQIHAAj/xAA9EAABAgQEBAQEBAYBAwUAAAABAhEAAwQhBRIxQQYiUWETcYGRMqGxwQcjUvAUQmJy0eHxFZKyFiRDU4L/xAAZAQADAQEBAAAAAAAAAAAAAAACAwQBAAX/xAAqEQACAgICAQQBAwUBAAAAAAAAAQIRAyESMQQTIkFRMkJhgRRxkdHhI//aAAwDAQACEQMRAD8A4euNYkmi8Rxxx6PRkJjEccejMYjZo44w8ZBjWJJaHjGajcJjVYi2mWGDxXnawCdsYQxsYxGTBmJBjh+SSsGGnF6BX8Osm1oXeHE31CehP2htxYrEhSTfljzskv8A02HNdHM4woRLKQ5jE1DRfewWiGPPGSI1gxdGyTGyo0EbqjDYmsT0iHN4gi7RojJPRj0itUalohi3Vy7/AL3irHR6MMRkRiN5YgjjV49GVCNY44JYZJzBQ7H6RRmoIJBgtw+lyREeI02tt4XdMBS9zQKj0bAR4C8MGVqzenUQoX/bR6LHhsoH96R6FyFOVkNSm/qfrEBi/Xo5yPIRRmC5gosYWaKTmChFeahi0EMH/mjGKUzc0ByqVA3sHo1iaamIpWoiwv7QbZvyVYtU0u4itBCklR0+jm6RaTJ08oHVSGMHEy7QLxBF4RB7Cg7KEYjMeaHjGHcDwrxA7kMbNDdOqHlqll3Cd4CcHszGD1fTsosNrx5mWTc2HPujntIllx6sReN5hyTFE9TFaZOUq5i5Jt2Y+yJSYjMTZg3eIjDkLkYETzEsWiERZqxp5RjATplcawcwxDQETDDhyHbaF5DMnRUxOmADvrAaD+NJa3nAEiCx9HQ/E1gvw1TS5k9CJr5VFnBa50fs8CTFugNy2uo8xcQUujQxxnw2aSeUgciuZH9p29IXkJvHXuJJaK/CpU9JHioADbnYiOWCmIUQQQRtAqRiethThdH5sE8ZoGilw6j80N0hixmQ9o7tEzfus5/NRzRArWLtZKZZHSKa9Y2JYncQmUWB7R6LDDInyEYjmiGzTEJdif67+kCJupg/i0uym0Bf3gDOF4yBVHaC+AJsYt4pTuIq4AOVXpBefJdvaJ8jqVgP8xVk05ztFibL1ENH/pQlylSTMSHVKvmA69/IQGqqQgl2HmWglmjNWhrhJSVoBZbwYokaeUTyuDqlTKTJUQTqCPleL/8A0SbKbPLUnzEbLJF/JmSLN5clxAjE6fWHGVgswIzZbAOQ4cdyIXsVRYwKlF7QEVKMtiuRGVpYxsReMzxcQ+ypjNwmsuw1tDJVEksrX5Qu8NnIUnVxDVVcxzAWyx5uR22dN+4R8aohm1YMVE/2/wCyB6wBUc2gZrQZ4mqxnMtOoss99WF9NPaLnB1FKz55ykjaWDdzupu0WRl6eLlI1LnIEy+HJ6k5ggtsTZ/J4o1FIpBZQIjreLyiUDwiklV8yvhQjdSj9oUq+nJUUrCFal0ElKgOm4hGPy5S20qGSwr4E1J2izWCwjOI0Blq0YK5k78p0jaouhJ7fSLrTpokcWpFWXqIY8Pkkm0LqUw04KX9oCZmbSMYxJdPe8KqxDfXy+VXrCpUC8bDszE9EJi3hvxCKqk6QQwVDrgpdBSOu/hrhSZtBMQQ5zFUB8c4eTmIUGIsFbjseohp/CktKIGkEeJcLcktCo7jYqV2cmo8NXKnpBFjoRofKCmIK5i+0EKuSUG4cRSqpTpKto1TXTFOD7EnE0c5MC5ybwcxUAqtAapgo9lMHcQqlDoSe0eiaQl5KTGYYRvsnr5XIoblQhbqkMojvDTi0sh1bBQ+kLNcXWT3hUeynE7CeBfCe5huwJIE5KlB8oUoDuBaFPAU2PnB5dZ4bLBbLf8Af0ifOm00gsbrKmMNRWIEsE/Gbpayio3JBiCm4aRNWZs0qdV8oAt6n/ECMOqTNmuWcMB2JLm0O0iStC035S1779eo8o8Wbli0uz34xWTbN6LhimLZlTEHZQXp6EMPSBuKYPMplv43iy35TlDgvob284LzcKXMmn8whIayQSX3HaBeLS8qsuYkB3PQRizS401/ILxR5Wma0xlF5ksnxhdT6kbht0nppCxxdTpTMWE6G4HRwC0YNTyhUtTrlfEddDuOkUcQqjMcqLq3I3fQxb40XGTd6JPLalFa3YrrF4zVC4jacLxipTceUesvgl7aGrhpDpAPZoIYlXKQVNohBPqIG4HOKZcSVoV/CzldUh+vxAmPP7nX7hyWxMDqVe5J+ZjomAUykAIQlBBAzLZ1FIGiSRyh3MI2CU+eehLtd/YP9o6NgtYEnKdVAX8/9wfnTapIb48VVgz/AKoqTWKzHNKCky1JJ2UxBAfreCnFNDLlozpIAAYpfbtFHE8QkCbMK5HiTldEk6BgQ9vWKFTXTJ1Pz2HiZQCbsUk37W+UT1yppUUSWgNW4s0kICQSSXWXdgWCTs2Xp1iDDqBc6WEJSSrMyba5th6xYky0KnZpiSpNilCdVKI5U9h1joHD+AVCyJhQmWGZIP8AInbKnYxXPJ6caitiPR5u2Jc7gSpSSkS85T8WQhQSRqCRqR2jfC6dSFMUkEagiOjr4QqEpIlzwkMwABuO9tYQuIMOm0kwEkvudie3bzgMeWbfvQGXx1Ne1keKS7ekKdYLwzprPFQXYKAu2nmIWqtPNFkeyLHFxbTIzJJAaDmHS0S0HkdSjlCypQIZ3ZOl76xSw9D26wdrEtLlAoS4BLh0kv8AqNwf9wM5aaN7monSPw0nhCWO+kN2NTEsXtaEHgbDJk0BebwwG+AZu1yf8NDlVYciYkic6lJu6iWLHdKWB9oDE5caNnGPICrwFdS+VPL+o8o9OsL2PcM+Ak5lOpNx0foz3jp9PXvJSrKQND2AHyHaOdcf17zAH0Go+T94yajGPL5BVt8TmuLMSCN4oypacswK1Zx6PFqpVmIDgkO/be8WMMw0TETn/lS49jDcdtmS9saNsLlZpA7RmJ+HbygOkZihbI5dsmxIflqG+e3pClWI5ob8WkHKs7ZjCtiEtlQhaZViL2ClkKixV1AWLHMQAAGNupMR4Qn8qZu7RColGVCQ6mdTdYVN26RV48Fycg/w1IeYU75v+IdahZlZQucpIVrnUMur8oCXAtrCHg9SUc41HxE7k3t2h3rTTT5SRUrAmqH5ZTmcHZkjUbMY8fyI3k38nsQl7LRbwqZ4qlgrUsuVDJMKXBa7BnaBXEqMjAklR66kd+sEKGno5ATLQSmcoPnUhSSo/wBx08oWcaqlKmqcF0ve5038t4Vw91I5ytWAJREtSmLE2PQg7R6rQErZmTlCbF76/eJqgpIIWPjuW1Sr7uLxDLqFITkGVSCSNATrYHePTVvZHNWgFPl39Yjmh1+wi5UJOYv1ikjVxF0XaJktjThMprNrB6iwxMzLKWrKkvnLsMrX1329YXcCmLCubRosY9WkpSBubx58k3Kkwu2Kc+WqRN5T8JdKg9w9iH2MOuBVXiICiGsHbtZTd9DATGcImTBLWllcgTlGoZ9OogvgnD65AuCpagCoC+UHQW36w3yZQniTb2FhtSa+BiJlTWMxRBAyqYsS0KXE9WhGVEpmBe3W+veL9RTqI0m5WIVyhNn5dQ3XvAqrwYi6ZSibfFmU2mwbeJsEYqScmUNtk/AktMysAmsEy0KVfTlA19THa8HmoKWCh7EH2IeOOcFYMZk9ZJKUqlHmSMpuWt5FJ9o6PgeEJp1pyuo8ylKWq5DAM5OmkPySSnaOUW4jRUVqEAAm52AKj7CEf8QKPx6dSpZByc3TTUdQW2MHavh2XUFMxTu7uk662N9L7dopYrh6USVS0qWpSwzrOY6NHSk+2Co10cVw1RzqHVJHsxinVnmMNmJcMmkmyTmCvFSsszEAOC/rCziCOcxZCSk7JMirIW8JlEw7YZgqqn+HQkBysJW/6D8X0hQwRbR0/g7FpUiWpa0LK8oEspTmBcnNuwNmv1tHL5I5P3lHGuFVUtQjIqYRMcS8pJykH4bHTeHfC6ydKRlqUhbD40lyxsQr7wIrMX/i5cuolSyUyfiQogTFAnVAGjebl4n/APWsgj4S3TbsD1jE4oKmyA4wZSZwAC3PITyjSzvb/iFPiKgzSZk1WdBDFIJcLGYJ2a4OY6Bg2usTcRcShSliXLTlVq1nmB/oS7DWB/FGNKqRLlZEywGCim+ZaQxOgYanKPOEck7TY3i7TOeKnkTcySxBce/0hopKxErxXDCZLBA/uS7fOFSXIJmhDOoqyt3doZP4Arax6aagWH0iy+LVAZqa2VMPq/DS0ei4cMA1H1j0dbJHQbxRA8NKeqi8J2JJ5iOhaG7E0lydnUz9hCtSS/EuvYuX7wE5Vsfgi5M3kJGS5KUi57naLFAgpCph/mDX6d4oYnOHwJ0dyesbDEFKSEggBBcBtfPq0IcXJf3PUhGtFqjWrMpCdw50NodcHQJi06FQQElJSFAXLggiEKeClaVpN7G1gPKG7AKtSi8sFSmG9xc/a3pEXlw9vKJXilxexkxDBSEKZKZaQQsZUBLkF7wtKqfzFzWtlUACGc9BBPEcSqFoVmzBCAXKuW42Hn2hXxipZaEKUAAz5dB2iXDjlLs3JNdIDzSVr/SwD33Ym0XfERnSHBLJOYaO1/TSJMcp5YCCnmYt0JGuvQwKoyN7X/YEeqqnDkiZnTqWopJ4ShUuW5LF9S+pB28opy/w6krUTLUUEEjKRZ/M3NoVKTEEy1OzkAgvZweh67iHHCcWVMSBJKSoN+XMVlX3ymweJHzx/dC+KfQErpqaUqRMSQrQW12hXrKpSy5FncQxcU4l4lRlWCcrAhRchW94josFlF500lEkaJ/mmHoOiep9ofjrToXL2bY28J8PKFK6syFrS6lfpSTyoS2hIud7gRblUKJAUBcEsDuTvfrC9gfGCfGKGyoUWFzltZOv1hzVJDJ3tbzIcn2iLMne0UYurAtVNKmRZI8QFZLDklspID7qJEbzZaSoqABAUPYgEEeRY+8a41QJLKKQSAQAbgg9RudoDyK9SFJlJSkZlAM6Ui7uA5ADdXgVukjZbRX4eUZdQgubrXJU+mpWjLv1B84dq6tyz0pVKSsBBIUXIbowBLnpCTxJwpVBQny0FvEAGVaFNMOW5AJYaXcw0YJxMnw0qqUXdSCoB050FiO3W+rxXkg6TfyFgyR67GbCKvOCEysiU7syS9+UFj8oV+McW8Bl5PEZQ5QWd3JvtYGDE/idKg0lBvubCE3jmRNVLRkQpZKllRSknRLbbAPGxak1Hsycqt9C5U4+utqDNWEoCUZUITolOwHXUkmAlfLvDdh/BM6VSzJ0/wDKy5QhC0kKUFXt28+h0gPLwlU3OQLIDqLOegAA1MWVWzzpzTyMp4dKtHQsCwtapKQRl3vqz2LQF4SwEzVKV8KJba5SVEn1CW1u50htSlEnMpypaviUSSSBoLnQfeCjJoROCbtgbD6KXJqZmZLkKzJe4vdwDbfptFatSgrJQFcxJ1DX2FrRnHpniDOhs4sgk6vtre94qYXgFZNkhaKiUFkEqlTEsUhyLKAPR9N4XXL2hde41rpWTLyuoaDYE7nv2iKpmIlyQlZBVd36m8T0wmoU05UoKQdEqzsTp8NgexvAqROTMqFFKTNylsyuYZuyfhAfcv1gHGthxt6ZPQ4UiTJEwpHjLBKOqUkNmL6FtPN4a+B6ymmU6Zc6SoFNhMBLKvAo4Spd1kl9Q7k+ZPtF8S8gADAAWA0EFjlJuzMlJb7GurwamyOlRazDWPQuycQUARt3b5R6H84/QijnFVjUycoICTYmyQ5LxpiIMsABLDUvcvBPCUGlkrmZSla3GYi6UF7JfR7X/wAwCrKgrJy6d29GidS5z10j1IY1FaKEycVKJO8ZyHprHkpveC8kkSyQlypbH+1tOwh8pcRiTKUmvds92tYB2HeC+G1qUzEkKWkLbMdGJNsvUC3zgLUykpUCC73IH8vaJqasAUSsGYLAX0T/AE/SAnBSWjk2hzl0y5iiJswzEyy4vqNQW67wsVBlmbMSt8wU6CNDd2IMbyeIimUtKE86z8X6U9B1NzAZMokkvcN5+cIw4ZRb5a+jm7LNa6vhPKA/lct5xqijU+YqAZjrcuHt6R6bUpUsHKwsCPqYlWZQ0Kj6RRtKgqs0mlRIdQNhBnDpgylyQRdJ7jvrAelmB22MMH8MkpDEPv1eJs8qpBUUa0g3uSbv9Ymm05ngZpuVgAAzpYdtvSPSZLqGa437GLmLUgSM8ssP5gdi3br1FjC+VUk9i5pfIJqcLXKIUlWYi7gbi/7eDFL+IlQgZVpEw7E8pHppC1OxI3H7tFeTUKUoAup9IoWJyj71Ytvj0Mdbx/UzHASB0YX7RV/6IvOldXMZKmKgDmWAbgHZJPQ+0dRoMBosLkBc/Ianwyold+ZnKZadmcB2eOU47iJnTit3zqK1WyB2NhfRo5RUXUFR2N8nbDHBhVUVaZPizEylGyAsgDKXFnazPHYZeBSspSlAAcuOvc9zqTHz9haDnSoEhWYZG1d7fOPoFVd4NL4k0upMt1OwJUBp5ksPWDqLtMXkuEk4letw2lpJRmzXShOwLudgBuTHO+MPxEFTLHgZ5BQ6UiwZJHMQRoSGT11gDxRxHMqZilzCQCXTLclKLMMo6s12hamIKr7RkIr9OkE05Vz2zqf4dKVV002nqZiigFKpZJJIcHQk6Dp/UYKcW8HzJxlyqQSpNOgfCFkLmKOpmEi7eccwwXiCdTqaUtwdj8L9W947nwpWmdLQtQY5fR2GYp7P9YeqaakS5YOErQMr6ebRYdThMtLyCRMSnmSQoFyo+bf90L0vFaep+CYEKOsuZY//AJVoqOpVKEqSUKAUlfKodQdRHz1xLhhp58ySb5FEA9QbpPs0KlqjIxU9PsYcWlKTypsWN2BYmwI3HpAydLnqSiTJWUjLlUUfGs21PxX3u0BpE1YLpWQDoHsD5RYoMfmy1gLyEOzlAU19srH2habvTG+k0tbLMrB8mYB0MCkn+cKbm+e0V6OlmygSkc2uZJAc7AhViPWIJ3ES3KfDQWJ1Mzr0zCMrxFbJdMtlbZH/APIm8c01phKMvocZGJApHM5s4H6muwF49VVyEsZigm25Y+2sKs2fOUCnOodUpOUWLaJAEZp8LUp05Q5S/wBdTAep+4HoL5C54qDNLl5v6jp67v7R6Bs6gKJaNlan2MZjHklZ3p4yLiDGFz+Qqs9+50e2sUZOCkkgEONX0HmesbleQvulwnd17k+QuO5EFZU0Sky07khSzu56n93gG3jglAvbBiuHVS1BwCVadGJZz0iXiTBV0/hFJLlNwNlfeHCbTpm5dBnQUA9Fg5kv6giF/jGonpyqv8OUnXKq+Zz31EDiyznJAct0KqZpWFIUOYtdr2P+IzPoEp+Fb7EEEH23EbypuZiwBSkj+49+8WsJwuZUH4ilDs+rnokbmLJS423pBKJBQySV5EDMQXFn2u/aLUzClm4lKS9gq4D76wz4dSS6VB8NGacd1nXz6CJqkpkBXiTwTMYgKB1s+VtniN+TyfsX/Tnp0JqsKlmSVpmDMCXSSxYFrD5xrTpkpy2UVuCoHQXB+jxbxgolpmZCHWpL9gHNj3tARFQ6nHKYqhc43bNTrRYWjnA0YtYbQUpqPKcwUfX79oHU5BWOZi40htlSQyQf5hv5f4hHkZHBJBoFyqnKsWs9/LeLlYXSpI1AcdCnUg+Wo9YGVErKrKq3Q63BLA+0Siafy1aNyK9bp+4hfDpoUxZnK5iDF3hdSE1sgrISgTUFZOgSFAkntGMXogOdJDEl22O3oY9gWDTqiZlkyzMUkFRAD27x6UZJxtCZ97DfHfEH8TVzZgXmllTSjdsg0ttC6mSVKBU4G1oPU/Bs+ZUIkZCkqUxfQD+Yv5PHV6LApMxSZUyUlaNMpH6UsO8djjadCsmb02kJn4Y4CqdUiaUgypO5Fs5HKB1I1jovElOuYEygrw0llZwjMorSXQlGwLgKcwbw3CZVPL8OUgIQ5LDqdXiwWfUe4gFDVC5ZblZwrFOAZ4ExahZCVKLsCWJ+D9Q6wnzEM4IYMwY/Nt4+o5tOhYyqCVAu4Lb2Mczx78KEeM6JjIU5bdA2HeOUGnSGLOqfI5PTAZW0I06x238MFTUUyUTUlJUT4IIL+H8RJ6BzYxrgH4bU6VOtImhP6g1+7Futoc8PoQjMojmVv0SPhSPINBOLT2DLKpRpE7bxxf8AF2ky1EuYA2eU79Sha0/TLHZKhbAd/t+xHLvxmQGpj/Sse+RX3jZdC4umjm9NUafOJp8tz5m3m8DKSaxPyi5OmOPOEShUiuOy1Iw5WZYWMrFVy1j94uIlZmDaOf8Af3gfQTsraM19O0Gpcy42tfTaEZW+R0m0EKWQljYXU2mgOnpF2RMD+Qb0/wAf4gfRztO+vp94ugXP73go1WiKd3sGY4sksNRp8n+seiziAB87een+oxAt0xkXoXZ2XxAkGwL/AHPufpGZzrClAuRc/vtrFKZMvMV3IifDKjKFvolIfzLD6vDHFpX9FrGHDcWBlhJdrqfcMQ7d0qAV5GL2I44lSLsq12Z/mGIMJ6ZuVVrvdJFmJ89QRqIzOWBzEkPfKlQb7tfvCXgTZlIjnSfEU6RlBOwYqOwAhk4flEy1S0j4S4OwU76/KBcujUZec3PNmN3QRa0HMEkqQQpJZJPM9wGFvcl/SA8iacK+iiAVxkFclM1KQVpcZdeY2/5EBaysUEeFMImWDhRuk7taGPE8suQplEqIUpx1Adx32jms6X4yisKUS/MFd9bwnxoc1vVAy/Is+GmclT2D67diPKAHhlwnu3rBlc9kN8IB9mdopKpSpWZL3aw67x6eJ8bvoycb2W8Hoc+a3wBze7vqIZ6wHwQN0sR2/bj2gBhdLNQAoBsxZzodXB84Kpq1BBCwoHIoejOlupER57lO0w/gnrKYnIWBKk30uQHPruPWBmKsEAoNx8Q2V/MCB5exBglU1xEqnI1CwXPVLOD6fWF+rnBMyY7gfm5Q+zMj5mCwwbYlkAqQo5VaK+huPZUdy4G4ZTQ06UW8RYCpqtyprD+1Onud4+dTP+wjp3Bn4rzB4Uiol+KOVCZgJ8S5YONFNp1j0ePAlyPlpHTpmDoK1TUWmJdj5h4D0qyTmVqWdup1+cE6yozLZC+iVpIVdja1vV4q4vL/AC8yW8Rwx0Cmd8w7dYGOeMZNUKl47lFSssy0BrvGzDvFGin5hZ+l+wi4gFot0yC2eAGaJQR/r9+0V12D9bfv2iObNYH5ecbRjZckVCwsBJspYB00Hxe7GDKZmYtCxJrghSXD/wArBndVh8zDBJp1gA8hLf1D7GEZOyjH0bVSXt6emqvsPWOWfjNNKloAHLLcKPRSw6R/2oJjqFRWZAStJAFydRbq2g3uI4RxrxEmZOqwD4iZq5akKBsPDs4fYgqEIlfQ6O2JktXOPOL+0CyqCMtTh4LIirGy1Mq1TTzAOQAMqQkHKMrkCz994K0lQ5YhrBn39oCIUkZFBRzOc4IYJY2YvcEQRTO5wRtYxLmj8DaDFPNPKRvt/uCHjv7CA0qp9hpFiXVdfLaJoutE2SFklVM+n3EeivOW/wA49HHUL09gGG2ZR97fKKsqo5W/UoP3izVjMVnz+RG3tFMy+R9wQfSPQhTWylkniD4Tdj8ngrhKcq0EAFJLader6xSoqcFSVOGs/d4t4bNSiYsF8pPLr8QMLyu00gohnw1JnLI+FS3YvooXt7iI6+ZmlrRKmWDuNC42L7NvGyp6GBXNyqYOwdVtLf5gdiGMyfCMqVKdRLeIQHN9Ru584jxwcmnQTZfwDFJfgZps4ugKQx2SpmyjU7wJxGvSualMkhI/U2V7Wf6RJQYOAFFVy2h8rxVxbBig5kjlLehMUQ9P1Hv/AEDTI6kK/nJt84LYRT5UFSwwUwR18/KBZmzUJTMYFJ3Zw4sx6GL9Lj4UGmpYbEXY+UdljNxqK/wMUl8hOjr/AA1CXMUAkl0L/SfbeCtdjyZv5K8oP8iwLEwsGV4iSp8ydAN4Gqm5F5VPlGytYnXjxm/3CUgpiE8rloSLEKLdlWDe0C8TVmSFKPP8Kh0aNzWuTfVr907+cDMSqc8wqFgbt6Rbhx06E5ZcYlXeGzg3h8zamSoKSZfxkqdKcwBOQnq9rQE4ewc1NQiULBRdR6JF1H2hgnY4UVqUU5ySpRKALFLAHPYhi4e+8Oyyf4x+iTGt2zsMhUwsmXLVaxOZJSPJT5jArEayeVFBSG3II8wdbPuIXZHHCLBSFA5dRLl9OoywOm8cS5ZLCYovcEJBjzVGT0ky1uuxuqeEpc8hYnTElgWCraAFh/LB6WopF06dHMJWGfiRImkJUDL/ALtD6w1yMXQoOFOPN4fHPPHpiZePjyFmZUJJG2u3tEUyYC3v59PaNjiSN4lTVS+sOXmv9hL8CP2wPWJWqZLypVlSoKUR2fv1AhjkVistlEesVzPTsY0VMAETZMznKyvDghjjXZR4s4jXJp5iiQeUpD2url2839I4ri+CzEzzJdKlpRmUxsOQLIfqBbzh0/EzGOVEobnMfIWHz+kc7TiCkzBMB5gXL79QexijBye2TZYq/aUVGLtMu0UTDlwx+HNXVJEzJ4Mk/wDyzeRLf0g3V6CKclULxyp7AAlgh8wzZmysXZnzPoz2aHnh3gxagmZPAlSix/MBBX/Ygcyh3LCLVFgtPQKOUpqJrhpik8qCN0JL37mLgxBaypa1FSn1JJiSc03QU8trQB4qwtMiYDKUVSl/C4YgjVJDnzF9IEpmW94a6xAnSly5ljl5T0ULpPvbyhNo5+ZwTcWMKlG1aNjO1v4CaUuP8xmNsMT3jEcoWhEptPQsSKqyk/q3/fpEJVyqHYfWKxMaqnGL1DZU5qthLDZiSpIXYXHluH9YsV1aEnlI1zjZiQHgEmaRoY8bxjxXK2Cs30E6nE11CkgsNB/zBrE6MAsnZAPqWb99oW6aVr5P7awySpueUFn4nyqHcaRPmXGuPQ2Cb2wrVUykZRrmIJ8im4MW56QQPJ/a0bSxmlg7294pqUQw3uR/j1jx7cv4KV7QdjM9KZPhgAOdNhC0JBKsuhvrBitrA5cOrQdhAidPJUSN7R6/jxcY0LkZk4itFgpomRNKyc7m2urRrhlIlRJV8I184JCk5hl0Aue0HOUYuvkTz4gWoX00imowWxpCQp0GzgHzaIZOCzFfpHmrs+nlDoSSjbEzbn0MH4dqCDUzd5clTHo/TvZoV6aoyrCj6+tj9YacDSiTIny8wMyYMlnYPbp3gJM4cmDQpPS+vyhcckeUrZvGSSo2TW2SHuLf4ipUqzKd/OL9JgE5QH5JIuzMHPc9BDLhvCMmWAuaVKUllEEMgkOSG1bz103jY8E7TNyZKW0BuHuH1VCUvyjxAm+pDZlMPL6w5J4E8NjKqVoJFrW+Rv7RXwarKskxVvEnFaQ1ykJVsNLAe8N6Zzyv7XGvQW+TQzDFZE+SIs2WcZLi6ABw2sluHlTgA93Qo2fpESsRnIBKqaYkB3I5gG10hwzWHl9orVVRlkzT/ST7gNGy8PG9oFeZkQqS+LgGJSpu4ME5fEpUkHIu9hykOfODZkJYJUkG7FwNvnFOqw5CxMBDHUEOPUDtC/6GP2N/r5/Ry7jdC/FE1RcTBbszaejH3hWJjqvG2BA0i1C5Tzh9iGze4f3EcqAvDlBQ0dDK5o6RwhLp6WWib4KZ05YBzzBmCH2lpNh5kP5QSxbiWbOU6lEv1Jt2AhToyZSJYuUKAZR67jtF86O+ukedllJug0q7M1VaE8xjVOOy5aeZTq6C7mFnGavmy7/SBIVd4djwWrYTrpjNiGOTZwN8gbQanzgPR1OVYO28ek1PWIykBd9HhkY1aH0q0NsirSBrtHoVZ1cTYGPQCxSoneJfZSeMlESeFqekaJEVWG4/ZoBE3hsBHvDjdcsiMbDjjo2Spmb9vBzDwCpSCosdR6DWA9N31FxFvDCQp+jkmJ8quLKYjLS1eUMCS371iYzAVjoUkP3DQGplkm1tdOjR7+IUFpP6b/aPN9Heg27IsQkAkv76P0vARSGN4KYio8w2JP2gRMmFm6aR6OBPiKlKhn4DnSvHWmYlKkqFswsGPy1g5i2DEzcssMlW4FgO/SOfUE3KsKv3Yse8P9LPnISlQmKKWcJWyg3S14XnjTJZL9QDxXB0SgpCw8xRJSQdEj4XGl/vA/D548MPqHG/2P76wax6aVqzqSUki7FwR7vANKkl8gIUzqPUjp0s8dF8o7G4rCUisubF2bd7N6xsZz7adGtr00/ekDZUw7h7eVrRZUhrMeu279LQEoKxwx4MhPhEmxB6tt/Vb0Y9jBHxCLJI5dSxOo3fK3n3gXgiF+Gd7O7jRu4J9Ispds2UKu4OunQqLjybeI5fkwGWJ806AvtrnJJ0ayva0ZTiEyWCAqyteUB1Gw+Igj2gaKklrPqWcsDs4BSPURRxrEjKQWcKLo2cOHU5AvbS+8Nx8+SSYqcYvtDtgXEAnShmUnOHDXuAwDPvFnFZv5S+4T/5phQ4DoiqQVqFsxCb9Gd/WGXGVfkzG/8ArV8mMe7Fvjs8eaSkF1zOY+bjfX/iIpkznH9QKfk4+kVUT7A7kD5sYiqJ9n6EGGWCWFoEyUpBDuCn17xx7F8JEmYCLyyS3YjUHyjrcmZzKA0Uyh+/3rCdxRhmeZMSNFMpPYm4+bxLnlxqXx8lXi/lR7habMMo/wDt/wCIlgspIIzJPZJuYIV+DBUpS6dRISC6CGmSyzgTEkAi9n0hYwnLLSTMlzQpKsueVNCSD0I0PnDBLxPx8vg1R8VHw+NKZY7eKhwpJ/SoERPxVD5rZzefmzHM+Z7vq8aAQzcaSlCYDOkJkziAT4ZdKxfmZ7HtCy0VJ2jVskCmiWapw+4isYklqjKGqV6N6ZDnrHo6J+GvD8ucgzFp5gSE9xpf5xmFu30LeaMdUf/Z"/>
          <p:cNvSpPr>
            <a:spLocks noChangeAspect="1" noChangeArrowheads="1"/>
          </p:cNvSpPr>
          <p:nvPr/>
        </p:nvSpPr>
        <p:spPr bwMode="auto">
          <a:xfrm>
            <a:off x="377825" y="-573088"/>
            <a:ext cx="25050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g;base64,/9j/4AAQSkZJRgABAQAAAQABAAD/2wCEAAkGBhQSERUUExMWFBUVGBgXFRgYFxcYGhcXGBcXGBcdFhocGyYeGhwkGhwXHy8gIycqLCwsFx4xNTAqNSYrLCkBCQoKDgwOGg8PGikkHyQpLCwsLCwpLCwsKSwsLCwpLCwsLCwsLCwpLCwsLCwsLCksLCwsLCwsLCwsKSksKSwsLP/AABEIAL8BBwMBIgACEQEDEQH/xAAcAAACAgMBAQAAAAAAAAAAAAAFBgMEAQIHAAj/xAA9EAABAgQEBAQEBAYBAwUAAAABAhEAAwQhBRIxQQYiUWETcYGRMqGxwQcjUvAUQmJy0eHxFZKyFiRDU4L/xAAZAQADAQEBAAAAAAAAAAAAAAACAwQBAAX/xAAqEQACAgICAQQBAwUBAAAAAAAAAQIRAyESMQQTIkFRMkJhgRRxkdHhI//aAAwDAQACEQMRAD8A4euNYkmi8Rxxx6PRkJjEccejMYjZo44w8ZBjWJJaHjGajcJjVYi2mWGDxXnawCdsYQxsYxGTBmJBjh+SSsGGnF6BX8Osm1oXeHE31CehP2htxYrEhSTfljzskv8A02HNdHM4woRLKQ5jE1DRfewWiGPPGSI1gxdGyTGyo0EbqjDYmsT0iHN4gi7RojJPRj0itUalohi3Vy7/AL3irHR6MMRkRiN5YgjjV49GVCNY44JYZJzBQ7H6RRmoIJBgtw+lyREeI02tt4XdMBS9zQKj0bAR4C8MGVqzenUQoX/bR6LHhsoH96R6FyFOVkNSm/qfrEBi/Xo5yPIRRmC5gosYWaKTmChFeahi0EMH/mjGKUzc0ByqVA3sHo1iaamIpWoiwv7QbZvyVYtU0u4itBCklR0+jm6RaTJ08oHVSGMHEy7QLxBF4RB7Cg7KEYjMeaHjGHcDwrxA7kMbNDdOqHlqll3Cd4CcHszGD1fTsosNrx5mWTc2HPujntIllx6sReN5hyTFE9TFaZOUq5i5Jt2Y+yJSYjMTZg3eIjDkLkYETzEsWiERZqxp5RjATplcawcwxDQETDDhyHbaF5DMnRUxOmADvrAaD+NJa3nAEiCx9HQ/E1gvw1TS5k9CJr5VFnBa50fs8CTFugNy2uo8xcQUujQxxnw2aSeUgciuZH9p29IXkJvHXuJJaK/CpU9JHioADbnYiOWCmIUQQQRtAqRiethThdH5sE8ZoGilw6j80N0hixmQ9o7tEzfus5/NRzRArWLtZKZZHSKa9Y2JYncQmUWB7R6LDDInyEYjmiGzTEJdif67+kCJupg/i0uym0Bf3gDOF4yBVHaC+AJsYt4pTuIq4AOVXpBefJdvaJ8jqVgP8xVk05ztFibL1ENH/pQlylSTMSHVKvmA69/IQGqqQgl2HmWglmjNWhrhJSVoBZbwYokaeUTyuDqlTKTJUQTqCPleL/8A0SbKbPLUnzEbLJF/JmSLN5clxAjE6fWHGVgswIzZbAOQ4cdyIXsVRYwKlF7QEVKMtiuRGVpYxsReMzxcQ+ypjNwmsuw1tDJVEksrX5Qu8NnIUnVxDVVcxzAWyx5uR22dN+4R8aohm1YMVE/2/wCyB6wBUc2gZrQZ4mqxnMtOoss99WF9NPaLnB1FKz55ykjaWDdzupu0WRl6eLlI1LnIEy+HJ6k5ggtsTZ/J4o1FIpBZQIjreLyiUDwiklV8yvhQjdSj9oUq+nJUUrCFal0ElKgOm4hGPy5S20qGSwr4E1J2izWCwjOI0Blq0YK5k78p0jaouhJ7fSLrTpokcWpFWXqIY8Pkkm0LqUw04KX9oCZmbSMYxJdPe8KqxDfXy+VXrCpUC8bDszE9EJi3hvxCKqk6QQwVDrgpdBSOu/hrhSZtBMQQ5zFUB8c4eTmIUGIsFbjseohp/CktKIGkEeJcLcktCo7jYqV2cmo8NXKnpBFjoRofKCmIK5i+0EKuSUG4cRSqpTpKto1TXTFOD7EnE0c5MC5ybwcxUAqtAapgo9lMHcQqlDoSe0eiaQl5KTGYYRvsnr5XIoblQhbqkMojvDTi0sh1bBQ+kLNcXWT3hUeynE7CeBfCe5huwJIE5KlB8oUoDuBaFPAU2PnB5dZ4bLBbLf8Af0ifOm00gsbrKmMNRWIEsE/Gbpayio3JBiCm4aRNWZs0qdV8oAt6n/ECMOqTNmuWcMB2JLm0O0iStC035S1779eo8o8Wbli0uz34xWTbN6LhimLZlTEHZQXp6EMPSBuKYPMplv43iy35TlDgvob284LzcKXMmn8whIayQSX3HaBeLS8qsuYkB3PQRizS401/ILxR5Wma0xlF5ksnxhdT6kbht0nppCxxdTpTMWE6G4HRwC0YNTyhUtTrlfEddDuOkUcQqjMcqLq3I3fQxb40XGTd6JPLalFa3YrrF4zVC4jacLxipTceUesvgl7aGrhpDpAPZoIYlXKQVNohBPqIG4HOKZcSVoV/CzldUh+vxAmPP7nX7hyWxMDqVe5J+ZjomAUykAIQlBBAzLZ1FIGiSRyh3MI2CU+eehLtd/YP9o6NgtYEnKdVAX8/9wfnTapIb48VVgz/AKoqTWKzHNKCky1JJ2UxBAfreCnFNDLlozpIAAYpfbtFHE8QkCbMK5HiTldEk6BgQ9vWKFTXTJ1Pz2HiZQCbsUk37W+UT1yppUUSWgNW4s0kICQSSXWXdgWCTs2Xp1iDDqBc6WEJSSrMyba5th6xYky0KnZpiSpNilCdVKI5U9h1joHD+AVCyJhQmWGZIP8AInbKnYxXPJ6caitiPR5u2Jc7gSpSSkS85T8WQhQSRqCRqR2jfC6dSFMUkEagiOjr4QqEpIlzwkMwABuO9tYQuIMOm0kwEkvudie3bzgMeWbfvQGXx1Ne1keKS7ekKdYLwzprPFQXYKAu2nmIWqtPNFkeyLHFxbTIzJJAaDmHS0S0HkdSjlCypQIZ3ZOl76xSw9D26wdrEtLlAoS4BLh0kv8AqNwf9wM5aaN7monSPw0nhCWO+kN2NTEsXtaEHgbDJk0BebwwG+AZu1yf8NDlVYciYkic6lJu6iWLHdKWB9oDE5caNnGPICrwFdS+VPL+o8o9OsL2PcM+Ak5lOpNx0foz3jp9PXvJSrKQND2AHyHaOdcf17zAH0Go+T94yajGPL5BVt8TmuLMSCN4oypacswK1Zx6PFqpVmIDgkO/be8WMMw0TETn/lS49jDcdtmS9saNsLlZpA7RmJ+HbygOkZihbI5dsmxIflqG+e3pClWI5ob8WkHKs7ZjCtiEtlQhaZViL2ClkKixV1AWLHMQAAGNupMR4Qn8qZu7RColGVCQ6mdTdYVN26RV48Fycg/w1IeYU75v+IdahZlZQucpIVrnUMur8oCXAtrCHg9SUc41HxE7k3t2h3rTTT5SRUrAmqH5ZTmcHZkjUbMY8fyI3k38nsQl7LRbwqZ4qlgrUsuVDJMKXBa7BnaBXEqMjAklR66kd+sEKGno5ATLQSmcoPnUhSSo/wBx08oWcaqlKmqcF0ve5038t4Vw91I5ytWAJREtSmLE2PQg7R6rQErZmTlCbF76/eJqgpIIWPjuW1Sr7uLxDLqFITkGVSCSNATrYHePTVvZHNWgFPl39Yjmh1+wi5UJOYv1ikjVxF0XaJktjThMprNrB6iwxMzLKWrKkvnLsMrX1329YXcCmLCubRosY9WkpSBubx58k3Kkwu2Kc+WqRN5T8JdKg9w9iH2MOuBVXiICiGsHbtZTd9DATGcImTBLWllcgTlGoZ9OogvgnD65AuCpagCoC+UHQW36w3yZQniTb2FhtSa+BiJlTWMxRBAyqYsS0KXE9WhGVEpmBe3W+veL9RTqI0m5WIVyhNn5dQ3XvAqrwYi6ZSibfFmU2mwbeJsEYqScmUNtk/AktMysAmsEy0KVfTlA19THa8HmoKWCh7EH2IeOOcFYMZk9ZJKUqlHmSMpuWt5FJ9o6PgeEJp1pyuo8ylKWq5DAM5OmkPySSnaOUW4jRUVqEAAm52AKj7CEf8QKPx6dSpZByc3TTUdQW2MHavh2XUFMxTu7uk662N9L7dopYrh6USVS0qWpSwzrOY6NHSk+2Co10cVw1RzqHVJHsxinVnmMNmJcMmkmyTmCvFSsszEAOC/rCziCOcxZCSk7JMirIW8JlEw7YZgqqn+HQkBysJW/6D8X0hQwRbR0/g7FpUiWpa0LK8oEspTmBcnNuwNmv1tHL5I5P3lHGuFVUtQjIqYRMcS8pJykH4bHTeHfC6ydKRlqUhbD40lyxsQr7wIrMX/i5cuolSyUyfiQogTFAnVAGjebl4n/APWsgj4S3TbsD1jE4oKmyA4wZSZwAC3PITyjSzvb/iFPiKgzSZk1WdBDFIJcLGYJ2a4OY6Bg2usTcRcShSliXLTlVq1nmB/oS7DWB/FGNKqRLlZEywGCim+ZaQxOgYanKPOEck7TY3i7TOeKnkTcySxBce/0hopKxErxXDCZLBA/uS7fOFSXIJmhDOoqyt3doZP4Arax6aagWH0iy+LVAZqa2VMPq/DS0ei4cMA1H1j0dbJHQbxRA8NKeqi8J2JJ5iOhaG7E0lydnUz9hCtSS/EuvYuX7wE5Vsfgi5M3kJGS5KUi57naLFAgpCph/mDX6d4oYnOHwJ0dyesbDEFKSEggBBcBtfPq0IcXJf3PUhGtFqjWrMpCdw50NodcHQJi06FQQElJSFAXLggiEKeClaVpN7G1gPKG7AKtSi8sFSmG9xc/a3pEXlw9vKJXilxexkxDBSEKZKZaQQsZUBLkF7wtKqfzFzWtlUACGc9BBPEcSqFoVmzBCAXKuW42Hn2hXxipZaEKUAAz5dB2iXDjlLs3JNdIDzSVr/SwD33Ym0XfERnSHBLJOYaO1/TSJMcp5YCCnmYt0JGuvQwKoyN7X/YEeqqnDkiZnTqWopJ4ShUuW5LF9S+pB28opy/w6krUTLUUEEjKRZ/M3NoVKTEEy1OzkAgvZweh67iHHCcWVMSBJKSoN+XMVlX3ymweJHzx/dC+KfQErpqaUqRMSQrQW12hXrKpSy5FncQxcU4l4lRlWCcrAhRchW94josFlF500lEkaJ/mmHoOiep9ofjrToXL2bY28J8PKFK6syFrS6lfpSTyoS2hIud7gRblUKJAUBcEsDuTvfrC9gfGCfGKGyoUWFzltZOv1hzVJDJ3tbzIcn2iLMne0UYurAtVNKmRZI8QFZLDklspID7qJEbzZaSoqABAUPYgEEeRY+8a41QJLKKQSAQAbgg9RudoDyK9SFJlJSkZlAM6Ui7uA5ADdXgVukjZbRX4eUZdQgubrXJU+mpWjLv1B84dq6tyz0pVKSsBBIUXIbowBLnpCTxJwpVBQny0FvEAGVaFNMOW5AJYaXcw0YJxMnw0qqUXdSCoB050FiO3W+rxXkg6TfyFgyR67GbCKvOCEysiU7syS9+UFj8oV+McW8Bl5PEZQ5QWd3JvtYGDE/idKg0lBvubCE3jmRNVLRkQpZKllRSknRLbbAPGxak1Hsycqt9C5U4+utqDNWEoCUZUITolOwHXUkmAlfLvDdh/BM6VSzJ0/wDKy5QhC0kKUFXt28+h0gPLwlU3OQLIDqLOegAA1MWVWzzpzTyMp4dKtHQsCwtapKQRl3vqz2LQF4SwEzVKV8KJba5SVEn1CW1u50htSlEnMpypaviUSSSBoLnQfeCjJoROCbtgbD6KXJqZmZLkKzJe4vdwDbfptFatSgrJQFcxJ1DX2FrRnHpniDOhs4sgk6vtre94qYXgFZNkhaKiUFkEqlTEsUhyLKAPR9N4XXL2hde41rpWTLyuoaDYE7nv2iKpmIlyQlZBVd36m8T0wmoU05UoKQdEqzsTp8NgexvAqROTMqFFKTNylsyuYZuyfhAfcv1gHGthxt6ZPQ4UiTJEwpHjLBKOqUkNmL6FtPN4a+B6ymmU6Zc6SoFNhMBLKvAo4Spd1kl9Q7k+ZPtF8S8gADAAWA0EFjlJuzMlJb7GurwamyOlRazDWPQuycQUARt3b5R6H84/QijnFVjUycoICTYmyQ5LxpiIMsABLDUvcvBPCUGlkrmZSla3GYi6UF7JfR7X/wAwCrKgrJy6d29GidS5z10j1IY1FaKEycVKJO8ZyHprHkpveC8kkSyQlypbH+1tOwh8pcRiTKUmvds92tYB2HeC+G1qUzEkKWkLbMdGJNsvUC3zgLUykpUCC73IH8vaJqasAUSsGYLAX0T/AE/SAnBSWjk2hzl0y5iiJswzEyy4vqNQW67wsVBlmbMSt8wU6CNDd2IMbyeIimUtKE86z8X6U9B1NzAZMokkvcN5+cIw4ZRb5a+jm7LNa6vhPKA/lct5xqijU+YqAZjrcuHt6R6bUpUsHKwsCPqYlWZQ0Kj6RRtKgqs0mlRIdQNhBnDpgylyQRdJ7jvrAelmB22MMH8MkpDEPv1eJs8qpBUUa0g3uSbv9Ymm05ngZpuVgAAzpYdtvSPSZLqGa437GLmLUgSM8ssP5gdi3br1FjC+VUk9i5pfIJqcLXKIUlWYi7gbi/7eDFL+IlQgZVpEw7E8pHppC1OxI3H7tFeTUKUoAup9IoWJyj71Ytvj0Mdbx/UzHASB0YX7RV/6IvOldXMZKmKgDmWAbgHZJPQ+0dRoMBosLkBc/Ianwyold+ZnKZadmcB2eOU47iJnTit3zqK1WyB2NhfRo5RUXUFR2N8nbDHBhVUVaZPizEylGyAsgDKXFnazPHYZeBSspSlAAcuOvc9zqTHz9haDnSoEhWYZG1d7fOPoFVd4NL4k0upMt1OwJUBp5ksPWDqLtMXkuEk4letw2lpJRmzXShOwLudgBuTHO+MPxEFTLHgZ5BQ6UiwZJHMQRoSGT11gDxRxHMqZilzCQCXTLclKLMMo6s12hamIKr7RkIr9OkE05Vz2zqf4dKVV002nqZiigFKpZJJIcHQk6Dp/UYKcW8HzJxlyqQSpNOgfCFkLmKOpmEi7eccwwXiCdTqaUtwdj8L9W947nwpWmdLQtQY5fR2GYp7P9YeqaakS5YOErQMr6ebRYdThMtLyCRMSnmSQoFyo+bf90L0vFaep+CYEKOsuZY//AJVoqOpVKEqSUKAUlfKodQdRHz1xLhhp58ySb5FEA9QbpPs0KlqjIxU9PsYcWlKTypsWN2BYmwI3HpAydLnqSiTJWUjLlUUfGs21PxX3u0BpE1YLpWQDoHsD5RYoMfmy1gLyEOzlAU19srH2habvTG+k0tbLMrB8mYB0MCkn+cKbm+e0V6OlmygSkc2uZJAc7AhViPWIJ3ES3KfDQWJ1Mzr0zCMrxFbJdMtlbZH/APIm8c01phKMvocZGJApHM5s4H6muwF49VVyEsZigm25Y+2sKs2fOUCnOodUpOUWLaJAEZp8LUp05Q5S/wBdTAep+4HoL5C54qDNLl5v6jp67v7R6Bs6gKJaNlan2MZjHklZ3p4yLiDGFz+Qqs9+50e2sUZOCkkgEONX0HmesbleQvulwnd17k+QuO5EFZU0Sky07khSzu56n93gG3jglAvbBiuHVS1BwCVadGJZz0iXiTBV0/hFJLlNwNlfeHCbTpm5dBnQUA9Fg5kv6giF/jGonpyqv8OUnXKq+Zz31EDiyznJAct0KqZpWFIUOYtdr2P+IzPoEp+Fb7EEEH23EbypuZiwBSkj+49+8WsJwuZUH4ilDs+rnokbmLJS423pBKJBQySV5EDMQXFn2u/aLUzClm4lKS9gq4D76wz4dSS6VB8NGacd1nXz6CJqkpkBXiTwTMYgKB1s+VtniN+TyfsX/Tnp0JqsKlmSVpmDMCXSSxYFrD5xrTpkpy2UVuCoHQXB+jxbxgolpmZCHWpL9gHNj3tARFQ6nHKYqhc43bNTrRYWjnA0YtYbQUpqPKcwUfX79oHU5BWOZi40htlSQyQf5hv5f4hHkZHBJBoFyqnKsWs9/LeLlYXSpI1AcdCnUg+Wo9YGVErKrKq3Q63BLA+0Siafy1aNyK9bp+4hfDpoUxZnK5iDF3hdSE1sgrISgTUFZOgSFAkntGMXogOdJDEl22O3oY9gWDTqiZlkyzMUkFRAD27x6UZJxtCZ97DfHfEH8TVzZgXmllTSjdsg0ttC6mSVKBU4G1oPU/Bs+ZUIkZCkqUxfQD+Yv5PHV6LApMxSZUyUlaNMpH6UsO8djjadCsmb02kJn4Y4CqdUiaUgypO5Fs5HKB1I1jovElOuYEygrw0llZwjMorSXQlGwLgKcwbw3CZVPL8OUgIQ5LDqdXiwWfUe4gFDVC5ZblZwrFOAZ4ExahZCVKLsCWJ+D9Q6wnzEM4IYMwY/Nt4+o5tOhYyqCVAu4Lb2Mczx78KEeM6JjIU5bdA2HeOUGnSGLOqfI5PTAZW0I06x238MFTUUyUTUlJUT4IIL+H8RJ6BzYxrgH4bU6VOtImhP6g1+7Futoc8PoQjMojmVv0SPhSPINBOLT2DLKpRpE7bxxf8AF2ky1EuYA2eU79Sha0/TLHZKhbAd/t+xHLvxmQGpj/Sse+RX3jZdC4umjm9NUafOJp8tz5m3m8DKSaxPyi5OmOPOEShUiuOy1Iw5WZYWMrFVy1j94uIlZmDaOf8Af3gfQTsraM19O0Gpcy42tfTaEZW+R0m0EKWQljYXU2mgOnpF2RMD+Qb0/wAf4gfRztO+vp94ugXP73go1WiKd3sGY4sksNRp8n+seiziAB87een+oxAt0xkXoXZ2XxAkGwL/AHPufpGZzrClAuRc/vtrFKZMvMV3IifDKjKFvolIfzLD6vDHFpX9FrGHDcWBlhJdrqfcMQ7d0qAV5GL2I44lSLsq12Z/mGIMJ6ZuVVrvdJFmJ89QRqIzOWBzEkPfKlQb7tfvCXgTZlIjnSfEU6RlBOwYqOwAhk4flEy1S0j4S4OwU76/KBcujUZec3PNmN3QRa0HMEkqQQpJZJPM9wGFvcl/SA8iacK+iiAVxkFclM1KQVpcZdeY2/5EBaysUEeFMImWDhRuk7taGPE8suQplEqIUpx1Adx32jms6X4yisKUS/MFd9bwnxoc1vVAy/Is+GmclT2D67diPKAHhlwnu3rBlc9kN8IB9mdopKpSpWZL3aw67x6eJ8bvoycb2W8Hoc+a3wBze7vqIZ6wHwQN0sR2/bj2gBhdLNQAoBsxZzodXB84Kpq1BBCwoHIoejOlupER57lO0w/gnrKYnIWBKk30uQHPruPWBmKsEAoNx8Q2V/MCB5exBglU1xEqnI1CwXPVLOD6fWF+rnBMyY7gfm5Q+zMj5mCwwbYlkAqQo5VaK+huPZUdy4G4ZTQ06UW8RYCpqtyprD+1Onud4+dTP+wjp3Bn4rzB4Uiol+KOVCZgJ8S5YONFNp1j0ePAlyPlpHTpmDoK1TUWmJdj5h4D0qyTmVqWdup1+cE6yozLZC+iVpIVdja1vV4q4vL/AC8yW8Rwx0Cmd8w7dYGOeMZNUKl47lFSssy0BrvGzDvFGin5hZ+l+wi4gFot0yC2eAGaJQR/r9+0V12D9bfv2iObNYH5ecbRjZckVCwsBJspYB00Hxe7GDKZmYtCxJrghSXD/wArBndVh8zDBJp1gA8hLf1D7GEZOyjH0bVSXt6emqvsPWOWfjNNKloAHLLcKPRSw6R/2oJjqFRWZAStJAFydRbq2g3uI4RxrxEmZOqwD4iZq5akKBsPDs4fYgqEIlfQ6O2JktXOPOL+0CyqCMtTh4LIirGy1Mq1TTzAOQAMqQkHKMrkCz994K0lQ5YhrBn39oCIUkZFBRzOc4IYJY2YvcEQRTO5wRtYxLmj8DaDFPNPKRvt/uCHjv7CA0qp9hpFiXVdfLaJoutE2SFklVM+n3EeivOW/wA49HHUL09gGG2ZR97fKKsqo5W/UoP3izVjMVnz+RG3tFMy+R9wQfSPQhTWylkniD4Tdj8ngrhKcq0EAFJLader6xSoqcFSVOGs/d4t4bNSiYsF8pPLr8QMLyu00gohnw1JnLI+FS3YvooXt7iI6+ZmlrRKmWDuNC42L7NvGyp6GBXNyqYOwdVtLf5gdiGMyfCMqVKdRLeIQHN9Ru584jxwcmnQTZfwDFJfgZps4ugKQx2SpmyjU7wJxGvSualMkhI/U2V7Wf6RJQYOAFFVy2h8rxVxbBig5kjlLehMUQ9P1Hv/AEDTI6kK/nJt84LYRT5UFSwwUwR18/KBZmzUJTMYFJ3Zw4sx6GL9Lj4UGmpYbEXY+UdljNxqK/wMUl8hOjr/AA1CXMUAkl0L/SfbeCtdjyZv5K8oP8iwLEwsGV4iSp8ydAN4Gqm5F5VPlGytYnXjxm/3CUgpiE8rloSLEKLdlWDe0C8TVmSFKPP8Kh0aNzWuTfVr907+cDMSqc8wqFgbt6Rbhx06E5ZcYlXeGzg3h8zamSoKSZfxkqdKcwBOQnq9rQE4ewc1NQiULBRdR6JF1H2hgnY4UVqUU5ySpRKALFLAHPYhi4e+8Oyyf4x+iTGt2zsMhUwsmXLVaxOZJSPJT5jArEayeVFBSG3II8wdbPuIXZHHCLBSFA5dRLl9OoywOm8cS5ZLCYovcEJBjzVGT0ky1uuxuqeEpc8hYnTElgWCraAFh/LB6WopF06dHMJWGfiRImkJUDL/ALtD6w1yMXQoOFOPN4fHPPHpiZePjyFmZUJJG2u3tEUyYC3v59PaNjiSN4lTVS+sOXmv9hL8CP2wPWJWqZLypVlSoKUR2fv1AhjkVistlEesVzPTsY0VMAETZMznKyvDghjjXZR4s4jXJp5iiQeUpD2url2839I4ri+CzEzzJdKlpRmUxsOQLIfqBbzh0/EzGOVEobnMfIWHz+kc7TiCkzBMB5gXL79QexijBye2TZYq/aUVGLtMu0UTDlwx+HNXVJEzJ4Mk/wDyzeRLf0g3V6CKclULxyp7AAlgh8wzZmysXZnzPoz2aHnh3gxagmZPAlSix/MBBX/Ygcyh3LCLVFgtPQKOUpqJrhpik8qCN0JL37mLgxBaypa1FSn1JJiSc03QU8trQB4qwtMiYDKUVSl/C4YgjVJDnzF9IEpmW94a6xAnSly5ljl5T0ULpPvbyhNo5+ZwTcWMKlG1aNjO1v4CaUuP8xmNsMT3jEcoWhEptPQsSKqyk/q3/fpEJVyqHYfWKxMaqnGL1DZU5qthLDZiSpIXYXHluH9YsV1aEnlI1zjZiQHgEmaRoY8bxjxXK2Cs30E6nE11CkgsNB/zBrE6MAsnZAPqWb99oW6aVr5P7awySpueUFn4nyqHcaRPmXGuPQ2Cb2wrVUykZRrmIJ8im4MW56QQPJ/a0bSxmlg7294pqUQw3uR/j1jx7cv4KV7QdjM9KZPhgAOdNhC0JBKsuhvrBitrA5cOrQdhAidPJUSN7R6/jxcY0LkZk4itFgpomRNKyc7m2urRrhlIlRJV8I184JCk5hl0Aue0HOUYuvkTz4gWoX00imowWxpCQp0GzgHzaIZOCzFfpHmrs+nlDoSSjbEzbn0MH4dqCDUzd5clTHo/TvZoV6aoyrCj6+tj9YacDSiTIny8wMyYMlnYPbp3gJM4cmDQpPS+vyhcckeUrZvGSSo2TW2SHuLf4ipUqzKd/OL9JgE5QH5JIuzMHPc9BDLhvCMmWAuaVKUllEEMgkOSG1bz103jY8E7TNyZKW0BuHuH1VCUvyjxAm+pDZlMPL6w5J4E8NjKqVoJFrW+Rv7RXwarKskxVvEnFaQ1ykJVsNLAe8N6Zzyv7XGvQW+TQzDFZE+SIs2WcZLi6ABw2sluHlTgA93Qo2fpESsRnIBKqaYkB3I5gG10hwzWHl9orVVRlkzT/ST7gNGy8PG9oFeZkQqS+LgGJSpu4ME5fEpUkHIu9hykOfODZkJYJUkG7FwNvnFOqw5CxMBDHUEOPUDtC/6GP2N/r5/Ry7jdC/FE1RcTBbszaejH3hWJjqvG2BA0i1C5Tzh9iGze4f3EcqAvDlBQ0dDK5o6RwhLp6WWib4KZ05YBzzBmCH2lpNh5kP5QSxbiWbOU6lEv1Jt2AhToyZSJYuUKAZR67jtF86O+ukedllJug0q7M1VaE8xjVOOy5aeZTq6C7mFnGavmy7/SBIVd4djwWrYTrpjNiGOTZwN8gbQanzgPR1OVYO28ek1PWIykBd9HhkY1aH0q0NsirSBrtHoVZ1cTYGPQCxSoneJfZSeMlESeFqekaJEVWG4/ZoBE3hsBHvDjdcsiMbDjjo2Spmb9vBzDwCpSCosdR6DWA9N31FxFvDCQp+jkmJ8quLKYjLS1eUMCS371iYzAVjoUkP3DQGplkm1tdOjR7+IUFpP6b/aPN9Heg27IsQkAkv76P0vARSGN4KYio8w2JP2gRMmFm6aR6OBPiKlKhn4DnSvHWmYlKkqFswsGPy1g5i2DEzcssMlW4FgO/SOfUE3KsKv3Yse8P9LPnISlQmKKWcJWyg3S14XnjTJZL9QDxXB0SgpCw8xRJSQdEj4XGl/vA/D548MPqHG/2P76wax6aVqzqSUki7FwR7vANKkl8gIUzqPUjp0s8dF8o7G4rCUisubF2bd7N6xsZz7adGtr00/ekDZUw7h7eVrRZUhrMeu279LQEoKxwx4MhPhEmxB6tt/Vb0Y9jBHxCLJI5dSxOo3fK3n3gXgiF+Gd7O7jRu4J9Ispds2UKu4OunQqLjybeI5fkwGWJ806AvtrnJJ0ayva0ZTiEyWCAqyteUB1Gw+Igj2gaKklrPqWcsDs4BSPURRxrEjKQWcKLo2cOHU5AvbS+8Nx8+SSYqcYvtDtgXEAnShmUnOHDXuAwDPvFnFZv5S+4T/5phQ4DoiqQVqFsxCb9Gd/WGXGVfkzG/8ArV8mMe7Fvjs8eaSkF1zOY+bjfX/iIpkznH9QKfk4+kVUT7A7kD5sYiqJ9n6EGGWCWFoEyUpBDuCn17xx7F8JEmYCLyyS3YjUHyjrcmZzKA0Uyh+/3rCdxRhmeZMSNFMpPYm4+bxLnlxqXx8lXi/lR7habMMo/wDt/wCIlgspIIzJPZJuYIV+DBUpS6dRISC6CGmSyzgTEkAi9n0hYwnLLSTMlzQpKsueVNCSD0I0PnDBLxPx8vg1R8VHw+NKZY7eKhwpJ/SoERPxVD5rZzefmzHM+Z7vq8aAQzcaSlCYDOkJkziAT4ZdKxfmZ7HtCy0VJ2jVskCmiWapw+4isYklqjKGqV6N6ZDnrHo6J+GvD8ucgzFp5gSE9xpf5xmFu30LeaMdUf/Z"/>
          <p:cNvSpPr>
            <a:spLocks noChangeAspect="1" noChangeArrowheads="1"/>
          </p:cNvSpPr>
          <p:nvPr/>
        </p:nvSpPr>
        <p:spPr bwMode="auto">
          <a:xfrm>
            <a:off x="530225" y="-420688"/>
            <a:ext cx="25050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0" descr="http://www.advancedgraphics.com/store/pc/catalog/wo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2" y="1693863"/>
            <a:ext cx="44672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this </a:t>
            </a:r>
            <a:r>
              <a:rPr lang="en-US" dirty="0" err="1" smtClean="0"/>
              <a:t>SubSonic</a:t>
            </a:r>
            <a:r>
              <a:rPr lang="en-US" dirty="0" smtClean="0"/>
              <a:t>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LINQ power</a:t>
            </a:r>
          </a:p>
          <a:p>
            <a:r>
              <a:rPr lang="en-US" dirty="0" smtClean="0"/>
              <a:t>Automated generation of </a:t>
            </a:r>
            <a:r>
              <a:rPr lang="en-US" dirty="0" err="1" smtClean="0"/>
              <a:t>db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Can cast to </a:t>
            </a:r>
            <a:r>
              <a:rPr lang="en-US" dirty="0" err="1" smtClean="0"/>
              <a:t>Dataobjects</a:t>
            </a:r>
            <a:r>
              <a:rPr lang="en-US" dirty="0" smtClean="0"/>
              <a:t> or Strongly Typed</a:t>
            </a:r>
          </a:p>
          <a:p>
            <a:r>
              <a:rPr lang="en-US" dirty="0" smtClean="0"/>
              <a:t>It works better than anything else at what it does</a:t>
            </a:r>
          </a:p>
        </p:txBody>
      </p:sp>
      <p:pic>
        <p:nvPicPr>
          <p:cNvPr id="25604" name="Picture 4" descr="http://ts2.mm.bing.net/images/thumbnail.aspx?q=1035521570625&amp;id=3e1f6f10a585066b265a92b3c5c091b2&amp;url=http%3a%2f%2fwww.garfieldmessenger.com%2fwp-content%2fuploads%2f2009%2f05%2fevolution-of-dance-max-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1752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315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</a:t>
            </a:r>
            <a:r>
              <a:rPr lang="en-US" baseline="0" dirty="0" smtClean="0"/>
              <a:t>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LINQ</a:t>
            </a:r>
          </a:p>
          <a:p>
            <a:r>
              <a:rPr lang="en-US" dirty="0" smtClean="0"/>
              <a:t>LINQ to SQL</a:t>
            </a:r>
          </a:p>
          <a:p>
            <a:r>
              <a:rPr lang="en-US" dirty="0" err="1" smtClean="0"/>
              <a:t>SubSonic</a:t>
            </a:r>
            <a:endParaRPr lang="en-US" dirty="0"/>
          </a:p>
        </p:txBody>
      </p:sp>
      <p:pic>
        <p:nvPicPr>
          <p:cNvPr id="1028" name="Picture 4" descr="http://ts3.mm.bing.net/images/thumbnail.aspx?q=960088249094&amp;id=07ac7db28e8c9010c3cd54f1c685243c&amp;url=http%3a%2f%2fi683.photobucket.com%2falbums%2fvv192%2faivo12_photos%2fstairway-to-heav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384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35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Giving Credit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http://subsonicproject.com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Cool videos</a:t>
            </a:r>
          </a:p>
          <a:p>
            <a:r>
              <a:rPr lang="en-US" dirty="0" smtClean="0"/>
              <a:t>Does a lot more than we are using it for</a:t>
            </a:r>
          </a:p>
          <a:p>
            <a:r>
              <a:rPr lang="en-US" dirty="0" smtClean="0"/>
              <a:t>But what we use it for is getting data from DB</a:t>
            </a:r>
          </a:p>
          <a:p>
            <a:pPr lvl="1"/>
            <a:r>
              <a:rPr lang="en-US" dirty="0" smtClean="0"/>
              <a:t>Best of its kind</a:t>
            </a:r>
            <a:endParaRPr lang="en-US" dirty="0"/>
          </a:p>
        </p:txBody>
      </p:sp>
      <p:pic>
        <p:nvPicPr>
          <p:cNvPr id="20484" name="Picture 4" descr="http://ts2.mm.bing.net/images/thumbnail.aspx?q=984555068169&amp;id=0683dd6527317bc9f3e16d445d6ca836&amp;url=http%3a%2f%2fadiamondinsunlight.files.wordpress.com%2f2008%2f12%2fcredit_card_logo.jpg%3fw%3d374%26h%3d5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57600"/>
            <a:ext cx="2076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56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the Victoria Principal of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 Over </a:t>
            </a:r>
            <a:r>
              <a:rPr lang="en-US" dirty="0" smtClean="0"/>
              <a:t>Configuration</a:t>
            </a:r>
          </a:p>
          <a:p>
            <a:r>
              <a:rPr lang="en-US" dirty="0"/>
              <a:t>Column names should never contain reserved words (system, string,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Column names should not be the same as table names </a:t>
            </a:r>
            <a:endParaRPr lang="en-US" dirty="0" smtClean="0"/>
          </a:p>
        </p:txBody>
      </p:sp>
      <p:pic>
        <p:nvPicPr>
          <p:cNvPr id="21506" name="Picture 2" descr="http://ts1.mm.bing.net/images/thumbnail.aspx?q=1029007091508&amp;id=4afefbb7c221b99d0e026687a4ccdc5c&amp;url=http%3a%2f%2fimages.zap2it.com%2fimages%2fceleb-1389%2fvictoria-principa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29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to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use </a:t>
            </a:r>
            <a:r>
              <a:rPr lang="en-US" dirty="0" err="1" smtClean="0"/>
              <a:t>SubSonic</a:t>
            </a:r>
            <a:r>
              <a:rPr lang="en-US" dirty="0" smtClean="0"/>
              <a:t> to access your table, you need to have a Primary Key defined for your table. This is good practice in every case and we need it to do certain things with your table. If you don't have a Primary Key defined, your class won't be generated. </a:t>
            </a:r>
          </a:p>
          <a:p>
            <a: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lang="en-US" sz="2000" kern="1200" dirty="0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If you call a column “ID” or “Key” or “[</a:t>
            </a:r>
            <a:r>
              <a:rPr lang="en-US" sz="2000" kern="1200" dirty="0" err="1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ClassName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]ID” – no matter it’s type – that will be your Primary Key. If you have other things in mind you can use a primary key attribute [</a:t>
            </a:r>
            <a:r>
              <a:rPr lang="en-US" sz="2000" kern="1200" dirty="0" err="1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SubSonicPrimaryKey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] contained in the </a:t>
            </a:r>
            <a:r>
              <a:rPr lang="en-US" sz="2000" kern="1200" dirty="0" err="1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SubSonic.SqlGeneration.Schema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Georgia" pitchFamily="18" charset="0"/>
                <a:ea typeface="+mn-ea"/>
                <a:cs typeface="+mn-cs"/>
              </a:rPr>
              <a:t> namespace and we’ll use that column. </a:t>
            </a:r>
            <a:endParaRPr lang="en-US" dirty="0"/>
          </a:p>
        </p:txBody>
      </p:sp>
      <p:pic>
        <p:nvPicPr>
          <p:cNvPr id="22530" name="Picture 2" descr="http://ts4.mm.bing.net/images/thumbnail.aspx?q=935447241083&amp;id=fe0f36400198a2f93aebfd85c2518aae&amp;url=http%3a%2f%2fetc.usf.edu%2fclipart%2f65100%2f65196%2f65196_key_lg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1049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36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table names will be plural </a:t>
            </a:r>
            <a:endParaRPr lang="en-US" dirty="0" smtClean="0"/>
          </a:p>
          <a:p>
            <a:r>
              <a:rPr lang="en-US" dirty="0" smtClean="0"/>
              <a:t>Rails aesthetic</a:t>
            </a:r>
            <a:r>
              <a:rPr lang="en-US" baseline="0" dirty="0" smtClean="0"/>
              <a:t> 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subsonicproject.com/docs/Conventions</a:t>
            </a:r>
            <a:endParaRPr lang="en-US" dirty="0" smtClean="0"/>
          </a:p>
        </p:txBody>
      </p:sp>
      <p:pic>
        <p:nvPicPr>
          <p:cNvPr id="23554" name="Picture 2" descr="http://ts1.mm.bing.net/images/thumbnail.aspx?q=1013230869064&amp;id=778922217402f54410cdbe4dba4961b1&amp;url=http%3a%2f%2fwww.whedonopolis.com%2fgallery%2fimages%2fconventions%2fcomic_con_2008-misc_photos_by_epowers%2fimg_1981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50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latest build from Subversion</a:t>
            </a:r>
          </a:p>
          <a:p>
            <a:r>
              <a:rPr lang="en-US" dirty="0" smtClean="0"/>
              <a:t>Create a new folder </a:t>
            </a:r>
          </a:p>
          <a:p>
            <a:r>
              <a:rPr lang="en-US" dirty="0" smtClean="0"/>
              <a:t>Right Click-&gt;</a:t>
            </a:r>
          </a:p>
          <a:p>
            <a:r>
              <a:rPr lang="en-US" dirty="0" err="1" smtClean="0"/>
              <a:t>SVNCheckout</a:t>
            </a:r>
            <a:endParaRPr lang="en-US" dirty="0" smtClean="0"/>
          </a:p>
          <a:p>
            <a:r>
              <a:rPr lang="en-US" dirty="0" smtClean="0"/>
              <a:t>Find folder</a:t>
            </a:r>
          </a:p>
          <a:p>
            <a:r>
              <a:rPr lang="en-US" dirty="0" smtClean="0">
                <a:sym typeface="Wingdings" pitchFamily="2" charset="2"/>
              </a:rPr>
              <a:t>Click OK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4600"/>
            <a:ext cx="534948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44488" y="1083594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https://subversion.em.arizona.edu/svn/SASG_1/_NETSolutions/SubSonic/trunk/SubSonic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44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Tortoise wins by a hair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45661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230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56" y="838200"/>
            <a:ext cx="8229600" cy="914400"/>
          </a:xfrm>
        </p:spPr>
        <p:txBody>
          <a:bodyPr/>
          <a:lstStyle/>
          <a:p>
            <a:pPr lvl="0"/>
            <a:r>
              <a:rPr lang="en-US" dirty="0" smtClean="0"/>
              <a:t>Green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11371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362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Dlls</a:t>
            </a:r>
            <a:r>
              <a:rPr lang="en-US" dirty="0" smtClean="0"/>
              <a:t> in the </a:t>
            </a:r>
            <a:r>
              <a:rPr lang="en-US" dirty="0" err="1" smtClean="0"/>
              <a:t>Howz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30421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679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362200"/>
            <a:ext cx="4648200" cy="4297363"/>
          </a:xfrm>
        </p:spPr>
        <p:txBody>
          <a:bodyPr/>
          <a:lstStyle/>
          <a:p>
            <a:r>
              <a:rPr lang="en-US" dirty="0" smtClean="0"/>
              <a:t>Need to know for code review</a:t>
            </a:r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LINQ? Why use it?</a:t>
            </a:r>
            <a:endParaRPr lang="en-US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SubSonic</a:t>
            </a:r>
            <a:r>
              <a:rPr lang="en-US" dirty="0" smtClean="0"/>
              <a:t>? How to use it today</a:t>
            </a:r>
          </a:p>
          <a:p>
            <a:r>
              <a:rPr lang="en-US" dirty="0" smtClean="0"/>
              <a:t>Using Subversion to get latest of </a:t>
            </a:r>
            <a:r>
              <a:rPr lang="en-US" dirty="0" err="1" smtClean="0"/>
              <a:t>SubSonic</a:t>
            </a:r>
            <a:endParaRPr lang="en-US" baseline="0" dirty="0" smtClean="0"/>
          </a:p>
          <a:p>
            <a:r>
              <a:rPr lang="en-US" baseline="0" dirty="0" smtClean="0"/>
              <a:t>How to use </a:t>
            </a:r>
            <a:r>
              <a:rPr lang="en-US" baseline="0" dirty="0" err="1" smtClean="0"/>
              <a:t>ontimenow</a:t>
            </a:r>
            <a:r>
              <a:rPr lang="en-US" baseline="0" dirty="0" smtClean="0"/>
              <a:t> to document your application</a:t>
            </a:r>
            <a:endParaRPr lang="en-US" dirty="0"/>
          </a:p>
        </p:txBody>
      </p:sp>
      <p:pic>
        <p:nvPicPr>
          <p:cNvPr id="39938" name="Picture 2" descr="http://ts4.mm.bing.net/images/thumbnail.aspx?q=984270308319&amp;id=a6937f43b0140f108f625b4ed05c3cd7&amp;url=http%3a%2f%2fimg2.timeinc.net%2few%2fdynamic%2fimgs%2f060616%2f133231__Lancelot_Link_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20097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your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Note-myself and Joe have made changes already to this project</a:t>
            </a:r>
          </a:p>
          <a:p>
            <a:r>
              <a:rPr lang="en-US" dirty="0" smtClean="0"/>
              <a:t>You can too!</a:t>
            </a:r>
            <a:r>
              <a:rPr lang="en-US" baseline="0" dirty="0" smtClean="0"/>
              <a:t> Share the wealth.</a:t>
            </a:r>
            <a:endParaRPr lang="en-US" dirty="0"/>
          </a:p>
        </p:txBody>
      </p:sp>
      <p:pic>
        <p:nvPicPr>
          <p:cNvPr id="24578" name="Picture 2" descr="http://ts3.mm.bing.net/images/thumbnail.aspx?q=972372384030&amp;id=8922e7a5cb4d869cbd7d1ee145c5735b&amp;url=http%3a%2f%2fia.media-imdb.com%2fimages%2fM%2fMV5BMjA2Mzc2MzM0MV5BMl5BanBnXkFtZTcwNzYzOTAzMg%40%40._V1._SX640_SY8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34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 project and attach to your solution or…</a:t>
            </a:r>
          </a:p>
          <a:p>
            <a:r>
              <a:rPr lang="en-US" dirty="0" smtClean="0"/>
              <a:t>Add a folder to your project</a:t>
            </a:r>
          </a:p>
        </p:txBody>
      </p:sp>
      <p:pic>
        <p:nvPicPr>
          <p:cNvPr id="26626" name="Picture 2" descr="http://ts2.mm.bing.net/images/thumbnail.aspx?q=966376628309&amp;id=33ccb46a47534d7ed7a83ffe8f5d62ad&amp;url=http%3a%2f%2fi667.photobucket.com%2falbums%2fvv38%2fkrayzie_native%2ftool-time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2609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86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Put in </a:t>
            </a:r>
            <a:r>
              <a:rPr lang="en-US" dirty="0" err="1" smtClean="0"/>
              <a:t>tt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existing</a:t>
            </a:r>
          </a:p>
          <a:p>
            <a:pPr lvl="1"/>
            <a:r>
              <a:rPr lang="en-US" dirty="0" smtClean="0"/>
              <a:t>Pull all the </a:t>
            </a:r>
            <a:r>
              <a:rPr lang="en-US" dirty="0" err="1" smtClean="0"/>
              <a:t>tt</a:t>
            </a:r>
            <a:r>
              <a:rPr lang="en-US" dirty="0" smtClean="0"/>
              <a:t> and </a:t>
            </a:r>
            <a:r>
              <a:rPr lang="en-US" dirty="0" err="1" smtClean="0"/>
              <a:t>ttinclude</a:t>
            </a:r>
            <a:r>
              <a:rPr lang="en-US" dirty="0" smtClean="0"/>
              <a:t> files (All Files-&gt;*.</a:t>
            </a:r>
            <a:r>
              <a:rPr lang="en-US" dirty="0" err="1" smtClean="0"/>
              <a:t>tt</a:t>
            </a:r>
            <a:r>
              <a:rPr lang="en-US" dirty="0" smtClean="0"/>
              <a:t>*)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199"/>
            <a:ext cx="6806816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8720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dlls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Subsonic from the bin\debug folder and </a:t>
            </a:r>
            <a:r>
              <a:rPr lang="en-US" dirty="0" err="1" smtClean="0"/>
              <a:t>System.Data.LINQ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00325"/>
            <a:ext cx="76295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25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class project add an </a:t>
            </a:r>
            <a:r>
              <a:rPr lang="en-US" dirty="0" err="1" smtClean="0"/>
              <a:t>app.config</a:t>
            </a:r>
            <a:endParaRPr lang="en-US" dirty="0" smtClean="0"/>
          </a:p>
          <a:p>
            <a:r>
              <a:rPr lang="en-US" dirty="0" smtClean="0"/>
              <a:t>If using folder just use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Add a </a:t>
            </a:r>
            <a:r>
              <a:rPr lang="en-US" dirty="0" err="1" smtClean="0"/>
              <a:t>connectionstrings</a:t>
            </a:r>
            <a:r>
              <a:rPr lang="en-US" dirty="0" smtClean="0"/>
              <a:t> section and a </a:t>
            </a:r>
            <a:r>
              <a:rPr lang="en-US" dirty="0" err="1" smtClean="0"/>
              <a:t>connectionstring</a:t>
            </a:r>
            <a:endParaRPr lang="en-US" dirty="0" smtClean="0"/>
          </a:p>
        </p:txBody>
      </p:sp>
      <p:pic>
        <p:nvPicPr>
          <p:cNvPr id="27650" name="Picture 2" descr="http://ts3.mm.bing.net/images/thumbnail.aspx?q=1036466258282&amp;id=253fdab79e4b74447aca25129c396d1e&amp;url=http%3a%2f%2fupload.wikimedia.org%2fwikipedia%2fcommons%2f6%2f61%2f143942-B-main_ISS_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86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files-</a:t>
            </a:r>
            <a:r>
              <a:rPr lang="en-US" dirty="0" err="1" smtClean="0"/>
              <a:t>ttinclude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Settings.ttinclude</a:t>
            </a:r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 string Namespace = "</a:t>
            </a:r>
            <a:r>
              <a:rPr lang="en-US" dirty="0" err="1"/>
              <a:t>SubSonic.Data</a:t>
            </a:r>
            <a:r>
              <a:rPr lang="en-US" dirty="0"/>
              <a:t>";</a:t>
            </a:r>
          </a:p>
          <a:p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 string </a:t>
            </a:r>
            <a:r>
              <a:rPr lang="en-US" dirty="0" err="1"/>
              <a:t>ConnectionStringName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ConnectionstringName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DatabaseName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DatabaseName</a:t>
            </a:r>
            <a:r>
              <a:rPr lang="en-US" dirty="0" smtClean="0"/>
              <a:t>";</a:t>
            </a:r>
          </a:p>
        </p:txBody>
      </p:sp>
      <p:pic>
        <p:nvPicPr>
          <p:cNvPr id="28674" name="Picture 2" descr="http://ts1.mm.bing.net/images/thumbnail.aspx?q=1020889346100&amp;id=1f03b705103ea83514589fbba14bfcb6&amp;url=http%3a%2f%2fitalkmagazine.com%2fwp-content%2fuploads%2f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94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r>
              <a:rPr lang="en-US" baseline="0" dirty="0" smtClean="0"/>
              <a:t> click all </a:t>
            </a:r>
            <a:r>
              <a:rPr lang="en-US" baseline="0" dirty="0" err="1" smtClean="0"/>
              <a:t>tt</a:t>
            </a:r>
            <a:r>
              <a:rPr lang="en-US" baseline="0" dirty="0" smtClean="0"/>
              <a:t> files and click Run Custom Tool</a:t>
            </a:r>
          </a:p>
          <a:p>
            <a:r>
              <a:rPr lang="en-US" dirty="0" smtClean="0"/>
              <a:t>Verify generation worked</a:t>
            </a:r>
          </a:p>
          <a:p>
            <a:r>
              <a:rPr lang="en-US" dirty="0" smtClean="0"/>
              <a:t>Just include class as Data Layer if class project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4686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99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go changing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 err="1" smtClean="0"/>
              <a:t>sp</a:t>
            </a:r>
            <a:r>
              <a:rPr lang="en-US" dirty="0" smtClean="0"/>
              <a:t> or new table or view-just regenerate the code</a:t>
            </a:r>
            <a:endParaRPr lang="en-US" baseline="0" dirty="0" smtClean="0"/>
          </a:p>
          <a:p>
            <a:endParaRPr lang="en-US" dirty="0"/>
          </a:p>
        </p:txBody>
      </p:sp>
      <p:pic>
        <p:nvPicPr>
          <p:cNvPr id="29698" name="Picture 2" descr="http://ts3.mm.bing.net/images/thumbnail.aspx?q=966324650054&amp;id=8d4658e7d8ae34fa9d08f2c445cb8731&amp;url=http%3a%2f%2fmedia.fanfire.com%2fimages%2fproduct%2flarge%2fBJO%2fBJO31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951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Look at the examples code/Help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Return dataset or </a:t>
            </a:r>
            <a:r>
              <a:rPr lang="en-US" dirty="0" err="1" smtClean="0"/>
              <a:t>datatable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Return</a:t>
            </a:r>
            <a:r>
              <a:rPr lang="en-US" baseline="0" dirty="0" smtClean="0"/>
              <a:t> strongly typed object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Return only one object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Datatable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Strongly</a:t>
            </a:r>
            <a:r>
              <a:rPr lang="en-US" baseline="0" dirty="0" smtClean="0"/>
              <a:t> Typed Object</a:t>
            </a:r>
          </a:p>
          <a:p>
            <a:r>
              <a:rPr lang="en-US" dirty="0" smtClean="0"/>
              <a:t>Repository</a:t>
            </a:r>
            <a:endParaRPr lang="en-US" baseline="0" dirty="0" smtClean="0"/>
          </a:p>
          <a:p>
            <a:r>
              <a:rPr lang="en-US" dirty="0" smtClean="0"/>
              <a:t>See help document for more details</a:t>
            </a:r>
          </a:p>
        </p:txBody>
      </p:sp>
      <p:pic>
        <p:nvPicPr>
          <p:cNvPr id="30722" name="Picture 2" descr="http://ts1.mm.bing.net/images/thumbnail.aspx?q=1032945930012&amp;id=7dfd6020279deca4e8ed900c7a6b0e6f&amp;url=http%3a%2f%2fwww.justiceinfamilylaw.co.uk%2fwp-content%2fuploads%2f2011%2f03%2fhelp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64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1905000"/>
            <a:ext cx="792480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SubSonic.Data.OnlineApplicationDB</a:t>
            </a:r>
            <a:r>
              <a:rPr lang="en-US" sz="1400" dirty="0"/>
              <a:t> </a:t>
            </a:r>
            <a:r>
              <a:rPr lang="en-US" sz="1400" dirty="0" err="1"/>
              <a:t>db</a:t>
            </a:r>
            <a:r>
              <a:rPr lang="en-US" sz="1400" dirty="0"/>
              <a:t>=new </a:t>
            </a:r>
            <a:r>
              <a:rPr lang="en-US" sz="1400" dirty="0" err="1"/>
              <a:t>OnlineApplicationDB</a:t>
            </a:r>
            <a:r>
              <a:rPr lang="en-US" sz="1400" dirty="0"/>
              <a:t>(); 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List&lt;Country&gt; countries = </a:t>
            </a:r>
            <a:r>
              <a:rPr lang="en-US" sz="1400" dirty="0" err="1"/>
              <a:t>PSUpload.Country.GetCountries</a:t>
            </a:r>
            <a:r>
              <a:rPr lang="en-US" sz="1400" dirty="0"/>
              <a:t>().</a:t>
            </a:r>
            <a:r>
              <a:rPr lang="en-US" sz="1400" dirty="0" err="1"/>
              <a:t>ToList</a:t>
            </a:r>
            <a:r>
              <a:rPr lang="en-US" sz="1400" dirty="0"/>
              <a:t>&lt;</a:t>
            </a:r>
            <a:r>
              <a:rPr lang="en-US" sz="1400" dirty="0" err="1"/>
              <a:t>PSUpload.Country</a:t>
            </a:r>
            <a:r>
              <a:rPr lang="en-US" sz="1400" dirty="0"/>
              <a:t>&gt;(); 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/>
              <a:t>var</a:t>
            </a:r>
            <a:r>
              <a:rPr lang="en-US" sz="1400" dirty="0"/>
              <a:t> </a:t>
            </a:r>
            <a:r>
              <a:rPr lang="en-US" sz="1400" dirty="0" smtClean="0"/>
              <a:t> </a:t>
            </a:r>
            <a:r>
              <a:rPr lang="en-US" sz="1400" dirty="0" err="1" smtClean="0"/>
              <a:t>stagerepository</a:t>
            </a:r>
            <a:r>
              <a:rPr lang="en-US" sz="1400" dirty="0"/>
              <a:t> = new </a:t>
            </a:r>
            <a:r>
              <a:rPr lang="en-US" sz="1400" dirty="0" err="1"/>
              <a:t>SubSonic.Repository.SubSonicRepository</a:t>
            </a:r>
            <a:r>
              <a:rPr lang="en-US" sz="1400" dirty="0"/>
              <a:t>&lt;</a:t>
            </a:r>
            <a:r>
              <a:rPr lang="en-US" sz="1400" dirty="0" err="1"/>
              <a:t>PS_Country_STAGE</a:t>
            </a:r>
            <a:r>
              <a:rPr lang="en-US" sz="1400" dirty="0"/>
              <a:t>&gt;(</a:t>
            </a:r>
            <a:r>
              <a:rPr lang="en-US" sz="1400" dirty="0" err="1"/>
              <a:t>db</a:t>
            </a:r>
            <a:r>
              <a:rPr lang="en-US" sz="1400" dirty="0"/>
              <a:t>); 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 </a:t>
            </a:r>
            <a:r>
              <a:rPr lang="en-US" sz="1400" dirty="0" err="1"/>
              <a:t>foreach</a:t>
            </a:r>
            <a:r>
              <a:rPr lang="en-US" sz="1400" dirty="0"/>
              <a:t> (</a:t>
            </a:r>
            <a:r>
              <a:rPr lang="en-US" sz="1400" dirty="0" err="1"/>
              <a:t>PSUpload.Country</a:t>
            </a:r>
            <a:r>
              <a:rPr lang="en-US" sz="1400" dirty="0"/>
              <a:t> country in countries)           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  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	</a:t>
            </a:r>
            <a:r>
              <a:rPr lang="en-US" sz="1400" dirty="0" err="1"/>
              <a:t>SubSonic.Data.PS_Country_STAGE</a:t>
            </a:r>
            <a:r>
              <a:rPr lang="en-US" sz="1400" dirty="0"/>
              <a:t> stage = new </a:t>
            </a:r>
            <a:r>
              <a:rPr lang="en-US" sz="1400" dirty="0" err="1"/>
              <a:t>PS_Country_STAGE</a:t>
            </a:r>
            <a:r>
              <a:rPr lang="en-US" sz="1400" dirty="0"/>
              <a:t>(); </a:t>
            </a:r>
            <a:endParaRPr lang="en-US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stage.COUNTRY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country.country.ToString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stage.COUNTRY_2CHAR = country.country_2char.ToString();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stage.DESCR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country.descr.ToString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stagerepository.Add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(stage);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Example From PS </a:t>
            </a:r>
            <a:r>
              <a:rPr lang="en-US" dirty="0" err="1" smtClean="0"/>
              <a:t>WebService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812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Life Before LINQ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Write out connection code, pick a data object, iterate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Why this stinks…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Redundant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Different objects have different methods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No good intelligence for data results without effort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http://ts1.mm.bing.net/images/thumbnail.aspx?q=1040011755540&amp;id=cba9d6245936bfe1f8077f59eb7a90b5&amp;url=http%3a%2f%2ffarm4.static.flickr.com%2f3019%2f2626882948_e82554472d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r>
              <a:rPr lang="en-US" dirty="0" smtClean="0"/>
              <a:t>Thoughts on other “sections”- Common Code maybe?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8" y="2886075"/>
            <a:ext cx="81438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458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something completely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talk about rule 3</a:t>
            </a:r>
            <a:endParaRPr lang="en-US" dirty="0"/>
          </a:p>
        </p:txBody>
      </p:sp>
      <p:pic>
        <p:nvPicPr>
          <p:cNvPr id="31746" name="Picture 2" descr="http://ts2.mm.bing.net/images/thumbnail.aspx?q=996238297853&amp;id=98193d92220a4de7b596a2811d254a64&amp;url=http%3a%2f%2fwww.impawards.com%2f1972%2fposters%2fand_now_for_something_completely_different_x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1876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http://ts3.mm.bing.net/images/thumbnail.aspx?q=1023383382890&amp;id=4d24396d2a3e9bfa1360b3d94add9d59&amp;url=http%3a%2f%2fwww.freakingnews.com%2fpictures%2f16500%2fFlying-cow--167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61734"/>
            <a:ext cx="2571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96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that you can see your opponent’s hand what would you do?</a:t>
            </a:r>
          </a:p>
          <a:p>
            <a:r>
              <a:rPr lang="en-US" dirty="0" smtClean="0"/>
              <a:t>You would want the biggest payoff when you had the better hand</a:t>
            </a:r>
          </a:p>
          <a:p>
            <a:r>
              <a:rPr lang="en-US" dirty="0" smtClean="0"/>
              <a:t>You would want small losses or none when you had the worse hand</a:t>
            </a:r>
          </a:p>
          <a:p>
            <a:r>
              <a:rPr lang="en-US" dirty="0" smtClean="0"/>
              <a:t>So…</a:t>
            </a:r>
          </a:p>
          <a:p>
            <a:pPr lvl="1"/>
            <a:r>
              <a:rPr lang="en-US" dirty="0" smtClean="0"/>
              <a:t>When the probability of winning is great, increase the pot</a:t>
            </a:r>
          </a:p>
          <a:p>
            <a:pPr lvl="1"/>
            <a:r>
              <a:rPr lang="en-US" dirty="0" smtClean="0"/>
              <a:t>When the probability of losing is great, don’t increase the pot</a:t>
            </a:r>
          </a:p>
        </p:txBody>
      </p:sp>
      <p:pic>
        <p:nvPicPr>
          <p:cNvPr id="1026" name="Picture 2" descr="http://t2.gstatic.com/images?q=tbn:ANd9GcTNhpo96p_bpSplNBRM_KIJRDe8s4uKE3t_wbqO-K0FOjof0Y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424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745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Merson Theory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software are programmed reactions to events</a:t>
            </a:r>
          </a:p>
          <a:p>
            <a:pPr lvl="1"/>
            <a:r>
              <a:rPr lang="en-US" dirty="0" smtClean="0"/>
              <a:t>User events</a:t>
            </a:r>
          </a:p>
          <a:p>
            <a:pPr lvl="1"/>
            <a:r>
              <a:rPr lang="en-US" dirty="0" smtClean="0"/>
              <a:t>Background events</a:t>
            </a:r>
          </a:p>
          <a:p>
            <a:r>
              <a:rPr lang="en-US" dirty="0" smtClean="0"/>
              <a:t>Therefore all programming items are in the following form:</a:t>
            </a:r>
          </a:p>
          <a:p>
            <a:pPr lvl="1"/>
            <a:r>
              <a:rPr lang="en-US" dirty="0" smtClean="0"/>
              <a:t>If event X occurs then process Y should occur to change to state Z</a:t>
            </a:r>
          </a:p>
          <a:p>
            <a:pPr lvl="1"/>
            <a:r>
              <a:rPr lang="en-US" dirty="0" smtClean="0"/>
              <a:t>Sometimes is X is multiple tasks but the postulate still holds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When I open the program(X), I expect to see Z triggered by process Y</a:t>
            </a:r>
          </a:p>
          <a:p>
            <a:pPr lvl="1"/>
            <a:r>
              <a:rPr lang="en-US" dirty="0" smtClean="0"/>
              <a:t>When I click the report</a:t>
            </a:r>
            <a:r>
              <a:rPr lang="en-US" dirty="0"/>
              <a:t>(X)</a:t>
            </a:r>
            <a:r>
              <a:rPr lang="en-US" dirty="0" smtClean="0"/>
              <a:t>, show me Z </a:t>
            </a:r>
            <a:r>
              <a:rPr lang="en-US" dirty="0"/>
              <a:t>triggered by process Y</a:t>
            </a:r>
            <a:endParaRPr lang="en-US" dirty="0" smtClean="0"/>
          </a:p>
        </p:txBody>
      </p:sp>
      <p:pic>
        <p:nvPicPr>
          <p:cNvPr id="2050" name="Picture 2" descr="http://t3.gstatic.com/images?q=tbn:ANd9GcTqA_fHj9upQhlQY4nqggMquOKiFPWXUt5wkYWrlLYO-FbKDnAq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38200"/>
            <a:ext cx="7048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23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problem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918"/>
            <a:ext cx="8229600" cy="4297363"/>
          </a:xfrm>
        </p:spPr>
        <p:txBody>
          <a:bodyPr/>
          <a:lstStyle/>
          <a:p>
            <a:r>
              <a:rPr lang="en-US" dirty="0" smtClean="0"/>
              <a:t>There are a larger number of sequences that are possible for any application that you create than you can actually test</a:t>
            </a:r>
          </a:p>
          <a:p>
            <a:pPr lvl="1"/>
            <a:r>
              <a:rPr lang="en-US" dirty="0" smtClean="0"/>
              <a:t>Note flexible apps are buggy-Excel has the many known bugs</a:t>
            </a:r>
          </a:p>
          <a:p>
            <a:r>
              <a:rPr lang="en-US" dirty="0" smtClean="0"/>
              <a:t>Program design should be to maximize the independence of functionality</a:t>
            </a:r>
          </a:p>
          <a:p>
            <a:r>
              <a:rPr lang="en-US" dirty="0" smtClean="0"/>
              <a:t>And since you can’t test ‘</a:t>
            </a:r>
            <a:r>
              <a:rPr lang="en-US" dirty="0" err="1" smtClean="0"/>
              <a:t>em</a:t>
            </a:r>
            <a:r>
              <a:rPr lang="en-US" dirty="0" smtClean="0"/>
              <a:t> all…</a:t>
            </a:r>
          </a:p>
          <a:p>
            <a:endParaRPr lang="en-US" dirty="0"/>
          </a:p>
        </p:txBody>
      </p:sp>
      <p:sp>
        <p:nvSpPr>
          <p:cNvPr id="4" name="AutoShape 2" descr="data:image/jpg;base64,/9j/4AAQSkZJRgABAQAAAQABAAD/2wCEAAkGBhIQEBQUEhEVFBQWGBcYGBgUFRgVFxUeGhcVFBgYGBUYHCYeGhkjGhQUHzsgJScpLCwsGB4xNTAqNScrLCkBCQoKDgwOGg8PGiwjHyMsNCwvNSwvLCwpNC0sKSwvLDQyLC8sLS0vMC8wLSksNTUsKSwsLCwqLDExLDUyNTU1Kv/AABEIAOEA4QMBIgACEQEDEQH/xAAcAAACAgMBAQAAAAAAAAAAAAAABgUHAwQIAQL/xABPEAACAQICBgYDDAUJBwUAAAABAgMAEQQFBhIhMUFRBxMiYXGBMpGhCBQjQlJicoKSscHCFaKy0dIWJDNDU1Rzk/AlVWOU0+HiGDRFo8P/xAAbAQACAwEBAQAAAAAAAAAAAAAABQQGBwMCAf/EADYRAAEDAQUDCwMEAwEAAAAAAAEAAgMEBRESITFBUWEGEyJxgZGhscHR4RQy8CMkQlIVM7Ji/9oADAMBAAIRAxEAPwC8aKKKEIooooQiiiihCKK8ZgBcmwHPhSNpJ0rYeAlMOOvcfGBtGPrb28tnfXN8jYxe4qXS0c9W/BC0k+HadE8k2pczjpCwOGuDMJGHxYu2fWOyPM1Tue6YYrGn4aU6vyF7KD6o3+JuahqXyV39B3q4UnJQfdUv7G+59lZeY9M7nZBhlHfKxb9VbffS3jOknMJCf5xqDlGqrbztf20sVnwuAllNo43c8kUsfYKiOnlftKsMVk0NOLxG3tz871sYjSDFSeniZm8ZHP41qPiXbezHxJNTeF0CzCT0cJIPp2j/AGyK3U6LcxO+FR4yp+BNfObldsK6/WUMWXOMHaErJOy7mI8CRW1BnmJT0MRKv0ZHH3GmB+izMRuiU+EqfiRWniej7MI9+Fc/QKv+wxr5zUrdhXz66hly5xh7QvrCdImYR2tiWYcnCvfzYX9tMeXdM0y7J8Oj98bFD6jrA+ykPGZXND/SwyR/TRl+8Vq16E8rNpXiSy6GoF5jb1jLxFyvTJ+kzA4iwMhhY8JRqj7YuvrIppjlDAFSCDuINwfAiuYqksm0kxODa8ErJzXejeKHYfHfUqOuP8wkFXyUYbzTvuO45jv1810bRVdaO9LschCYtOqb+0S5TzXevt8qsGCdZFDIwZSLgqQQRzBG+mMcrJBe0qnVdBPRuwzNu8j2rJRRRXRQkUUUUIRRRRQhFFFFCEUUUUIRRRRQhFROkOk8GBj15m2n0UG138B+J2CozTTTqPAJqrZ52HZTgvzn5Du3n21SWZZnLiZGkmcu7byfuA4AchUKoqhH0W6qzWRYL6y6WXos8T1cOPcprSjTvE44kFurh4Rqdn1jvY+OzkBS5Xqrc2FWBor0USTWkxZMSHaIx/SN9K/oD2+FLA2SZ28q8yTUlmQgG5rdgGp9T+XpGwOXyzuEijaRjwUEn2bh3095J0PTOA2JlEQ+QnbfwJ9EH11aGV5RDhUCQxrGvcNp72O9j3mtymMdE0ZvzVNreVE8nRpxhG85n2Hj1payvo8wGHAtAJG+VN8IT5HsjyFMUUKoLKoUDgAAPUK+6KmtY1v2i5VmaplnN8ri7rN6KKKK9LgiiiihC8ZARYi45GoHM9BcDiAdbDopPxox1bePZsD5g1P0V5c0O1C7RTywnFG4tPA3Kq856G2F2ws2tySXYfJ12E+IFIOaZNPhX1J4mjPzhsPg25h4GukqwYzAxzIUlRXQ71YAj28e+oclEx325KyUXKeoiynGMdx9vDtXM9TOjuluJwLXifsX7UbbUby4HvFjTppR0SEXkwRvx6pzt+o53+Deuq1ngZGKupVgbEMLEHkQd1LXskhdnkrrT1VJacRDbnDaDqOsevir80V00gzBOwdSUDtRse0O8fKXvHnamCuZMPiXjcOjFWU3DKbEHmCKuPQTpEXFgQzkLiOB3LL4cn7uPDkGNPVh/RfqqXbHJ91MDNT5s2jaPceITxRRRU9VRFFFFCEUUUUIRRRRQhFK2nWmq4CLVWzTuOwvyRu127uQ4nzqT0n0hjwOHaV9p3IvF2O4fiTwANc/5lmUmIleWVtZ3NyfuA5ADZaoVVUc2MLdVZrBsf6x/PSjoN8Tu6t/cseJxLyuzuxZmJJJNySeJrEBQBRSZaWAALgrs0G0CgwqJMxWaZgGDjai3F/g/wCLf4U51SegOnrYJhFMS2HY+JiJ+Mvzea+Y277phmV1DIwZWAIINwQdoIPKnlM9jmXMyWV25TVUNQXVBxA6HZdu4Xbl90UUVKSJFFFFCEUUUUIRRRRQhFFFFCEUUUUIRS5pZoRBj1uw1JgOzIo29wYfGX2jgaY6K8uaHi5y7QTyQPEkRuIXN+d5HNg5TFMuqw3HerDgyniK0VYggg2I3EcK6I0k0bhx0JjlG3bqOPSQ8x+I41Q2e5HLg52ilFiNxG5xwZTxB/7UlqKcxG8aLTbHthlezA7J41G/iPzJWr0d6ee+1EE7fDqOyT/Wgcfpgb+e/nZ6rmOCdkYMjFWUggg2II2gg86vjQbSxcfh7mwmSwkXv4OBya3kbiptJUY+g7VVjlBY4pj9RCOgdRuPsfApkoooqeqmiiiihCK8ZgBcmwHPhXtIvStpIYMOIENnnvrW3hB6X2js8NaucjxG0uKl0dK6rnbCzUnw2lV7p3pQcdiiVPwKXWMd3FvFiL+FhwpdVbmwryrB6KNFeulOKkW6RG0YPxn33+qPaRypG0Omk4lapNJDZlJeB0Wi4Defn5TZoFoOmFw5adA00y2cML6qn+r/AH9+zhSLp7oC2CYywgth2PiYifit83kfI7d92V8TQq6lXUMrAggi4IOwgjlTZ9MxzMA2LPaa3KiGqNQ43h2o2XcN12xcx056BafNgmEUxLYdj4mIn4y/N5jzG3eae6AtgmMsILYdj4mIn4rfN5N5HbvTKU9OB/FaF+2tSm3tPeD6EfmS6chmV1DIwZWAIINwQdoIPKvuqP0K6QnwAMcitLBtIVbayHf2NYgWJ4EjnzvIYr3SGGUkLgpyRwdkT7tanMMzZW3jVZpadmS0EuF2bTod/wAq4KKpI+6XThlzf8wP+lQPdLp/u5v+YH/Srulau2iqUHulo/8Ad7/56/8ATr6/9S0X9wf/ADl/goQrpoqmY/dKYf42BlHhIh/AVtJ7pDA8cLiR4dUfzihCtyiqqi90Zlp3w4pfqRn7pKn9G+mDLcfOkEUkiyvcKskZXWIBNtYXW9gd520ITtUVpHpRhcvh63FSrGu4A7Wc/JRRtY+HnapWqQboszHNc0lkzWW0ETWUxmwkX0lWBduoliLk7b33m5Ahb+I90jhA9kwk7J8osinx1bn76dtCOkjCZvrjDiRXjALrIltUE2HaUlTtB432bq3cHoLl0UYjTA4fUAtYxI5P0mYEse8k1nyPRTCYEyHCwJD1pUvqXAOrcCy3soFzsFhtoQlvT/pagyiRYnglllZQ4C2VLElfTPG6ncDSHmvS7l2bRdViIZMLKNsUptKink5UBgp3Gynnwq5sw0ew2IkSSbDxSvGCEMiB9W9ibXFuAqE0p6McvzCMq+HSN/iyxKqSKfECzDua4++vLmhwuK6wzPgkEkZuI0VF+BB7wQQfAjYR31K6M5++BxKTJuGx1+Wp9Jf9cQKH6MMfl8eIMoV4ImXUdTtdWvdgm9QDqgg7idlxtqKpDIx0L7u5azRVUVpUuIjIi5w47V0zg8Wk0ayIdZHAZTzBFxWaqx6IdJCdbCOd13iv+uvt1vtVZ1O4ZBIwOWYWjROoqh0J2acRs/N6KKKK6qAvCbVz1phnpxuMklv2b6qdyLsX17W8WNXF0hZx72y+Ug2aQdWvi9wfUusfKqEpXXSaM7Ve+SlJk+pcP/I8z6LYy/AtPKkSC7OwUeJNtvdXReUZWmFgjhjHZRQPHmT3k3PnVX9D2SB55MQw2RDVT6TA3I7wuz69P+mOmOHyvDGadu5EHpyNwVR953AV1oo7m4ztUHlRW85OKdujcz1n2HmVLY3GxwxtJLIsaKLszsFVR3k7BVS6V+6DiRjHl0Jnfd1kgIj+qgs7+er51XOd6Q43PZesxD9Xh1PYjT0F+iPjNb455+VbeCy2OBewoHM72PianqpKH0m0uzXF7cTiZAGYARK3VrfePg0sNnfc1LdQyqLnWNtpta58Kh8QOsxcC8iXPlt/LTJXCaFsrbjqmlmWnLQS4m5tOo3/ACtKtDNst65LLYG4O7fbhf8A1uqTlit4VjpN04H8Vpf7a1abe094PoR+ZLcAHCi1a8UtvCtmnMMzZW3jVZpadmS0EuF2bTod/wApdz8fDQf4q/lph1ByFL+f/wBNB/ir+WmGu6Vr5MSneo9QpcxsCrjYeytmJUiwsd9tn1qZaXc+2TwH/iD26tCFMnLYT/VR/YX91Q+KiTq2mwyiOWCS4ZNhBja9xbybyqbxuJEUbufignz4e21eY3Rs4FcMSLLiIhHL3TWLbfpBmX6tewwkEjYvDnhpDTtWbL+lrPwivcTIdovBGb8P6sA8Kncv90bPGQuLwCk8TEzRkd+pIGv9oUuaCAthmQ745GX7m+8mpt8ofGTxYOKwea5dyNYQxL6cljx2hR3mo3OHFhuRizuT/lHTflmIXY0yP/ZmCR38uqDAjzpjyLTbBY5ikGIVpF3xsGjkHf1cgDW77WqvJek3Ksim944bCsyRkLNJGVvrDY1ydsrjbfaADsG6nzOdH8Lm2HjlVrMVEmHxMeySIkayujbDbbtU7D47uy9qfxGISNGd2VEUEszEKqgbSSTsApWPSjgLawaYxDfMMNOYBwv1oS1u/d30tYHGy5i7pmgWODLBfFL/AFeJlGsySMo3wiNVk1bWLONhArNoz054LGYwYXqXhVzqRO5WzncqlR6F9w37bDZQhWFHLDiobqySwyKdqkMjqRY2I2Eb65+0myU4PFSwncp7JPFTtU+ojzvVrHDjKswi6vs4PHOUaMbFhxBBZGQfFWUKykAekFPGozpiyQNFHiVG1D1b/Ra5Unwa4+vUKsjxMxblZuTVbzFVzR+1+Xbs9u1VplGZthp45k9JGDePMHuIuPOujMDjFmiSRDdXUMvgRcffXM9XP0S5x1uDMRPaha31Wuy+3XHlUahkucWb085VUmOFtQBm03HqPz5p4ooopss9VV9M+Y3fDwjgGkP1jqr+y/rqtKZ+knGdZmU224TVQd2qov8ArFqX8BhTLLHGN7uqj6xC/jSCd2OU9a1yyYhT0MYP9bz25+quzQqGPAZUkkhCLqNPIx4AjXv5IFHlXOWnels2cYwzEER6wjhQ/EW+wfSO8nmeVqtjp/0jMGFgwEJsZrFwN/VoQEXwZ7fYIqp5MCIp8JF8klj3tsYn1inrG4Whu5ZVUzGeV0p/kSe9MWEwwiRUXcot+8+Zua+pz2T4V91ixPoH/XGvS4KDy4a2OY/Jj+/V/iphqAyQXxWIPco+791T9CF4241GLil1ghPaIuBz8Kk33HwNLhH89g+i33PXCaFsrbjqmlmWnLQS4m5tOo3/ACpeskUtt+6iWK3hWOk3TgfxWl/trVpt7T3g+hH5kovP/wCmg/xF/LTDUPjsD1hjINijq3iARcVMU5hmbK28arNLTsyWglwuzadDv+UUu6TenF/iLTFS7pMe3F/iL/r213StMeXZd77xkUFropE0v0VPYT6z22chVj6TZAs8UmHkPpAbRvRrBgw71NvUa1+hbIQYGxjjtTOWF+SkrGPALt8W7qlsXLryM3NifbTSkaLi3hn2pRWON4fxy7NfFVToHg5IpcZDMLOkiFuRLB9o7jYHwIqxui3B62MzCcgEp1OHTuATrXF+RZ19VQOlOH6jEYfFLs1mXDzW+MrmyMe9Xt5G1M/RZNq4jMoTsIlilHeJIgtx5xkUqli5qcjuU6CTnBiXMuMkZpHL7WLMWvtNySTt8a6g6DpGOSYfW4NKF8BK/wCNxSzpZ7n8YrHNPBiFiilYvIjKSyEm7dXbYQSSbG1vCrWybKI8Jh4oIRaOJQq332HEniSbknmTX1SVUXTWWw8mK6vYuLwcfWW2XaDFRDWPP4OXV8KorDyMrqVJDAggjYQQbix8a6k0hyyPHZymGkGtGuAn6y3Dr5UjWx4N8GxHLVvStov7n4YbHLNPiFlhiYPGgUhnIN16y+wAEA2F724UITv0mo36Jmk3SQ9XOp+S0UiS7PskedTefZaMXhJYv7RDbuNtZD5MFNQ3Si5/Rc8a+nOY4EHEtLKkYA8mJ8qaUWwA5V8IvFxXuN5jcHt1Bv7lzERTv0R5j1eOMZ3SxsPNe2PYG9dQGmGA6jH4iMbhISO4N2x7GFYtGMYYcbh3va0qX8CwDewmkEZ5uQcCtdqmisonXfybeO68LoyivLUVYFj65w0gxHWYud/lSyH1uakNAsL1mZYYcn1vsKZPy1CYl9Z2PMk+sk0y9GjBcxRjuRJWPlG376r8fSlHX6rYaz9Khku2MP8AylzTnH+/dIZyTdID1a93VAKf/tLHzqHzM2xuHPziPWAPxr40WcyyYiZtrO1yTvuxZz7bV9aUdkxyfJdT/r1CrAseTBWPE+gayXr4lHZPgaEKDyQ/zrEDuU/d++p+l7Lzq45vnR/dq/wmmGhC8fcfA0uN/wC9g8GHsamQ0tzm2Lwx72H3fvoQmStaWK3hWzRXCaFsrbjqmlmWnLQS4m5tOo3/ACtKskUtvCsUsih9W9id3fsua9pN04H8Vpf7a1abe094PoR+ZLdpb0kGtLCOcg/L++puKW3hUNm/axUA+ff9mnMMzZW3jVZpadmS0EuF2bTod/yr66GsxSTKYUB7UQKMOIKkqb+r2ivieEozKd4JFVXlmPxGClMuEcDW2vG99Rzu1gV2q9uI38amsT0lYuTa2CGvbazYhdXZ4Jc02p5mMJJOqrNVA94AaNFJ6eHWwyRj05Z4EQcSesVz6gpNZ5cecuxseOsTDqmHEhQSRGW1klsN+o2/jqk1EaDF8w/n2IN3DPHCgFo4lsusyjeWa5Gsdth6nFoARYi4Owg7QfKlVbVB82JuzJe4GGFtxT/h8QsiK6MGVgCrKQQwO0EEbxWDNs2iwsLzTuEjjBZmPDw5k7gBtJ2VWOFyKfC394Y2XCoSSYtRJ4QTtJSOT0Lk8DSxpznPvQxPjp5MwnvrRRPqxQR2uOsMSDVvvAJuT3Wr4J2u01UwPB0TDo3pXJBj5cdjF6vD4/VW7DbhAlxhxIfio6sbncGIvardEoK6wI1bXvfZbfe/KqV0N0yizRHRowkijtxk66sp2XFxtFzYg8xvvUD0m5PFg8EvUGSMPKFMayydVYq7N8EW1RtA3CvLJjiwuGa+B+dxVqpiRm2YRtH2sFgmL9YNqT4ixRQh+MkQZjrDZrEDbanWl3o6jK5TgQQB/N4js2b0DD2EUxVJXRUn0s4XUzEt8uNG9V0/JSapsb0/9MqfzuE84bep3/fVf0gqBdK7rWu2O7HQxE/1u7slev8ALPuoqq/03317Uv6o71Xv8BH/AFUBOmqzDkSPUbVI5BiurOIYGx96Yux7/e8hHtFYM8g1MVOh+LLIPU7CvnK8I80hhjIDzJLEutsF5I3jFzwF2FQ4ujKOv1Vkrv1aGS7aw/8AKg9DV+AY83PsC1taRYfXgbwPs7X4Vv4fooz6BdWOBbXvYS4c7/pNSquY415Th9QGUMylCqq11uGWxttFjsqwLH0xZLiesw8bfNAPivZP3VukUtYHA5lh01Fwjlbk7UJte26x3bKzHH5iN+Cb/Kk/A15xDevl4WLEnq8VA/MlD57PzGmSk7Mffcos2EkUhtYERyCx8x31v/ykxA34RvU4/LX28L6mKlrNuzLA3yZQPaP3V6dKpRvwretv4ai8zzZ5h/QlSGDcTz7u+vqE8UUtfyxb+7n7R/ho/lif7uftf+NCF956fhof8UfetTMsVvClHG5y0ro3VEaj61r3vtBtu7qkv5XP/dj9o/w1wmhbK246ppZlpyUEuJubTqN/ypiteXBK0schNih9YIrDluadde8bIRwNyCO42Fb1JunA/itL/bWrTb2nvB9CPzJbtauaTakEjclb1kWHtIrDiJpFQ9VqluAYbD3bxatE5NmeLXVMQRGtcnUQW332nWt4U4iqGyNv0WaWnZslnyYX5tOh3/KtTo7wQhyzDA72QufrsXHsK0x7OdQeElEcaINyKqjwUBR91ZfftQHZklIDmVL7OdUV0vMTmb33COIL4at/vLVb3v2lDTzRH9IaskbKsyDV7WxXW5NiQLggk28TXWAhrryvTMik7okcjNI7bikobw1CfvC0y9L05xGJwmDi7Tsb2+dIwjQexvXXmjGSx5NFJicS6mQjVATaAL31VuBd2IHcLeJqQ6HsglzPMpMzxC/BxsdS+4yWsoXujSx8dXvqSBjkxDQLqBe69XpgMGsMUcS+jGioPBVCj2CtiiipK6KoemZ/51COUV/W7fuqvqdelzE6+YavyIkX1ln/ADikoUgqDfK5a5YzcNDEOHnmpr9C91FWd/IxuVe1I+lO5Jv89H/ZVz0iYTq8yxAtsZg479ZVY+0mobK8Z1M8UnyHR/ssG/Cnzpmy7VmgmHx0KHxQ6w9j+yq5qPOMEp606suQVFDGTtbcezI+S6eRgQCNx2iqu6VeiL38xxeCsmLG1lvqia2463xZBbfuOy9t9OeguZjEZfA17lVCNzunY2+IAPnU/T1rsTQd6yieIwyOjdqCR3LmDA6cTYZzBj4nSRNhYrZx9NDv8Rv799M+D0gimF45VbuB2/Z3j1VcOkOiWEzBNTFYdJQNxIs6/RdbMvkarLOfc3wMS2ExckXELKokHgGXVIHrrm6Fp0UYsBWr79o9/HmahcR0OZ7h/wChnSUcAs5H6soA9tKWc5tmWAmMGJssigEqRG2w7RtS43VyMBXnArI9/HmfXXnv08zSWkmd6ob9HSspAIIw0pBBFwQV2bq1Mx0izLDAGfBmIE2BlhljBO+wLEXNfOYcvmAp/wDflee/KQsDpDmU668OCMq3trRwyutxa4upIvtHrrLPmubIrO2XyKqglmbDzBVA2kkk2AHOjmXIwFPPvyj38eZqu8u0px+Jcph8MJnA1isUUjsBcC9lYm1yNvfUlbPP92z/APKzUcy5GApxfGXBB2g7wdoNLuY4DUN19E+zu8KWH0sxwm6kxgS62p1ZjIfWvq6uqTfWvstU3+j8+P8A8fL54c/jXh9KXhNrLtGaz5cTM2nUb/lfNSWVZuYuydqfs+Hd3VEmDEQMseMgaCVgWUONXXANrqPwrJSxzXROuOq04iltWl/s13eD6EfmScBjr7jXvvyknGzT9XaGUoRwsCD3bRso0P0QzLOet6vFqnVMFcSySKRrAkWVFPyTy3UxhAlF4WYWnZEtBLhdm06Hf8pymzRUF3cKObEL99L+adIsEQIjvK3dsXzY/gDTHl3ubyx1sVjyeYij2/5jn8tP+jfRNlmBIaPDiSQbpJz1rDvAI1VPeFFShANqWBgVQ6MdHeYZ7Ks2MLQYQbRcapYcoUPPZ2zs+la1dB5TlUWFhSGBAkcY1VUcB+JJuSTtJJNbdFdgLsguiKKK084zAYfDyytujRm8SBsHmbDzoJuF5XpjS9wa3U5KiNOMd12YYhxu1yo+oBH+WtLR/Cdbi4I7X1pUB8NYX9l60XckknaTtNOPRRl3W5gH4RIz+Z7A/bJ8qQM/UkHErXqgijonXfwZcOwXBXZeivaKsCx9KnSZk/vjL3IF2iIlHgLh/wBUsfIVRddOyxhlKsLgggg8QdhFc6aSZM2DxUsJ+K3ZPylO1T6iPO9Kq6PMPV+5KVd7H05OYzHUdfHzTz0N5zZpcMx9L4RB3jsuPG2qfqmrUrm3Js0bC4iOZN6MD4jcV8CCR510Phc0jljSRGurqGFuRF/XXeikxMw7kr5T0XNVAnGj/MfHqtuitVseOVYmzGpyqq365OzVznGfsAbriMSEB/4YYRg+Ua38q6D040nOFy7Eyg2ZYmC/Sb4NP1mBqkegrLtfMjMRsgjZgfnP8Gv6rOfKhC6aRAAABYDYAOFUF7pHNtbFYXDg7I42kPjI2qL+UX61XK2Z99c09I2KbHZ3Oo3mVYFv83VhHtBPnQhX90Q5V72ybCqRZnUynv6wl1/UKDyrJ0sYvq8lxpvvj1ftssf5q28PjViRUXYqKqr4KAo9gFJHTRnH+yZEv6ckS+pus/IKEJY9zbhb4vFyfJhVftvf/wDOr/JFUN0AP1UWLf5TxL9lZD+erY/THfQhc66Y/BaRTHljFb9dX/Guq7iuTekqX/bWJb/iI36kZrpI5zc76EKrfdJw6r4GVTY2mW43ixiYftGl7AZNM+XQ430kcsrkD+jZXZBrDkQAb8zbZsuydPcwlweHbikxH2kP8Arb6EcyDZU8TgMomkUqdoIZI2sRyN2rhNC2Vtx1TSzLTloJcTc2nUb/AJSNTP0d6TJl+JdnX4OYKshG9dUnVa3G2sw52PdavNL9FPezGSG5hJ8TGTwPNeR8j3rNJunA/itL/bWrTb2nvB9CPzJdOQzK6hkYMrAEEG4IO0EHlX3VH6D6ePgiIpCWgJ8TGTxX5vMeY77ZhzgMAysGBFwRtBB3EGnMMzZW3jVZpadmS0EuF2bTod/ypeio5cz8KyrmI4iu6Vrcqv8Apfznq8MkAPala7D5qbdvi2r9k09DGJa+sBbnsqgdMs+9+4ySUHsX1Y+5V2D17W+tUOskwR3b1Y+TlF9RViQ/azPt2e/YoSrg6H8n6vCvORtlaw+ilx7WLeoVU2BwTTSpGguzsFHiTb1V0blWXLh4I4k9GNQo77DafEm586iUMd78W5WLlTV83TtgGrjn1D5u7lt0UUU3WdIquul3R0yRJikF2j7MlvkE7D9Viftd1WLWOeBXVkYBlYEEHcQRYg+Vc5YxIwtKm0FW6jnbM3ZrxG1cyVYHRppFvwrnm0V/WyfmH1qWNLdHWwOKeI31PSjY/GU7vMbj3iomGZkYMpIZSCCN4I2gikcb3QyX7lqVXTxWnSYQcnC8Hcdh9+0K/WBrCwNfGhWkUeYYcEgCZLCRRs28GA+S3sNxwqfbL176fNcHDEFk08D4JDFILiEnaQ5EmNw0kEt9RwNqmxBBDKR4EA1E6IaExZZG6xMzs5BZ3sCbXCgAbgLn1mrDbLBz9lYzlfhXpcUtsrVCyaKYY4n3z1C9fv19u/5WrfV1vnWvT2cpr5OU91CEqsjUvaZaLtmGG6rX1GDB1JFxcAixA4WY1ZByjurw5R3UIVZaIaJvl+HMevrszF2IFhcgKAONgFHtqZMUvOnL9D91H6H7qEKt8bojFPMs0sKtItrMb7bbtZQbNbvBqYEUlOH6H7qP0P3UIVc6WaMPj8KYdbVbWVlJFwCLjaORBIr50G0RfLoGjZw7O2sxUEKNgUAX28N9WUMn7q9GUd1CEsmAsCGFwRYg7QRyIpB0o0VbDHrEBMRPiUJ4Hu5Hy8bmGUd1evkoZSrKCpFiDtBB3giuE0LZW3HVNLMtOWglxNzadRv+VztTLolpacKwjkJMJPiYyeI7uY8/Hc060BfBHrYgWw5PiYieDfN5HyPC6dSbpwP4rS/21q029p7wfQj8yV7QNrKGUgqRcEG4IO4g1nVTVYaDaae9HEU92w7HxMRPxhzXmPMbd9qZ7nuHweFOIOq4I+DAN+sJF1APLjflenEVQ17cWl2qziusielnEIGLEeid/wA70m9IukPUw9Qh7co7Vvip/wCR2eANVfWzmWYviJXlkN3c3PLuAHAAWFuQrJk2UyYqdIYx2nNr8FHFj3AXNKJpDM+8di0SzqJlnUuFx4uPHb2BPPRDo6XkbFOOyl0jvxYjtEeCm31u6rZrUynLEw0KQxiyoABzPMnvJufOtunMEXNsDVmtp1xral0uzQdQ09+1FFFFdktRRRRQhL+mmiq5hhymwSrdo2PA8ifktu9R4VQmJw7RuyOpVlJDA7wRsINdN0j9ImggxameBbYhRtA/rQOH0xwPHdytAq6fGMbdVa+T9sCmd9PMegdDuPsfAqp8jzuXBzLNE1mG8cGHFWHEH/vwq+tG9JIsdCJIjt3OhPaQ8j+B41zuykEgixG8HhW/kefTYKYSwtYjeD6LjirDiKhU9QYjcdFaLYsdlezEzJ40O/gfzJdH0VAaKaZwZgnYOrKB2oye0OZHyl7/AF2qfp01wcLwsymgkgeY5BcQiiiivS4oooooQiiiihCKKKKEIooooQiiiihC+JoVdSrqGVgQQRcEHYQRyqltPtAmwTGWEFsOx8TET8Vvm8m8jt33ZUPpPn+GwkLHEEEMCBHsLSbNoCneO87Kj1ETXt6WV21OLIrp6WcCEF2LVu/54rnissmKdlVGdiqX1VJJC3Nzqjhc0YqRWdiiaikkqty2qL7BrHabDjWKkK1jW4kIAvV39HWh3vKHrJF+HkA1uca7wnjxPfs4VCdGugWpq4rEr2t8SEejykYc+Q4b99rWXTWkp8PTd2Kg8obYEt9LCch9x38OoefiUUUUxVNRRRRQhFFFFCEUUUUISLp30dri7zYcBZ95Xcsvjyfv48edU7PA0bFXUqykghhYgjeCDxrpylvSzQaDHrcjq5gOzIo29wcfGHtHA1AqKTH0maq2WPygNMBDUZs2HaPceIVEYbEvE4eNirKbhlNiD3EVaOivS0rAR40arbutUdk/TUbvEbO4VX+f6M4jAyakyWHxXG1H+i34b+6oqlzJHwuyVyqqKltKIF2Y2Ea9hXTcGIWRQyMGVhcMpBBHMEb6yVzpkuk2JwbXglZRxXeh8UOzz31YeSdMUbALioih+XH2l8Sp7Q8r0zjrGO+7JUet5NVUGcXTbw17va9WRRUdlekWGxIvDOj9wNmHih7Q9VSNTAQcwq4+N8ZwvBB45Iooor6vCKKKKEIoorTzDOIMOLzTJGPnMAT4DefKvhIGZXprHPOFovPBbleMwAJJsBtJPCkDOel/Dx3GHjaZuDN2E8dvaPqFV3n2mWLxt+tlOp/Zp2UH1Rv871EkrI2aZqw0XJyrqM5Bgbx17ve5WNpR0rQwXTC2mk3a/wDVr4H4/ls76qfMszlxMhkmcu53k/cBuA7hsrWrdynJpsVII4Yy7cbblHNm3KO80skmfMbj3K80VnUtnMLm9rjr37AtIC+6rU0C6NdTVxGMXtb0iPxeTSDn83hx27BN6HdHUOCtJJaWf5Vuyn0AePzjt8KcKnU9Jh6T1VbY5Q86DDSm4bXbT1bh4+pRRRTFU1FFFFCEUUUUIRRRRQhFFFFCEUUUUIWHF4NJkKSIrod6sAQfI1W+knRDcl8G4HHqpD7Ff8G9dWdRXKSFkg6QU+itGoonXwuu4bD2fhXNmZ5RNhn1Jomjb5w3+B3Ed4rTrpjGYKOZSksaup4OoYeo0nZx0S4SW5hLQN3dtPssb+oil0lC4fYb1c6TlVC/KoaWneMx7+apgGpjAaYY2D+jxUgHItrgfVe4qfzHojxse2MxzD5rarep7D20t4zRjFwk9ZhpVtx1GI+0ARUUskj2EJ82qoawXYmu4G7yKYML0s49PSMUn047fsFa3U6ZcVxghPhrj8xpAKkb9leV9FRKP5FeHWPQvzMTezLyVgv0zYnhBCPHXP5hWnielzHP6PUx/RQn9tjSVRag1Ep/kvjbGoW6RDz81OY7TjHzCz4qS3JCIx+oBUI7km5JJPE7T6638Jo/iZbdXh5XvxEbEeu1qYsu6KMdL6apCPnvc+pL+21fMEkmwldHVFFRi7ExnAXDwCTaz4LAyTOEiRnY7goJPqHDvq2cn6IMNHY4iRpjyHwaeztH1inTLsqhw66sMSRryRQL+J3k95qTHQvP3ZJJV8qaePKBpcd+g9/BVjo70QyOQ+Lfq1/s0ILnuLbl8r+VWdlmUw4aMRwxrGo4KN/eTvJ7zW3RTGKBkf2hUyutOprT+q7LcMh3e6KKKK7JaiiiihCKKKKEIooooQiiiihCKKKKEIooooQiiiihCKKKKEIrwUUUISrpnwqrM7417RSuq1Kvlgf62rWyThVn6GenXtFeKXULvb3+tydTXtFFN1niKKKKEIooooQiiiihCKKKKEIooooQiiiihC//2Q=="/>
          <p:cNvSpPr>
            <a:spLocks noChangeAspect="1" noChangeArrowheads="1"/>
          </p:cNvSpPr>
          <p:nvPr/>
        </p:nvSpPr>
        <p:spPr bwMode="auto">
          <a:xfrm>
            <a:off x="73025" y="-80962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www.maximumpc.com/files/u46168/no-bug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611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brush the teeth you want to keep</a:t>
            </a:r>
          </a:p>
          <a:p>
            <a:r>
              <a:rPr lang="en-US" dirty="0" smtClean="0"/>
              <a:t>Only test the scenarios  you want to work in production</a:t>
            </a:r>
          </a:p>
          <a:p>
            <a:r>
              <a:rPr lang="en-US" dirty="0" smtClean="0"/>
              <a:t>Bug-I do x, I expected y but I got z</a:t>
            </a:r>
          </a:p>
          <a:p>
            <a:pPr lvl="2"/>
            <a:r>
              <a:rPr lang="en-US" dirty="0" smtClean="0"/>
              <a:t>I clicked save expecting it to save and got a yellow screen of death</a:t>
            </a:r>
          </a:p>
          <a:p>
            <a:pPr lvl="2"/>
            <a:r>
              <a:rPr lang="en-US" dirty="0" smtClean="0"/>
              <a:t>I looked at the report and there are only 3 records</a:t>
            </a:r>
            <a:endParaRPr lang="en-US" dirty="0"/>
          </a:p>
        </p:txBody>
      </p:sp>
      <p:pic>
        <p:nvPicPr>
          <p:cNvPr id="32770" name="Picture 2" descr="http://ts1.mm.bing.net/images/thumbnail.aspx?q=933095486764&amp;id=79c99861f61008ab8aae4644ddb0ad25&amp;url=http%3a%2f%2fwww.qed-publishing.co.uk%2fimages%2fcovers%2fMy%2520Body%2520Teeth%2520cov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09" y="-76200"/>
            <a:ext cx="220446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67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Ontimenow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https://emsg.ontimenow.com</a:t>
            </a:r>
            <a:endParaRPr lang="en-US" dirty="0" smtClean="0"/>
          </a:p>
          <a:p>
            <a:r>
              <a:rPr lang="en-US" dirty="0" smtClean="0"/>
              <a:t>Other failed systems</a:t>
            </a:r>
          </a:p>
          <a:p>
            <a:pPr lvl="1"/>
            <a:r>
              <a:rPr lang="en-US" dirty="0" smtClean="0"/>
              <a:t>The email bug list</a:t>
            </a:r>
          </a:p>
          <a:p>
            <a:pPr lvl="1"/>
            <a:r>
              <a:rPr lang="en-US" dirty="0" err="1" smtClean="0"/>
              <a:t>Sharepoint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631192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481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on already?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testing people-Toni and Tara</a:t>
            </a:r>
          </a:p>
          <a:p>
            <a:r>
              <a:rPr lang="en-US" dirty="0" smtClean="0"/>
              <a:t>They already know how to use it</a:t>
            </a:r>
          </a:p>
          <a:p>
            <a:r>
              <a:rPr lang="en-US" dirty="0" smtClean="0"/>
              <a:t>Me, Luis and Scholarship Universe people</a:t>
            </a:r>
          </a:p>
          <a:p>
            <a:r>
              <a:rPr lang="en-US" dirty="0" smtClean="0"/>
              <a:t>You can be also</a:t>
            </a:r>
          </a:p>
        </p:txBody>
      </p:sp>
      <p:pic>
        <p:nvPicPr>
          <p:cNvPr id="33794" name="Picture 2" descr="http://ts1.mm.bing.net/images/thumbnail.aspx?q=958426132372&amp;id=00e56fbfec54407474c7d58d63179902&amp;url=http%3a%2f%2fwww.clker.com%2fcliparts%2fd%2f4%2fa%2f5%2f126059456713590379176fjt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1933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481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in your features</a:t>
            </a:r>
          </a:p>
          <a:p>
            <a:pPr lvl="1"/>
            <a:r>
              <a:rPr lang="en-US" dirty="0" smtClean="0"/>
              <a:t>Example of saved time-The dreaded close date debate</a:t>
            </a:r>
          </a:p>
          <a:p>
            <a:pPr lvl="1"/>
            <a:r>
              <a:rPr lang="en-US" dirty="0" smtClean="0"/>
              <a:t>Customer signs off on features</a:t>
            </a:r>
          </a:p>
          <a:p>
            <a:r>
              <a:rPr lang="en-US" dirty="0" smtClean="0"/>
              <a:t>You can have customer verify features</a:t>
            </a:r>
          </a:p>
          <a:p>
            <a:r>
              <a:rPr lang="en-US" dirty="0" smtClean="0"/>
              <a:t>When there is a bug it is documented</a:t>
            </a:r>
          </a:p>
          <a:p>
            <a:pPr lvl="1"/>
            <a:r>
              <a:rPr lang="en-US" dirty="0" smtClean="0"/>
              <a:t>Is a ticket not a loosely floating text statement</a:t>
            </a:r>
          </a:p>
          <a:p>
            <a:pPr lvl="1"/>
            <a:r>
              <a:rPr lang="en-US" dirty="0" smtClean="0"/>
              <a:t>You have the customer verify the bug is fixed</a:t>
            </a:r>
          </a:p>
          <a:p>
            <a:pPr lvl="1"/>
            <a:r>
              <a:rPr lang="en-US" dirty="0" smtClean="0"/>
              <a:t>The customer tells you when it is not fixed</a:t>
            </a:r>
          </a:p>
          <a:p>
            <a:r>
              <a:rPr lang="en-US" dirty="0" smtClean="0"/>
              <a:t>You can better control the flow of items</a:t>
            </a:r>
          </a:p>
        </p:txBody>
      </p:sp>
      <p:pic>
        <p:nvPicPr>
          <p:cNvPr id="34818" name="Picture 2" descr="http://ts4.mm.bing.net/images/thumbnail.aspx?q=1029002038891&amp;id=380e464d80a923363b652164e905b426&amp;url=http%3a%2f%2fronaldrogers.files.wordpress.com%2f2011%2f05%2fwhat-me-wo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0"/>
            <a:ext cx="18573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539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has told you what they want </a:t>
            </a:r>
          </a:p>
          <a:p>
            <a:r>
              <a:rPr lang="en-US" dirty="0" smtClean="0"/>
              <a:t>You have gotten confirmation from them that they got it</a:t>
            </a:r>
          </a:p>
        </p:txBody>
      </p:sp>
      <p:pic>
        <p:nvPicPr>
          <p:cNvPr id="35842" name="Picture 2" descr="http://ts3.mm.bing.net/images/thumbnail.aspx?q=1034497363518&amp;id=2f8a4067c4a636b9ddd9feaeb9504098&amp;url=http%3a%2f%2fwww.swamppolitics.com%2fnews%2fpolitics%2fblog%2f2008%2f08%2f04%2fMad%2520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2209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74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Functional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Dyslexic SQL</a:t>
            </a:r>
          </a:p>
          <a:p>
            <a:pPr lvl="1"/>
            <a:r>
              <a:rPr lang="en-US" dirty="0" smtClean="0"/>
              <a:t>Select columns from rows where column=value</a:t>
            </a:r>
          </a:p>
          <a:p>
            <a:pPr lvl="1"/>
            <a:r>
              <a:rPr lang="en-US" dirty="0"/>
              <a:t>from </a:t>
            </a:r>
            <a:r>
              <a:rPr lang="en-US" dirty="0" smtClean="0"/>
              <a:t>variable </a:t>
            </a:r>
            <a:r>
              <a:rPr lang="en-US" dirty="0"/>
              <a:t>in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dirty="0" err="1" smtClean="0"/>
              <a:t>tablename.column</a:t>
            </a:r>
            <a:r>
              <a:rPr lang="en-US" dirty="0" smtClean="0"/>
              <a:t>==“value" </a:t>
            </a:r>
            <a:r>
              <a:rPr lang="en-US" dirty="0"/>
              <a:t>select </a:t>
            </a:r>
            <a:r>
              <a:rPr lang="en-US" dirty="0" smtClean="0"/>
              <a:t>variable.*</a:t>
            </a:r>
          </a:p>
          <a:p>
            <a:r>
              <a:rPr lang="en-US" dirty="0" smtClean="0"/>
              <a:t>Examples in </a:t>
            </a:r>
            <a:r>
              <a:rPr lang="en-US" dirty="0" err="1" smtClean="0"/>
              <a:t>LINQPad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A simple query expression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LINQ works on objects</a:t>
            </a:r>
          </a:p>
        </p:txBody>
      </p:sp>
      <p:pic>
        <p:nvPicPr>
          <p:cNvPr id="15362" name="Picture 2" descr="http://ts4.mm.bing.net/images/thumbnail.aspx?q=993065972575&amp;id=1dc3e51ab6c3be1cf8509bb132493de6&amp;url=http%3a%2f%2fi189.photobucket.com%2falbums%2fz164%2fcryingstratocaster%2flancebann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It-Quick And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</a:t>
            </a:r>
          </a:p>
          <a:p>
            <a:pPr lvl="1"/>
            <a:r>
              <a:rPr lang="en-US" dirty="0" smtClean="0"/>
              <a:t>Can also create a sprint or release</a:t>
            </a:r>
          </a:p>
          <a:p>
            <a:pPr lvl="1"/>
            <a:r>
              <a:rPr lang="en-US" dirty="0" smtClean="0"/>
              <a:t>SCRUM in 10 minutes video if interested on YouTube</a:t>
            </a:r>
          </a:p>
          <a:p>
            <a:r>
              <a:rPr lang="en-US" dirty="0" smtClean="0"/>
              <a:t>Click on project-&gt; Got To Features and click on Add</a:t>
            </a:r>
          </a:p>
          <a:p>
            <a:pPr lvl="0"/>
            <a:r>
              <a:rPr lang="en-US" dirty="0" smtClean="0"/>
              <a:t>Ask me more</a:t>
            </a:r>
            <a:r>
              <a:rPr lang="en-US" baseline="0" dirty="0" smtClean="0"/>
              <a:t> about it offline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" y="3657600"/>
            <a:ext cx="1179433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038600" y="3581400"/>
            <a:ext cx="2438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09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Dirty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5105"/>
            <a:ext cx="80581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685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the quick and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Requested-&gt; Feature Ready For Testing</a:t>
            </a:r>
          </a:p>
          <a:p>
            <a:pPr lvl="1"/>
            <a:r>
              <a:rPr lang="en-US" dirty="0" smtClean="0"/>
              <a:t>Feature Approved</a:t>
            </a:r>
          </a:p>
          <a:p>
            <a:pPr lvl="1"/>
            <a:r>
              <a:rPr lang="en-US" dirty="0" smtClean="0"/>
              <a:t>If issue enter bug	</a:t>
            </a:r>
          </a:p>
          <a:p>
            <a:r>
              <a:rPr lang="en-US" dirty="0" smtClean="0"/>
              <a:t>Assign to a person</a:t>
            </a:r>
          </a:p>
          <a:p>
            <a:r>
              <a:rPr lang="en-US" dirty="0" smtClean="0"/>
              <a:t>Use the description field and the time stamp feature only</a:t>
            </a:r>
          </a:p>
          <a:p>
            <a:r>
              <a:rPr lang="en-US" dirty="0" smtClean="0"/>
              <a:t>This info will be sent via emails</a:t>
            </a:r>
          </a:p>
          <a:p>
            <a:r>
              <a:rPr lang="en-US" dirty="0" smtClean="0"/>
              <a:t>When feature is complete-&gt;Status closed assigned to no one</a:t>
            </a:r>
          </a:p>
        </p:txBody>
      </p:sp>
      <p:pic>
        <p:nvPicPr>
          <p:cNvPr id="36866" name="Picture 2" descr="http://ts3.mm.bing.net/images/thumbnail.aspx?q=1023286259774&amp;id=5cd11965ebd5473c25855c574233f8b0&amp;url=http%3a%2f%2fi40.tinypic.com%2f2ni71o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85800"/>
            <a:ext cx="2657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81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Bugs on the quick and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6866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857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r>
              <a:rPr lang="en-US" baseline="0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users to understand a bug is the following:</a:t>
            </a:r>
          </a:p>
          <a:p>
            <a:pPr lvl="1"/>
            <a:r>
              <a:rPr lang="en-US" dirty="0" smtClean="0"/>
              <a:t>I did x, I saw y and expected z</a:t>
            </a:r>
          </a:p>
          <a:p>
            <a:pPr lvl="1"/>
            <a:r>
              <a:rPr lang="en-US" dirty="0" smtClean="0"/>
              <a:t>If you can’t duplicate it –reject the bug</a:t>
            </a:r>
          </a:p>
          <a:p>
            <a:r>
              <a:rPr lang="en-US" dirty="0" smtClean="0"/>
              <a:t>Defect found-&gt; Defect Approved-&gt;Defect Ready For Testing</a:t>
            </a:r>
          </a:p>
          <a:p>
            <a:r>
              <a:rPr lang="en-US" dirty="0" smtClean="0"/>
              <a:t>Assign to developer</a:t>
            </a:r>
            <a:r>
              <a:rPr lang="en-US" baseline="0" dirty="0" smtClean="0"/>
              <a:t> or tester</a:t>
            </a:r>
          </a:p>
          <a:p>
            <a:r>
              <a:rPr lang="en-US" baseline="0" dirty="0" smtClean="0"/>
              <a:t>Use description and timestamps also</a:t>
            </a:r>
          </a:p>
          <a:p>
            <a:r>
              <a:rPr lang="en-US" baseline="0" dirty="0" smtClean="0"/>
              <a:t>When finished close status and make assigned to no one</a:t>
            </a:r>
          </a:p>
        </p:txBody>
      </p:sp>
      <p:pic>
        <p:nvPicPr>
          <p:cNvPr id="37890" name="Picture 2" descr="http://ts1.mm.bing.net/images/thumbnail.aspx?q=1030519264232&amp;id=6742760d44049405eae1321b6d38f703&amp;url=http%3a%2f%2fimages.wikia.com%2fcharacters%2fimages%2f1%2f15%2fBu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2857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9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Ask</a:t>
            </a:r>
            <a:r>
              <a:rPr lang="en-US" baseline="0" dirty="0" smtClean="0"/>
              <a:t> me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get you started today</a:t>
            </a:r>
          </a:p>
          <a:p>
            <a:r>
              <a:rPr lang="en-US" dirty="0" smtClean="0"/>
              <a:t>You will be happier</a:t>
            </a:r>
          </a:p>
          <a:p>
            <a:r>
              <a:rPr lang="en-US" dirty="0" smtClean="0"/>
              <a:t>You will be better looking</a:t>
            </a:r>
          </a:p>
          <a:p>
            <a:r>
              <a:rPr lang="en-US" dirty="0" smtClean="0"/>
              <a:t>People will like you better</a:t>
            </a:r>
            <a:endParaRPr lang="en-US" dirty="0"/>
          </a:p>
        </p:txBody>
      </p:sp>
      <p:pic>
        <p:nvPicPr>
          <p:cNvPr id="40962" name="Picture 2" descr="http://ts2.mm.bing.net/images/thumbnail.aspx?q=1013427679829&amp;id=c5d9d3fef19df1aab0f724884377c68f&amp;url=http%3a%2f%2fimg269.imageshack.us%2fimg269%2f8404%2flanceli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7200"/>
            <a:ext cx="15240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ttp://ts3.mm.bing.net/images/thumbnail.aspx?q=1022905619038&amp;id=e970fcb6929f9ced454d34d04d87c7f5&amp;url=http%3a%2f%2f2.bp.blogspot.com%2f_c2LfMRmgbzE%2fTHidhx74PCI%2fAAAAAAAAH2I%2ftchzBKyz6xE%2fs320%2flanc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14287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 descr="http://ts3.mm.bing.net/images/thumbnail.aspx?q=1030830957706&amp;id=6a9538afe13de88e7915aad8ce1a628d&amp;url=http%3a%2f%2fcdn.lightgalleries.net%2f4bd5ebf6e9948%2fimages%2fnewBSF_8000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3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to sum it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is good and powerful</a:t>
            </a:r>
          </a:p>
          <a:p>
            <a:r>
              <a:rPr lang="en-US" dirty="0" err="1" smtClean="0"/>
              <a:t>SubSonic</a:t>
            </a:r>
            <a:r>
              <a:rPr lang="en-US" dirty="0" smtClean="0"/>
              <a:t>  makes LINQ stronger</a:t>
            </a:r>
          </a:p>
          <a:p>
            <a:r>
              <a:rPr lang="en-US" dirty="0" smtClean="0"/>
              <a:t>Pull </a:t>
            </a:r>
            <a:r>
              <a:rPr lang="en-US" dirty="0" err="1" smtClean="0"/>
              <a:t>SubSonic</a:t>
            </a:r>
            <a:r>
              <a:rPr lang="en-US" dirty="0" smtClean="0"/>
              <a:t> from Subversion to get latest version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Ontimenow</a:t>
            </a:r>
            <a:r>
              <a:rPr lang="en-US" dirty="0"/>
              <a:t> </a:t>
            </a:r>
            <a:r>
              <a:rPr lang="en-US" dirty="0" smtClean="0"/>
              <a:t>for your projects to avoid headaches</a:t>
            </a:r>
          </a:p>
          <a:p>
            <a:r>
              <a:rPr lang="en-US" dirty="0" smtClean="0"/>
              <a:t>Next week-Code Review</a:t>
            </a:r>
          </a:p>
        </p:txBody>
      </p:sp>
      <p:pic>
        <p:nvPicPr>
          <p:cNvPr id="38916" name="Picture 4" descr="http://ts2.mm.bing.net/images/thumbnail.aspx?q=1019395644193&amp;id=29ff654df6559c2721b9b25462c272b1&amp;url=http%3a%2f%2fi229.photobucket.com%2falbums%2fee192%2fkeyloser%2fWandW-3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12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http://www.albahari.com/nutshell/linqsyntax.aspx</a:t>
            </a:r>
          </a:p>
        </p:txBody>
      </p:sp>
      <p:pic>
        <p:nvPicPr>
          <p:cNvPr id="1026" name="Picture 2" descr="http://www.albahari.com/nutshell/linqsynta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5943600" cy="50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913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Examples-Multiple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Selecting more than one value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Like vs. Contains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Lots of string functions available</a:t>
            </a:r>
          </a:p>
          <a:p>
            <a:pPr lvl="1"/>
            <a:r>
              <a:rPr lang="en-US" dirty="0" smtClean="0"/>
              <a:t>Keep data </a:t>
            </a:r>
            <a:r>
              <a:rPr lang="en-US" dirty="0" err="1" smtClean="0"/>
              <a:t>pure</a:t>
            </a:r>
            <a:r>
              <a:rPr lang="en-US" dirty="0" err="1" smtClean="0">
                <a:sym typeface="Wingdings" pitchFamily="2" charset="2"/>
              </a:rPr>
              <a:t>use</a:t>
            </a:r>
            <a:r>
              <a:rPr lang="en-US" dirty="0" smtClean="0">
                <a:sym typeface="Wingdings" pitchFamily="2" charset="2"/>
              </a:rPr>
              <a:t> logic to get correct presentation</a:t>
            </a:r>
          </a:p>
          <a:p>
            <a:r>
              <a:rPr lang="en-US" dirty="0" smtClean="0">
                <a:sym typeface="Wingdings" pitchFamily="2" charset="2"/>
              </a:rPr>
              <a:t>Collections mean count</a:t>
            </a:r>
          </a:p>
          <a:p>
            <a:r>
              <a:rPr lang="en-US" dirty="0" smtClean="0">
                <a:sym typeface="Wingdings" pitchFamily="2" charset="2"/>
              </a:rPr>
              <a:t>Group</a:t>
            </a:r>
          </a:p>
          <a:p>
            <a:r>
              <a:rPr lang="en-US" dirty="0" smtClean="0">
                <a:sym typeface="Wingdings" pitchFamily="2" charset="2"/>
              </a:rPr>
              <a:t>Into</a:t>
            </a:r>
            <a:endParaRPr lang="en-US" dirty="0"/>
          </a:p>
        </p:txBody>
      </p:sp>
      <p:pic>
        <p:nvPicPr>
          <p:cNvPr id="16386" name="Picture 2" descr="http://ts2.mm.bing.net/images/thumbnail.aspx?q=1038575141273&amp;id=a3be99bf6f2c6ef43f22a064d7c347ee&amp;url=http%3a%2f%2fwww.tvparty.com%2fvgifs10%2flance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1524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ts3.mm.bing.net/images/thumbnail.aspx?q=980468637930&amp;id=78c952e6cbea96681c7b00f67fd17bcd&amp;url=http%3a%2f%2fwww.dangerousminds.net%2fimages%2fuploads%2flance-7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4038600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2408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Examples-LINQ to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Making a LINQ File in VS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news</a:t>
            </a:r>
          </a:p>
          <a:p>
            <a:pPr lvl="1"/>
            <a:r>
              <a:rPr lang="en-US" dirty="0" smtClean="0"/>
              <a:t>Easy to create</a:t>
            </a:r>
          </a:p>
          <a:p>
            <a:pPr lvl="1"/>
            <a:r>
              <a:rPr lang="en-US" dirty="0" smtClean="0"/>
              <a:t>Strongly typed object</a:t>
            </a:r>
          </a:p>
          <a:p>
            <a:r>
              <a:rPr lang="en-US" dirty="0" smtClean="0"/>
              <a:t>Bad news</a:t>
            </a:r>
          </a:p>
          <a:p>
            <a:pPr lvl="1"/>
            <a:r>
              <a:rPr lang="en-US" dirty="0" smtClean="0"/>
              <a:t>To cast to type need to set up at design time</a:t>
            </a:r>
          </a:p>
          <a:p>
            <a:pPr lvl="1"/>
            <a:r>
              <a:rPr lang="en-US" dirty="0" smtClean="0"/>
              <a:t>If need to change need to remove all references!</a:t>
            </a:r>
          </a:p>
          <a:p>
            <a:pPr lvl="0"/>
            <a:r>
              <a:rPr lang="en-US" dirty="0" smtClean="0"/>
              <a:t>So</a:t>
            </a:r>
            <a:r>
              <a:rPr lang="en-US" baseline="0" dirty="0" smtClean="0"/>
              <a:t> don’t…</a:t>
            </a:r>
            <a:endParaRPr lang="en-US" dirty="0"/>
          </a:p>
        </p:txBody>
      </p:sp>
      <p:pic>
        <p:nvPicPr>
          <p:cNvPr id="17410" name="Picture 2" descr="http://ts3.mm.bing.net/images/thumbnail.aspx?q=1016957635774&amp;id=2124fda29945e9e66c18de7273b30f9e&amp;url=http%3a%2f%2f1.bp.blogspot.com%2f_t4lS59dV_xg%2fS4q_Xy552GI%2fAAAAAAAAPNk%2fvux_K_AmK8w%2fs400%2flanceli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5146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049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LINQPAD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Looking at the other </a:t>
            </a:r>
            <a:r>
              <a:rPr lang="en-US" dirty="0" err="1" smtClean="0"/>
              <a:t>LINQPad</a:t>
            </a:r>
            <a:r>
              <a:rPr lang="en-US" dirty="0" smtClean="0"/>
              <a:t> Examples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LINQ to SQL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Note can run SQL from LINQPAD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Joins are for wimps </a:t>
            </a:r>
            <a:r>
              <a:rPr lang="en-US" dirty="0" smtClean="0">
                <a:sym typeface="Wingdings" pitchFamily="2" charset="2"/>
              </a:rPr>
              <a:t> use your relationships to find objects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 Universe example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5105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765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101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http://msdn.microsoft.com/en-us/vcsharp/aa336746.aspx</a:t>
            </a:r>
          </a:p>
        </p:txBody>
      </p:sp>
      <p:pic>
        <p:nvPicPr>
          <p:cNvPr id="19458" name="Picture 2" descr="http://ts2.mm.bing.net/images/thumbnail.aspx?q=1029996818325&amp;id=5d6e6d6a6e018d56d8a72ebf74927d65&amp;url=http%3a%2f%2fwww.disneypicture.net%2fdata%2fmedia%2f43%2f101_dalmat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32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1514</Words>
  <Application>Microsoft Office PowerPoint</Application>
  <PresentationFormat>On-screen Show (4:3)</PresentationFormat>
  <Paragraphs>266</Paragraphs>
  <Slides>46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Project Status Report</vt:lpstr>
      <vt:lpstr>SubSonic, Subversion and On time Oh My!</vt:lpstr>
      <vt:lpstr>Today’s agenda</vt:lpstr>
      <vt:lpstr>Life Before LINQ</vt:lpstr>
      <vt:lpstr>LINQ</vt:lpstr>
      <vt:lpstr>PowerPoint Presentation</vt:lpstr>
      <vt:lpstr>LINQ Examples-Multiple Statements</vt:lpstr>
      <vt:lpstr>LINQ Examples-LINQ to SQL</vt:lpstr>
      <vt:lpstr>LINQPAD Examples</vt:lpstr>
      <vt:lpstr>101 Examples</vt:lpstr>
      <vt:lpstr>So what is this SubSonic thing?</vt:lpstr>
      <vt:lpstr>Ladder of Abstraction</vt:lpstr>
      <vt:lpstr>Giving Credit</vt:lpstr>
      <vt:lpstr>It’s the Victoria Principal of it</vt:lpstr>
      <vt:lpstr>The key to it</vt:lpstr>
      <vt:lpstr>More conventions</vt:lpstr>
      <vt:lpstr>Look at the files</vt:lpstr>
      <vt:lpstr>Tortoise wins by a hair</vt:lpstr>
      <vt:lpstr>Green is good</vt:lpstr>
      <vt:lpstr>Dlls in the Howz</vt:lpstr>
      <vt:lpstr>We need your help</vt:lpstr>
      <vt:lpstr>How do I use this?</vt:lpstr>
      <vt:lpstr>Put in tt files</vt:lpstr>
      <vt:lpstr>Add the dlls</vt:lpstr>
      <vt:lpstr>Add the config</vt:lpstr>
      <vt:lpstr>Configure the files-ttinclude</vt:lpstr>
      <vt:lpstr>My Generation</vt:lpstr>
      <vt:lpstr>Please go changing ..</vt:lpstr>
      <vt:lpstr>Look at the examples code/Help Doc</vt:lpstr>
      <vt:lpstr>Repository Example From PS WebService</vt:lpstr>
      <vt:lpstr>Subversion</vt:lpstr>
      <vt:lpstr>And now for something completely different</vt:lpstr>
      <vt:lpstr>Theory of Poker</vt:lpstr>
      <vt:lpstr>Merson Theory of Development</vt:lpstr>
      <vt:lpstr>The problem is…</vt:lpstr>
      <vt:lpstr>What me Test?</vt:lpstr>
      <vt:lpstr>Ontimenow</vt:lpstr>
      <vt:lpstr>Who is on already?</vt:lpstr>
      <vt:lpstr>Why use it?</vt:lpstr>
      <vt:lpstr>In the end…</vt:lpstr>
      <vt:lpstr>How to Use It-Quick And Dirty</vt:lpstr>
      <vt:lpstr>Quick and Dirty Feature</vt:lpstr>
      <vt:lpstr>Features on the quick and dirty</vt:lpstr>
      <vt:lpstr>Bugs on the quick and dirty</vt:lpstr>
      <vt:lpstr>Bugs 101</vt:lpstr>
      <vt:lpstr>Ask me more …</vt:lpstr>
      <vt:lpstr>So to sum it up…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2011-06-23T19:31:41Z</dcterms:created>
  <dcterms:modified xsi:type="dcterms:W3CDTF">2011-12-07T22:41:41Z</dcterms:modified>
</cp:coreProperties>
</file>