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9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75" r:id="rId14"/>
    <p:sldId id="276" r:id="rId15"/>
    <p:sldId id="277" r:id="rId16"/>
    <p:sldId id="267" r:id="rId17"/>
    <p:sldId id="268" r:id="rId18"/>
    <p:sldId id="297" r:id="rId19"/>
    <p:sldId id="298" r:id="rId20"/>
    <p:sldId id="269" r:id="rId21"/>
    <p:sldId id="270" r:id="rId22"/>
    <p:sldId id="272" r:id="rId23"/>
    <p:sldId id="271" r:id="rId24"/>
    <p:sldId id="273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9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74" r:id="rId44"/>
    <p:sldId id="29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00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86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89C46-D0D3-45B1-BCF0-858428D5B367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5598C-8AB3-4F4E-9A48-1B092026E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0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5598C-8AB3-4F4E-9A48-1B092026E8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2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12/7/2011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s://subversion.em.arizona.edu/svn/SASG_1/CodeReview/ArizonaRelatedPerson/ArizonaRelatedPer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Love Being Wrong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Why and How Of Test Driven Development</a:t>
            </a:r>
          </a:p>
        </p:txBody>
      </p:sp>
      <p:pic>
        <p:nvPicPr>
          <p:cNvPr id="14338" name="Picture 2" descr="http://ts4.mm.bing.net/images/thumbnail.aspx?q=1083189111607&amp;id=eb642c2e550d10cfbf13000c4baaf49f&amp;url=http%3a%2f%2flemonodor.com%2fimages%2fmccarthy-youre-doing-it-wrong-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2800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1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deliver software </a:t>
            </a:r>
          </a:p>
          <a:p>
            <a:r>
              <a:rPr lang="en-US" dirty="0" smtClean="0"/>
              <a:t>Don’t think the bigger picture if it slows you down</a:t>
            </a:r>
          </a:p>
          <a:p>
            <a:r>
              <a:rPr lang="en-US" dirty="0" smtClean="0"/>
              <a:t>Bottom up programming</a:t>
            </a:r>
          </a:p>
          <a:p>
            <a:r>
              <a:rPr lang="en-US" dirty="0" smtClean="0"/>
              <a:t>Think how to do I verify that something worked correctly</a:t>
            </a:r>
          </a:p>
          <a:p>
            <a:r>
              <a:rPr lang="en-US" dirty="0" smtClean="0"/>
              <a:t>Use-Case Scenarios</a:t>
            </a:r>
          </a:p>
        </p:txBody>
      </p:sp>
      <p:pic>
        <p:nvPicPr>
          <p:cNvPr id="22530" name="Picture 2" descr="http://ts2.mm.bing.net/images/thumbnail.aspx?q=1155931322381&amp;id=ebc9fc87118bf12482c889c8bdaa8e3d&amp;url=http%3a%2f%2fmmc.nict.go.jp%2fpeople%2fgulliver%2fMIS%2fSW%2fdata%2fSW_multiuserHU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19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9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Methodology-Class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class of what you are going to do</a:t>
            </a:r>
          </a:p>
          <a:p>
            <a:r>
              <a:rPr lang="en-US" dirty="0" smtClean="0"/>
              <a:t>Think of it as a thing-use object oriented principles</a:t>
            </a:r>
            <a:endParaRPr lang="en-US" b="1" dirty="0" smtClean="0"/>
          </a:p>
          <a:p>
            <a:r>
              <a:rPr lang="en-US" dirty="0" smtClean="0"/>
              <a:t>Create a constructor</a:t>
            </a:r>
          </a:p>
          <a:p>
            <a:r>
              <a:rPr lang="en-US" dirty="0" smtClean="0"/>
              <a:t>Leave in the exception</a:t>
            </a:r>
          </a:p>
          <a:p>
            <a:r>
              <a:rPr lang="en-US" dirty="0" smtClean="0"/>
              <a:t>Create a unit test via the wizard</a:t>
            </a:r>
          </a:p>
          <a:p>
            <a:r>
              <a:rPr lang="en-US" dirty="0" smtClean="0"/>
              <a:t>Test that object is created</a:t>
            </a:r>
          </a:p>
        </p:txBody>
      </p:sp>
      <p:pic>
        <p:nvPicPr>
          <p:cNvPr id="23554" name="Picture 2" descr="http://ts3.mm.bing.net/images/thumbnail.aspx?q=996367604186&amp;id=6f9415540856342d00bf6ee82fc9be68&amp;url=http%3a%2f%2ffarm3.static.flickr.com%2f2516%2f3767893493_982dfae76c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3733800"/>
            <a:ext cx="2266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5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Yes-&gt; Start with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1 Errors</a:t>
            </a:r>
          </a:p>
          <a:p>
            <a:pPr lvl="1"/>
            <a:r>
              <a:rPr lang="en-US" dirty="0" smtClean="0"/>
              <a:t>False Positive</a:t>
            </a:r>
          </a:p>
          <a:p>
            <a:pPr lvl="1"/>
            <a:r>
              <a:rPr lang="en-US" dirty="0" smtClean="0"/>
              <a:t>The test says you passed but you didn’t test what you thought</a:t>
            </a:r>
          </a:p>
          <a:p>
            <a:r>
              <a:rPr lang="en-US" dirty="0" smtClean="0"/>
              <a:t>Test against null first</a:t>
            </a:r>
          </a:p>
        </p:txBody>
      </p:sp>
      <p:pic>
        <p:nvPicPr>
          <p:cNvPr id="24578" name="Picture 2" descr="http://ts3.mm.bing.net/images/thumbnail.aspx?q=1019478217666&amp;id=d18562bc5bd5a6b9e4933883f7bf9cf4&amp;url=http%3a%2f%2f4.bp.blogspot.com%2f_qGSiMLu6NXM%2fTEDgYJ8VaGI%2fAAAAAAAACa0%2fYCPeLRT_cbk%2fs400%2fWro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05200"/>
            <a:ext cx="1895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://ts1.mm.bing.net/images/thumbnail.aspx?q=1051518317472&amp;id=4e0c8691d4a509ab6e70b54295fca75d&amp;url=http%3a%2f%2fg-ecx.images-amazon.com%2fimages%2fG%2f01%2fciu%2ffc%2f49%2fa360024128a0014af37e6010.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0" y="4419600"/>
            <a:ext cx="22479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73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Story</a:t>
            </a:r>
            <a:r>
              <a:rPr lang="en-US" baseline="0" dirty="0" smtClean="0"/>
              <a:t>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 smtClean="0"/>
              <a:t>Kahneman</a:t>
            </a:r>
            <a:r>
              <a:rPr lang="en-US" dirty="0" smtClean="0"/>
              <a:t> and the </a:t>
            </a:r>
            <a:r>
              <a:rPr lang="en-US" dirty="0" err="1" smtClean="0"/>
              <a:t>Isareli</a:t>
            </a:r>
            <a:r>
              <a:rPr lang="en-US" dirty="0" smtClean="0"/>
              <a:t> Fighter Pilot Teachers</a:t>
            </a:r>
          </a:p>
          <a:p>
            <a:r>
              <a:rPr lang="en-US" dirty="0" smtClean="0"/>
              <a:t>Teachers claimed that feedback is not good</a:t>
            </a:r>
          </a:p>
          <a:p>
            <a:r>
              <a:rPr lang="en-US" dirty="0" smtClean="0"/>
              <a:t>When they complimented the pilot they always did worst and when complained did better</a:t>
            </a:r>
          </a:p>
          <a:p>
            <a:r>
              <a:rPr lang="en-US" dirty="0" smtClean="0"/>
              <a:t>Do you see the teacher’s logic error?</a:t>
            </a:r>
          </a:p>
        </p:txBody>
      </p:sp>
      <p:pic>
        <p:nvPicPr>
          <p:cNvPr id="25602" name="Picture 2" descr="http://ts4.mm.bing.net/images/thumbnail.aspx?q=1027772004319&amp;id=85a6d1d077ebae7087e44c9880e2aa2c&amp;url=http%3a%2f%2fbenatlas.com%2fwp-content%2fuploads%2f2009%2f05%2fkahneman-awar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057400"/>
            <a:ext cx="19621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jeopardy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14800" y="5715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52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52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Whom The Bell Tolls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regression to the mean</a:t>
            </a:r>
          </a:p>
          <a:p>
            <a:r>
              <a:rPr lang="en-US" dirty="0" smtClean="0"/>
              <a:t>In stochastic process, if you did unusually bad or good your next try will be closer to the mean</a:t>
            </a:r>
          </a:p>
          <a:p>
            <a:r>
              <a:rPr lang="en-US" dirty="0" smtClean="0"/>
              <a:t>This misunderstanding prompted the study of Behavioral Economics</a:t>
            </a:r>
          </a:p>
          <a:p>
            <a:r>
              <a:rPr lang="en-US" dirty="0" smtClean="0"/>
              <a:t>The conclusion is people (you and me) are really not that rational-we take shortcuts (</a:t>
            </a:r>
            <a:r>
              <a:rPr lang="en-US" dirty="0" err="1" smtClean="0"/>
              <a:t>hueristics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6630" name="Picture 6" descr="http://ts3.mm.bing.net/images/thumbnail.aspx?q=1082750862450&amp;id=2cf71d1c61976e38e2d6bb50ffb701f0&amp;url=http%3a%2f%2fwww.lifetransitioncounselor.com%2fblog%2fuploaded_images%2fbell_curve-73195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2235331" cy="146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22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point of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data without understanding of the big picture will lead you astray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So always test for failure first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7650" name="Picture 2" descr="http://ts4.mm.bing.net/images/thumbnail.aspx?q=1015645667995&amp;id=0b5c1d29efffecd250c0b27cae814161&amp;url=http%3a%2f%2fwww.history.army.mil%2fphotos%2fgulf_war%2f018_2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52800"/>
            <a:ext cx="2857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44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Assert.AreEqual</a:t>
            </a:r>
            <a:r>
              <a:rPr lang="en-US" dirty="0" smtClean="0"/>
              <a:t>(</a:t>
            </a:r>
            <a:r>
              <a:rPr lang="en-US" dirty="0" err="1" smtClean="0"/>
              <a:t>expected,actual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Assert.AreNotEqual</a:t>
            </a:r>
            <a:r>
              <a:rPr lang="en-US" dirty="0" smtClean="0"/>
              <a:t>(expected,</a:t>
            </a:r>
            <a:r>
              <a:rPr lang="en-US" baseline="0" dirty="0" smtClean="0"/>
              <a:t> actual)</a:t>
            </a:r>
          </a:p>
          <a:p>
            <a:r>
              <a:rPr lang="en-US" dirty="0" smtClean="0"/>
              <a:t>These are like And, But and Or they get most of the work done</a:t>
            </a:r>
          </a:p>
        </p:txBody>
      </p:sp>
      <p:pic>
        <p:nvPicPr>
          <p:cNvPr id="28674" name="Picture 2" descr="http://ts1.mm.bing.net/images/thumbnail.aspx?q=993123763320&amp;id=146c598cbf9460c8a1dc7b386b1235bc&amp;url=http%3a%2f%2fstatic.flickr.com%2f15%2f19214831_a916503506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67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http://ts4.mm.bing.net/images/thumbnail.aspx?q=1005137436359&amp;id=6f430978023a7c523c424cb2b287f418&amp;url=http%3a%2f%2fnuclearcandy.com%2fwp-content%2fuploads%2f2009%2f11%2fConjunction_J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28575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6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r>
              <a:rPr lang="en-US" baseline="0" dirty="0" smtClean="0"/>
              <a:t> of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TestContext</a:t>
            </a:r>
            <a:endParaRPr lang="en-US" dirty="0" smtClean="0"/>
          </a:p>
          <a:p>
            <a:pPr lvl="1"/>
            <a:r>
              <a:rPr lang="en-US" dirty="0" smtClean="0"/>
              <a:t>Setup everything for various tests</a:t>
            </a:r>
          </a:p>
          <a:p>
            <a:pPr lvl="1"/>
            <a:r>
              <a:rPr lang="en-US" dirty="0" smtClean="0"/>
              <a:t>Always runs before a test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TestMethod</a:t>
            </a:r>
            <a:r>
              <a:rPr lang="en-US" dirty="0" smtClean="0"/>
              <a:t>()]</a:t>
            </a:r>
          </a:p>
          <a:p>
            <a:r>
              <a:rPr lang="en-US" dirty="0"/>
              <a:t>[</a:t>
            </a:r>
            <a:r>
              <a:rPr lang="en-US" dirty="0" err="1"/>
              <a:t>ExpectedException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ArgumentException</a:t>
            </a:r>
            <a:r>
              <a:rPr lang="en-US" dirty="0" smtClean="0"/>
              <a:t>),“</a:t>
            </a:r>
            <a:r>
              <a:rPr lang="en-US" dirty="0" err="1" smtClean="0"/>
              <a:t>homie</a:t>
            </a:r>
            <a:r>
              <a:rPr lang="en-US" dirty="0" smtClean="0"/>
              <a:t> don’t play that")] </a:t>
            </a:r>
            <a:endParaRPr lang="en-US" dirty="0"/>
          </a:p>
        </p:txBody>
      </p:sp>
      <p:pic>
        <p:nvPicPr>
          <p:cNvPr id="29698" name="Picture 2" descr="http://ts4.mm.bing.net/images/thumbnail.aspx?q=1156512818363&amp;id=2e868d844fe68bbdf0e3b226b5cfbbc9&amp;url=http%3a%2f%2f2.bp.blogspot.com%2f_GI_eRe3Vv9c%2fTQptB7owWXI%2fAAAAAAAAAvI%2f8CLzUK4hSWg%2fs1600%2fanatom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610640"/>
            <a:ext cx="2857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to fail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1822450"/>
            <a:ext cx="4889500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://ts1.mm.bing.net/images/thumbnail.aspx?q=1013211201628&amp;id=28db5b2dc540e81be6ec209a9e1ecda9&amp;url=http%3a%2f%2fwww.deviantart.com%2fdownload%2f162734819%2fPerry_the_Platypus_by_Gunshow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794738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4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better test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784350"/>
            <a:ext cx="57404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://ts1.mm.bing.net/images/thumbnail.aspx?q=1014104208924&amp;id=41f072bb89e2f3b3f9f195277fb1a799&amp;url=http%3a%2f%2ffc00.deviantart.net%2ffs71%2fi%2f2010%2f221%2f9%2f9%2fkaty_perry_the_platypus_by_sdktor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762000"/>
            <a:ext cx="2200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plate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methodologies</a:t>
            </a:r>
          </a:p>
          <a:p>
            <a:r>
              <a:rPr lang="en-US" dirty="0" smtClean="0"/>
              <a:t>Why Agile methods and TDD are best</a:t>
            </a:r>
          </a:p>
          <a:p>
            <a:r>
              <a:rPr lang="en-US" dirty="0" smtClean="0"/>
              <a:t>How to test using Visual Studio</a:t>
            </a:r>
          </a:p>
          <a:p>
            <a:r>
              <a:rPr lang="en-US" dirty="0" smtClean="0"/>
              <a:t>One hands on exercise</a:t>
            </a:r>
          </a:p>
          <a:p>
            <a:r>
              <a:rPr lang="en-US" dirty="0" smtClean="0"/>
              <a:t>A couple of tips</a:t>
            </a:r>
          </a:p>
          <a:p>
            <a:r>
              <a:rPr lang="en-US" dirty="0" smtClean="0"/>
              <a:t>New standards for production </a:t>
            </a:r>
            <a:r>
              <a:rPr lang="en-US" dirty="0" err="1" smtClean="0"/>
              <a:t>rulez</a:t>
            </a:r>
            <a:endParaRPr lang="en-US" dirty="0"/>
          </a:p>
        </p:txBody>
      </p:sp>
      <p:pic>
        <p:nvPicPr>
          <p:cNvPr id="41986" name="Picture 2" descr="http://ts4.mm.bing.net/images/thumbnail.aspx?q=1157182064839&amp;id=483962198e42c18886b70a6de26e33ab&amp;url=http%3a%2f%2fwww.frankswebspace.org.uk%2fnutrition%2fimages%2featwellplate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4400"/>
            <a:ext cx="28575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0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look at a real world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CatQ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Thinking about the things</a:t>
            </a:r>
          </a:p>
          <a:p>
            <a:pPr lvl="1"/>
            <a:r>
              <a:rPr lang="en-US" dirty="0" smtClean="0"/>
              <a:t>Lobby</a:t>
            </a:r>
          </a:p>
          <a:p>
            <a:pPr lvl="2"/>
            <a:r>
              <a:rPr lang="en-US" dirty="0" smtClean="0"/>
              <a:t>4 Stations-&gt;Worked by Staff</a:t>
            </a:r>
          </a:p>
          <a:p>
            <a:pPr lvl="2"/>
            <a:r>
              <a:rPr lang="en-US" dirty="0" smtClean="0"/>
              <a:t>Customers-&gt;Students or parents</a:t>
            </a:r>
          </a:p>
          <a:p>
            <a:r>
              <a:rPr lang="en-US" dirty="0" smtClean="0"/>
              <a:t>What happens</a:t>
            </a:r>
          </a:p>
          <a:p>
            <a:pPr lvl="1"/>
            <a:r>
              <a:rPr lang="en-US" dirty="0" smtClean="0"/>
              <a:t>Customers pick up tickets</a:t>
            </a:r>
          </a:p>
          <a:p>
            <a:pPr lvl="1"/>
            <a:r>
              <a:rPr lang="en-US" dirty="0" smtClean="0"/>
              <a:t>Stations process these customers</a:t>
            </a:r>
            <a:endParaRPr lang="en-US" dirty="0"/>
          </a:p>
        </p:txBody>
      </p:sp>
      <p:pic>
        <p:nvPicPr>
          <p:cNvPr id="30722" name="Picture 2" descr="http://ts2.mm.bing.net/images/thumbnail.aspx?q=1022075150445&amp;id=373c66d381a9c9b49cce8c63ac5f5f07&amp;url=http%3a%2f%2fwww.visualphotos.com%2fphoto%2f2x3903316%2fpeople_standing_in_line_fan20345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71600"/>
            <a:ext cx="28575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42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one particular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Arizona</a:t>
            </a:r>
            <a:r>
              <a:rPr lang="en-US" baseline="0" dirty="0" smtClean="0"/>
              <a:t> related person</a:t>
            </a:r>
          </a:p>
          <a:p>
            <a:pPr lvl="1"/>
            <a:r>
              <a:rPr lang="en-US" dirty="0" smtClean="0"/>
              <a:t>Could</a:t>
            </a:r>
            <a:r>
              <a:rPr lang="en-US" baseline="0" dirty="0" smtClean="0"/>
              <a:t> be a student or not</a:t>
            </a:r>
          </a:p>
          <a:p>
            <a:pPr lvl="1"/>
            <a:r>
              <a:rPr lang="en-US" baseline="0" dirty="0" smtClean="0"/>
              <a:t>Student can enter </a:t>
            </a:r>
            <a:r>
              <a:rPr lang="en-US" baseline="0" dirty="0" err="1" smtClean="0"/>
              <a:t>netid</a:t>
            </a:r>
            <a:r>
              <a:rPr lang="en-US" baseline="0" dirty="0" smtClean="0"/>
              <a:t> or EMPLID</a:t>
            </a:r>
          </a:p>
          <a:p>
            <a:pPr lvl="1"/>
            <a:r>
              <a:rPr lang="en-US" baseline="0" dirty="0" smtClean="0"/>
              <a:t>Student or parent can enter name</a:t>
            </a:r>
          </a:p>
        </p:txBody>
      </p:sp>
      <p:pic>
        <p:nvPicPr>
          <p:cNvPr id="31746" name="Picture 2" descr="http://ts1.mm.bing.net/images/thumbnail.aspx?q=1038050197508&amp;id=19514cc8f13181ac0461348e2eb19043&amp;url=http%3a%2f%2fimages.sodahead.com%2fpolls%2f001427653%2fjan_brewer_versus_jan_brewer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5400"/>
            <a:ext cx="22002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http://ts3.mm.bing.net/images/thumbnail.aspx?q=990493683794&amp;id=c5dd5e6f30c51852a88e614642ac160a&amp;url=http%3a%2f%2fwww.featurepics.com%2fFI%2fThumb300%2f20090421%2fPerson-Arizona-Flag-11577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28289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8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public </a:t>
            </a:r>
            <a:r>
              <a:rPr lang="en-US" dirty="0" err="1" smtClean="0"/>
              <a:t>ArizonaRelatedPerson</a:t>
            </a:r>
            <a:r>
              <a:rPr lang="en-US" dirty="0" smtClean="0"/>
              <a:t>(string </a:t>
            </a:r>
            <a:r>
              <a:rPr lang="en-US" dirty="0" err="1" smtClean="0"/>
              <a:t>NetIdOrEmplidOrUnknown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public string </a:t>
            </a:r>
            <a:r>
              <a:rPr lang="en-US" dirty="0" err="1"/>
              <a:t>NetId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public string </a:t>
            </a:r>
            <a:r>
              <a:rPr lang="en-US" dirty="0" err="1"/>
              <a:t>FullName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public string EMPLID </a:t>
            </a:r>
            <a:endParaRPr lang="en-US" dirty="0" smtClean="0"/>
          </a:p>
          <a:p>
            <a:pPr lvl="1"/>
            <a:r>
              <a:rPr lang="en-US" dirty="0"/>
              <a:t>public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PersonType</a:t>
            </a:r>
            <a:r>
              <a:rPr lang="en-US" dirty="0"/>
              <a:t> </a:t>
            </a:r>
          </a:p>
        </p:txBody>
      </p:sp>
      <p:pic>
        <p:nvPicPr>
          <p:cNvPr id="32770" name="Picture 2" descr="http://ts2.mm.bing.net/images/thumbnail.aspx?q=1020963718617&amp;id=98dd843ea15164cdbbd8b3a8dc84011d&amp;url=http%3a%2f%2fwww.doorsandwindowsexeter.co.uk%2fimages%2fSigna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876800"/>
            <a:ext cx="28575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7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Constuctor</a:t>
            </a:r>
            <a:r>
              <a:rPr lang="en-US" dirty="0" smtClean="0"/>
              <a:t> test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68521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" y="4861874"/>
            <a:ext cx="100298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ts3.mm.bing.net/images/thumbnail.aspx?q=1146310099302&amp;id=4c3e3dcb041638c67453c2e4e9c0ec2e&amp;url=http%3a%2f%2fwww.dibujoscolorear123.com%2fdibujosanimados%2fbob-el-paleta%2fbobconstructor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0669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85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is good for first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03" y="1905000"/>
            <a:ext cx="7498080" cy="4800600"/>
          </a:xfrm>
        </p:spPr>
        <p:txBody>
          <a:bodyPr/>
          <a:lstStyle/>
          <a:p>
            <a:r>
              <a:rPr lang="en-US" dirty="0" smtClean="0"/>
              <a:t>Always start out with null</a:t>
            </a:r>
          </a:p>
          <a:p>
            <a:r>
              <a:rPr lang="en-US" dirty="0" smtClean="0"/>
              <a:t>It will tell you what the value is!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5200"/>
            <a:ext cx="880390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ts3.mm.bing.net/images/thumbnail.aspx?q=1039313540942&amp;id=67ca3ea78e72745f9ab4b71ed8c3536d&amp;url=http%3a%2f%2fwww.dragoart.com%2ftuts%2fpics%2f8%2f2685%2fpop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342238"/>
            <a:ext cx="2857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85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14325"/>
            <a:ext cx="4429125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3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"/>
            <a:ext cx="6400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1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let’s look at the real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subversion.em.arizona.edu/svn/SASG_1/CodeReview/ArizonaRelatedPerson/ArizonaRelatedPerson</a:t>
            </a:r>
            <a:endParaRPr lang="en-US" dirty="0" smtClean="0"/>
          </a:p>
          <a:p>
            <a:r>
              <a:rPr lang="en-US" dirty="0" smtClean="0"/>
              <a:t>There is a big ugly problem with class</a:t>
            </a:r>
          </a:p>
          <a:p>
            <a:r>
              <a:rPr lang="en-US" dirty="0" smtClean="0"/>
              <a:t>Variable names instead of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It’s public so can we totally fix it?</a:t>
            </a:r>
          </a:p>
        </p:txBody>
      </p:sp>
      <p:pic>
        <p:nvPicPr>
          <p:cNvPr id="33796" name="Picture 4" descr="http://ts1.mm.bing.net/images/thumbnail.aspx?q=1023283243676&amp;id=fa34c0f7719e4ded43211edd60a444eb&amp;url=http%3a%2f%2fwww.rosporkad.com%2fwp-content%2fuploads%2f2010%2f08%2fP81603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6" descr="http://ts1.mm.bing.net/images/thumbnail.aspx?q=1056348967264&amp;id=bff6461cd7a3667644c1b3f72b26c665&amp;url=http%3a%2f%2fstore.valueweb.com%2fvintagepaperads%2fcatalog%2fAN07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940207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45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r>
              <a:rPr lang="en-US" baseline="0" dirty="0" smtClean="0"/>
              <a:t> for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deployment cannot change signature or test results</a:t>
            </a:r>
          </a:p>
          <a:p>
            <a:r>
              <a:rPr lang="en-US" dirty="0" smtClean="0"/>
              <a:t>Can override it or give second meaning</a:t>
            </a:r>
          </a:p>
          <a:p>
            <a:r>
              <a:rPr lang="en-US" dirty="0" smtClean="0"/>
              <a:t>For example-</a:t>
            </a:r>
            <a:r>
              <a:rPr lang="en-US" dirty="0" err="1" smtClean="0"/>
              <a:t>TextBox</a:t>
            </a:r>
            <a:r>
              <a:rPr lang="en-US" dirty="0" smtClean="0"/>
              <a:t> asp control</a:t>
            </a:r>
          </a:p>
          <a:p>
            <a:pPr lvl="1"/>
            <a:r>
              <a:rPr lang="en-US" dirty="0" smtClean="0"/>
              <a:t>.Text -&gt;is the same as Input .Value</a:t>
            </a:r>
          </a:p>
          <a:p>
            <a:pPr lvl="1"/>
            <a:r>
              <a:rPr lang="en-US" dirty="0" smtClean="0"/>
              <a:t>But doesn’t exist so we could override it so we didn’t have to distinguish</a:t>
            </a:r>
          </a:p>
        </p:txBody>
      </p:sp>
      <p:pic>
        <p:nvPicPr>
          <p:cNvPr id="34818" name="Picture 2" descr="http://ts1.mm.bing.net/images/thumbnail.aspx?q=1148232677012&amp;id=d281d0f6fd9698964fe2ee2d2d097570&amp;url=http%3a%2f%2fwww.wpclipart.com%2fcartoon%2fpeople%2fkids%2fgirl_cartoons%2fgirls_r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13868"/>
            <a:ext cx="1927225" cy="22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 descr="http://ts3.mm.bing.net/images/thumbnail.aspx?q=1056237499034&amp;id=a9367a4816370ab9da5f4d476fabb78d&amp;url=http%3a%2f%2fwww.adamsliterary.com%2fclients%2flord%2frules%2ffiles%2fBIGrules-cover-awards.j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48200"/>
            <a:ext cx="19145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7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the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classes can allow people to add to it without having to recompile</a:t>
            </a:r>
          </a:p>
          <a:p>
            <a:r>
              <a:rPr lang="en-US" dirty="0" smtClean="0"/>
              <a:t>Same as in </a:t>
            </a:r>
            <a:r>
              <a:rPr lang="en-US" dirty="0" err="1" smtClean="0"/>
              <a:t>aspx</a:t>
            </a:r>
            <a:r>
              <a:rPr lang="en-US" dirty="0" smtClean="0"/>
              <a:t> pages</a:t>
            </a:r>
          </a:p>
          <a:p>
            <a:pPr lvl="1"/>
            <a:r>
              <a:rPr lang="en-US" dirty="0" smtClean="0"/>
              <a:t>Cs and </a:t>
            </a:r>
            <a:r>
              <a:rPr lang="en-US" dirty="0" err="1" smtClean="0"/>
              <a:t>aspx</a:t>
            </a:r>
            <a:r>
              <a:rPr lang="en-US" dirty="0" smtClean="0"/>
              <a:t> page are the same class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5965"/>
            <a:ext cx="59055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 descr="http://ts3.mm.bing.net/images/thumbnail.aspx?q=1138608311734&amp;id=6aee44dee7ced2127c444bf8f0e0c37f&amp;url=http%3a%2f%2fetc.usf.edu%2fclipart%2f53200%2f53268%2f53268_play_childre_l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8270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20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building?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bridge?</a:t>
            </a:r>
          </a:p>
          <a:p>
            <a:pPr lvl="1"/>
            <a:r>
              <a:rPr lang="en-US" dirty="0" smtClean="0"/>
              <a:t>Need to gather everything</a:t>
            </a:r>
            <a:r>
              <a:rPr lang="en-US" baseline="0" dirty="0" smtClean="0"/>
              <a:t> before you start</a:t>
            </a:r>
          </a:p>
          <a:p>
            <a:pPr lvl="1"/>
            <a:r>
              <a:rPr lang="en-US" dirty="0" smtClean="0"/>
              <a:t>You know the end goal</a:t>
            </a:r>
            <a:endParaRPr lang="en-US" baseline="0" dirty="0" smtClean="0"/>
          </a:p>
          <a:p>
            <a:pPr lvl="1"/>
            <a:r>
              <a:rPr lang="en-US" dirty="0" smtClean="0"/>
              <a:t>Once implemented </a:t>
            </a:r>
            <a:r>
              <a:rPr lang="en-US" dirty="0"/>
              <a:t>Changes are </a:t>
            </a:r>
            <a:r>
              <a:rPr lang="en-US" dirty="0" smtClean="0"/>
              <a:t>costly</a:t>
            </a:r>
          </a:p>
          <a:p>
            <a:pPr lvl="1"/>
            <a:r>
              <a:rPr lang="en-US" dirty="0" smtClean="0"/>
              <a:t>Not likely to need constant changes</a:t>
            </a:r>
            <a:endParaRPr lang="en-US" dirty="0"/>
          </a:p>
        </p:txBody>
      </p:sp>
      <p:pic>
        <p:nvPicPr>
          <p:cNvPr id="15362" name="Picture 2" descr="http://ts3.mm.bing.net/images/thumbnail.aspx?q=1148016137110&amp;id=64b686a4e40569dc2c170c7dfa321dfc&amp;url=http%3a%2f%2fwww.photography-edu.com%2fwp-content%2fuploads%2f2009%2f06%2fgolden-gate-bridge-san-francis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1487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6400"/>
            <a:ext cx="20955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http://ts3.mm.bing.net/images/thumbnail.aspx?q=1050566860078&amp;id=3503e51f971ed7e543d006d6fa494f69&amp;url=http%3a%2f%2fobama.skipnelson.com%2fYesWeCan%2521%2521%25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4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elephant in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named </a:t>
            </a:r>
            <a:r>
              <a:rPr lang="en-US" dirty="0" err="1" smtClean="0"/>
              <a:t>const</a:t>
            </a:r>
            <a:r>
              <a:rPr lang="en-US" dirty="0" smtClean="0"/>
              <a:t> should be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Let’s break it!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0"/>
            <a:ext cx="670401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 descr="http://ts3.mm.bing.net/images/thumbnail.aspx?q=1156481549066&amp;id=b9fee4393d416e507a9da449a295dd82&amp;url=http%3a%2f%2fwww.freeclipartpictures.com%2fclipart%2fclip-art%2fpictures%2feleph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76437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04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to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compile</a:t>
            </a:r>
          </a:p>
          <a:p>
            <a:r>
              <a:rPr lang="en-US" dirty="0" smtClean="0"/>
              <a:t>Boom! Fix compile errors</a:t>
            </a:r>
          </a:p>
          <a:p>
            <a:r>
              <a:rPr lang="en-US" dirty="0" smtClean="0"/>
              <a:t>Run tests</a:t>
            </a:r>
          </a:p>
          <a:p>
            <a:r>
              <a:rPr lang="en-US" dirty="0" smtClean="0"/>
              <a:t>Red flag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Cntl</a:t>
            </a:r>
            <a:r>
              <a:rPr lang="en-US" dirty="0" smtClean="0"/>
              <a:t>-R-</a:t>
            </a:r>
            <a:r>
              <a:rPr lang="en-US" dirty="0" err="1" smtClean="0"/>
              <a:t>Contl</a:t>
            </a:r>
            <a:r>
              <a:rPr lang="en-US" dirty="0" smtClean="0"/>
              <a:t>-T to run debug on test</a:t>
            </a:r>
          </a:p>
        </p:txBody>
      </p:sp>
      <p:pic>
        <p:nvPicPr>
          <p:cNvPr id="35842" name="Picture 2" descr="http://ts2.mm.bing.net/images/thumbnail.aspx?q=1028291104941&amp;id=a887945a184d409f8cde0204ca64f07f&amp;url=http%3a%2f%2fwww.thehonestmen.com%2fwp-content%2fuploads%2f2011%2f03%2fangry-old-per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238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36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is why we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498080" cy="4800600"/>
          </a:xfrm>
        </p:spPr>
        <p:txBody>
          <a:bodyPr/>
          <a:lstStyle/>
          <a:p>
            <a:r>
              <a:rPr lang="en-US" dirty="0" smtClean="0"/>
              <a:t>We can break and we can find out what we broke</a:t>
            </a:r>
          </a:p>
          <a:p>
            <a:r>
              <a:rPr lang="en-US" dirty="0" smtClean="0"/>
              <a:t>We can leverage everyone with this approach</a:t>
            </a:r>
          </a:p>
          <a:p>
            <a:r>
              <a:rPr lang="en-US" dirty="0" smtClean="0"/>
              <a:t>Everyone has special logic which we can make into a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smtClean="0"/>
              <a:t>This is a major reason –Data-&gt;Logic-&gt;Presentation</a:t>
            </a:r>
          </a:p>
        </p:txBody>
      </p:sp>
      <p:pic>
        <p:nvPicPr>
          <p:cNvPr id="5" name="Picture 2" descr="http://ts2.mm.bing.net/images/thumbnail.aspx?q=1090641729597&amp;id=5ad9e0c05d1bdc5b3aa246cc44b6da88&amp;url=http%3a%2f%2fwww.thetestmanager.com%2fpics%2fBlog%2f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876800"/>
            <a:ext cx="2857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5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basic class and a test using Visual Studio</a:t>
            </a:r>
            <a:endParaRPr lang="en-US" dirty="0"/>
          </a:p>
        </p:txBody>
      </p:sp>
      <p:pic>
        <p:nvPicPr>
          <p:cNvPr id="3074" name="Picture 2" descr="http://ts3.mm.bing.net/images/thumbnail.aspx?q=1020001794054&amp;id=d82afe0b00956c51d5af00ebe44105e5&amp;url=http%3a%2f%2frodfathermobile.com%2fwp-content%2fuploads%2f2007%2f09%2fwindowslivewritermichaelconnickactuallylikesvista-df10image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95600"/>
            <a:ext cx="2857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6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has way to test presentation</a:t>
            </a:r>
          </a:p>
          <a:p>
            <a:pPr lvl="1"/>
            <a:r>
              <a:rPr lang="en-US" dirty="0" smtClean="0"/>
              <a:t>SASG-VW7-1 has the tool</a:t>
            </a:r>
          </a:p>
          <a:p>
            <a:pPr lvl="1"/>
            <a:r>
              <a:rPr lang="en-US" dirty="0" smtClean="0"/>
              <a:t>Take a quick peak!</a:t>
            </a:r>
          </a:p>
          <a:p>
            <a:pPr lvl="1"/>
            <a:r>
              <a:rPr lang="en-US" dirty="0" smtClean="0"/>
              <a:t>You can download from Ultimate</a:t>
            </a:r>
          </a:p>
          <a:p>
            <a:r>
              <a:rPr lang="en-US" dirty="0" smtClean="0"/>
              <a:t>You can use </a:t>
            </a:r>
            <a:r>
              <a:rPr lang="en-US" dirty="0" err="1" smtClean="0"/>
              <a:t>SubSonic</a:t>
            </a:r>
            <a:r>
              <a:rPr lang="en-US" dirty="0" smtClean="0"/>
              <a:t> and test your database info</a:t>
            </a:r>
          </a:p>
        </p:txBody>
      </p:sp>
      <p:pic>
        <p:nvPicPr>
          <p:cNvPr id="37890" name="Picture 2" descr="http://ts2.mm.bing.net/images/thumbnail.aspx?q=1147301075917&amp;id=477bfa3757d940f2275379918bcf4f12&amp;url=http%3a%2f%2fmicrosoftfeed.com%2fwp-content%2fuploads%2f2009%2f11%2fTelerik-Ninja-Competition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4400549"/>
            <a:ext cx="28575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76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with subsonic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your objects by passing the </a:t>
            </a:r>
            <a:r>
              <a:rPr lang="en-US" dirty="0" err="1" smtClean="0"/>
              <a:t>db</a:t>
            </a:r>
            <a:r>
              <a:rPr lang="en-US" dirty="0" smtClean="0"/>
              <a:t> reference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" y="2514600"/>
            <a:ext cx="911542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http://ts2.mm.bing.net/images/thumbnail.aspx?q=1042361159049&amp;id=347b178374dac62d49900678c8afe1b5&amp;url=http%3a%2f%2fsubsonicrock.webs.com%2fPICT04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0046"/>
            <a:ext cx="2057400" cy="12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5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4867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6399213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0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an</a:t>
            </a:r>
            <a:r>
              <a:rPr lang="en-US" baseline="0" dirty="0" smtClean="0"/>
              <a:t> SP to restore </a:t>
            </a:r>
            <a:r>
              <a:rPr lang="en-US" baseline="0" dirty="0" err="1" smtClean="0"/>
              <a:t>orginal</a:t>
            </a:r>
            <a:r>
              <a:rPr lang="en-US" baseline="0" dirty="0" smtClean="0"/>
              <a:t>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894513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SubSonic</a:t>
            </a:r>
            <a:r>
              <a:rPr lang="en-US" dirty="0" smtClean="0"/>
              <a:t> Table a Public Property of Class</a:t>
            </a:r>
          </a:p>
          <a:p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841851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0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498080" cy="4800600"/>
          </a:xfrm>
        </p:spPr>
        <p:txBody>
          <a:bodyPr/>
          <a:lstStyle/>
          <a:p>
            <a:pPr lvl="1"/>
            <a:r>
              <a:rPr lang="en-US" dirty="0" smtClean="0"/>
              <a:t>Changes are</a:t>
            </a:r>
            <a:r>
              <a:rPr lang="en-US" baseline="0" dirty="0" smtClean="0"/>
              <a:t> a sure thing</a:t>
            </a:r>
          </a:p>
          <a:p>
            <a:pPr lvl="1"/>
            <a:r>
              <a:rPr lang="en-US" baseline="0" dirty="0" smtClean="0"/>
              <a:t>The requirements will change</a:t>
            </a:r>
          </a:p>
          <a:p>
            <a:pPr lvl="1"/>
            <a:r>
              <a:rPr lang="en-US" baseline="0" dirty="0" smtClean="0"/>
              <a:t>Customers will change their mind</a:t>
            </a:r>
          </a:p>
          <a:p>
            <a:pPr lvl="1"/>
            <a:r>
              <a:rPr lang="en-US" baseline="0" dirty="0" smtClean="0"/>
              <a:t>There are always scenarios that can’t be predetermined</a:t>
            </a:r>
          </a:p>
          <a:p>
            <a:pPr lvl="1"/>
            <a:r>
              <a:rPr lang="en-US" baseline="0" dirty="0" smtClean="0"/>
              <a:t>So </a:t>
            </a:r>
            <a:r>
              <a:rPr lang="en-US" baseline="0" dirty="0" err="1" smtClean="0"/>
              <a:t>whatcha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’ do?</a:t>
            </a:r>
          </a:p>
          <a:p>
            <a:pPr lvl="1"/>
            <a:r>
              <a:rPr lang="en-US" dirty="0" smtClean="0"/>
              <a:t>Agile methodologies were created to address these issues</a:t>
            </a:r>
            <a:endParaRPr lang="en-US" baseline="0" dirty="0" smtClean="0"/>
          </a:p>
        </p:txBody>
      </p:sp>
      <p:pic>
        <p:nvPicPr>
          <p:cNvPr id="16386" name="Picture 2" descr="http://ts4.mm.bing.net/images/thumbnail.aspx?q=1022706981151&amp;id=a177924031384e7d39b95eea97541074&amp;url=http%3a%2f%2fcngblog.files.wordpress.com%2f2010%2f03%2fchange-managemen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145" y="33779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6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abstract from the data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442912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5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also just create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SubSonic</a:t>
            </a:r>
            <a:r>
              <a:rPr lang="en-US" baseline="0" dirty="0" smtClean="0"/>
              <a:t> Object to Test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54221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7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test is to know….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let’s take baby steps so we don’t stress everyone out</a:t>
            </a:r>
          </a:p>
          <a:p>
            <a:r>
              <a:rPr lang="en-US" dirty="0" smtClean="0"/>
              <a:t>First Steps</a:t>
            </a:r>
          </a:p>
          <a:p>
            <a:pPr lvl="1"/>
            <a:r>
              <a:rPr lang="en-US" dirty="0" smtClean="0"/>
              <a:t>Find good places for logic</a:t>
            </a:r>
          </a:p>
          <a:p>
            <a:pPr lvl="1"/>
            <a:r>
              <a:rPr lang="en-US" dirty="0" smtClean="0"/>
              <a:t>Create tests for them</a:t>
            </a:r>
          </a:p>
          <a:p>
            <a:pPr lvl="1"/>
            <a:r>
              <a:rPr lang="en-US" dirty="0" smtClean="0"/>
              <a:t>Use these objects in your project</a:t>
            </a:r>
            <a:endParaRPr lang="en-US" dirty="0"/>
          </a:p>
        </p:txBody>
      </p:sp>
      <p:pic>
        <p:nvPicPr>
          <p:cNvPr id="38914" name="Picture 2" descr="http://ts4.mm.bing.net/images/thumbnail.aspx?q=996411119471&amp;id=8d4d3149dce12b711575474dfb383aa3&amp;url=http%3a%2f%2fwww.recipeapart.com%2fwp-content%2fuploads%2f2009%2f02%2feinstein-qui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76" y="4343400"/>
            <a:ext cx="1820799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http://ts4.mm.bing.net/images/thumbnail.aspx?q=1027712026659&amp;id=9d77bb71224d9921c19efc9c8fe2be99&amp;url=http%3a%2f%2falyssaemi.files.wordpress.com%2f2010%2f09%2fbaby-up-ste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81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2391"/>
            <a:ext cx="7498080" cy="4800600"/>
          </a:xfrm>
        </p:spPr>
        <p:txBody>
          <a:bodyPr/>
          <a:lstStyle/>
          <a:p>
            <a:r>
              <a:rPr lang="en-US" dirty="0" smtClean="0"/>
              <a:t>We should be able to compile the code from Subversion</a:t>
            </a:r>
          </a:p>
          <a:p>
            <a:r>
              <a:rPr lang="en-US" dirty="0" smtClean="0"/>
              <a:t>All public methods have summary comments</a:t>
            </a:r>
          </a:p>
          <a:p>
            <a:r>
              <a:rPr lang="en-US" dirty="0" smtClean="0"/>
              <a:t>All variables say what they are</a:t>
            </a:r>
          </a:p>
          <a:p>
            <a:r>
              <a:rPr lang="en-US" dirty="0" smtClean="0"/>
              <a:t>All methods say what they do</a:t>
            </a:r>
          </a:p>
          <a:p>
            <a:r>
              <a:rPr lang="en-US" dirty="0" smtClean="0"/>
              <a:t>Documentation in Confluence</a:t>
            </a:r>
          </a:p>
          <a:p>
            <a:r>
              <a:rPr lang="en-US" dirty="0" smtClean="0"/>
              <a:t>Signoff of customer via email</a:t>
            </a:r>
          </a:p>
        </p:txBody>
      </p:sp>
      <p:pic>
        <p:nvPicPr>
          <p:cNvPr id="39938" name="Picture 2" descr="http://ts1.mm.bing.net/images/thumbnail.aspx?q=1080311087992&amp;id=9bfb725fc4de8ef621eca5762161eadd&amp;url=http%3a%2f%2famiekaufman.com%2fwp-content%2fuploads%2f2011%2f02%2frul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18213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7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evolved because of the needs of software developers</a:t>
            </a:r>
          </a:p>
          <a:p>
            <a:r>
              <a:rPr lang="en-US" dirty="0" smtClean="0"/>
              <a:t>We can use it</a:t>
            </a:r>
          </a:p>
          <a:p>
            <a:r>
              <a:rPr lang="en-US" dirty="0" smtClean="0"/>
              <a:t>We should use</a:t>
            </a:r>
            <a:endParaRPr lang="en-US" dirty="0"/>
          </a:p>
        </p:txBody>
      </p:sp>
      <p:pic>
        <p:nvPicPr>
          <p:cNvPr id="40962" name="Picture 2" descr="http://ts4.mm.bing.net/images/thumbnail.aspx?q=1131312711707&amp;id=626b4cb2d5141a4b20bf56b9b11cdac8&amp;url=http%3a%2f%2flibrary.thinkquest.org%2f06aug%2f02252%2fpictures%2fconclu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86000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9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Individuals and interactions</a:t>
            </a:r>
            <a:r>
              <a:rPr lang="en-US" dirty="0"/>
              <a:t> over processes and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tools 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smtClean="0"/>
              <a:t>Working </a:t>
            </a:r>
            <a:r>
              <a:rPr lang="en-US" b="1" dirty="0"/>
              <a:t>software</a:t>
            </a:r>
            <a:r>
              <a:rPr lang="en-US" dirty="0"/>
              <a:t> over comprehensive documentation </a:t>
            </a:r>
            <a:endParaRPr lang="en-US" dirty="0" smtClean="0"/>
          </a:p>
          <a:p>
            <a:r>
              <a:rPr lang="en-US" b="1" dirty="0" smtClean="0"/>
              <a:t>Customer </a:t>
            </a:r>
            <a:r>
              <a:rPr lang="en-US" b="1" dirty="0"/>
              <a:t>collaboration</a:t>
            </a:r>
            <a:r>
              <a:rPr lang="en-US" dirty="0"/>
              <a:t> over contract negotiation </a:t>
            </a:r>
            <a:endParaRPr lang="en-US" dirty="0" smtClean="0"/>
          </a:p>
          <a:p>
            <a:r>
              <a:rPr lang="en-US" b="1" dirty="0" smtClean="0"/>
              <a:t>Responding </a:t>
            </a:r>
            <a:r>
              <a:rPr lang="en-US" b="1" dirty="0"/>
              <a:t>to change</a:t>
            </a:r>
            <a:r>
              <a:rPr lang="en-US" dirty="0"/>
              <a:t> over following a </a:t>
            </a:r>
            <a:r>
              <a:rPr lang="en-US" dirty="0" smtClean="0"/>
              <a:t>plan</a:t>
            </a:r>
          </a:p>
        </p:txBody>
      </p:sp>
      <p:pic>
        <p:nvPicPr>
          <p:cNvPr id="17410" name="Picture 2" descr="http://ts3.mm.bing.net/images/thumbnail.aspx?q=1039503262198&amp;id=26abcef3581e8e959043fb14764729c5&amp;url=http%3a%2f%2fwww.betterphoto.com%2fuploads%2fprocessed%2f0935%2f09082518591311agile_bulld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05400"/>
            <a:ext cx="2857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02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Dirty Dozen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49808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Customer satisfaction by rapid delivery of useful software</a:t>
            </a:r>
          </a:p>
          <a:p>
            <a:r>
              <a:rPr lang="en-US" b="1" dirty="0"/>
              <a:t>Welcome changing requirements, even late in development</a:t>
            </a:r>
          </a:p>
          <a:p>
            <a:r>
              <a:rPr lang="en-US" dirty="0"/>
              <a:t>Working software is delivered frequently (weeks rather than months)</a:t>
            </a:r>
          </a:p>
          <a:p>
            <a:r>
              <a:rPr lang="en-US" dirty="0"/>
              <a:t>Working software is the principal measure of progress</a:t>
            </a:r>
          </a:p>
          <a:p>
            <a:r>
              <a:rPr lang="en-US" b="1" dirty="0" smtClean="0"/>
              <a:t>Sustainable development, able to maintain a constant pace</a:t>
            </a:r>
          </a:p>
          <a:p>
            <a:r>
              <a:rPr lang="en-US" dirty="0" smtClean="0"/>
              <a:t>Close</a:t>
            </a:r>
            <a:r>
              <a:rPr lang="en-US" dirty="0"/>
              <a:t>, daily co-operation between business people and developers</a:t>
            </a:r>
          </a:p>
          <a:p>
            <a:r>
              <a:rPr lang="en-US" dirty="0"/>
              <a:t>Face-to-face conversation is the best form of communication (co-location)</a:t>
            </a:r>
          </a:p>
          <a:p>
            <a:r>
              <a:rPr lang="en-US" dirty="0"/>
              <a:t>Projects are built around motivated individuals, who should be trusted</a:t>
            </a:r>
          </a:p>
          <a:p>
            <a:r>
              <a:rPr lang="en-US" dirty="0"/>
              <a:t>Continuous attention to technical excellence and good design</a:t>
            </a:r>
          </a:p>
          <a:p>
            <a:r>
              <a:rPr lang="en-US" dirty="0"/>
              <a:t>Simplicity</a:t>
            </a:r>
          </a:p>
          <a:p>
            <a:r>
              <a:rPr lang="en-US" dirty="0"/>
              <a:t>Self-organizing teams</a:t>
            </a:r>
          </a:p>
          <a:p>
            <a:r>
              <a:rPr lang="en-US" dirty="0"/>
              <a:t>Regular adaptation to changing </a:t>
            </a:r>
            <a:r>
              <a:rPr lang="en-US" dirty="0" smtClean="0"/>
              <a:t>circumstances</a:t>
            </a:r>
          </a:p>
        </p:txBody>
      </p:sp>
      <p:pic>
        <p:nvPicPr>
          <p:cNvPr id="18434" name="Picture 2" descr="http://ts3.mm.bing.net/images/thumbnail.aspx?q=1022185257578&amp;id=c3572e6119ccc107a94ac93dd8fa2e35&amp;url=http%3a%2f%2f2.bp.blogspot.com%2f-2JFJb5ioirA%2fTWT887iMb8I%2fAAAAAAAADTs%2f9bQ64GDVQgE%2fs1600%2fMarvinDirtyDozenMaj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6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2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Lots</a:t>
            </a:r>
            <a:r>
              <a:rPr lang="en-US" baseline="0" dirty="0" smtClean="0"/>
              <a:t> of different methodologies have 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 Programming (XP)</a:t>
            </a:r>
          </a:p>
          <a:p>
            <a:r>
              <a:rPr lang="en-US" dirty="0" smtClean="0"/>
              <a:t>SCRUM</a:t>
            </a:r>
          </a:p>
          <a:p>
            <a:r>
              <a:rPr lang="en-US" dirty="0" smtClean="0"/>
              <a:t>Lots more</a:t>
            </a:r>
          </a:p>
          <a:p>
            <a:r>
              <a:rPr lang="en-US" dirty="0" err="1" smtClean="0"/>
              <a:t>Ontimenow</a:t>
            </a:r>
            <a:r>
              <a:rPr lang="en-US" dirty="0" smtClean="0"/>
              <a:t> is a SCRUM based system</a:t>
            </a:r>
            <a:endParaRPr lang="en-US" dirty="0"/>
          </a:p>
        </p:txBody>
      </p:sp>
      <p:pic>
        <p:nvPicPr>
          <p:cNvPr id="19458" name="Picture 2" descr="http://ts3.mm.bing.net/images/thumbnail.aspx?q=1081434774986&amp;id=71d9175b31abaf1ab5931d2677c884ae&amp;url=http%3a%2f%2fupload.wikimedia.org%2fwikipedia%2fcommons%2fc%2fca%2fScr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148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get these goals?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part is to automate the test process</a:t>
            </a:r>
          </a:p>
          <a:p>
            <a:r>
              <a:rPr lang="en-US" dirty="0" smtClean="0"/>
              <a:t>If a customer can change at whim, you need to verify it didn’t blow up other parts of your software</a:t>
            </a:r>
          </a:p>
          <a:p>
            <a:r>
              <a:rPr lang="en-US" dirty="0" smtClean="0"/>
              <a:t>Thus-&gt;Test Driven Development</a:t>
            </a:r>
          </a:p>
        </p:txBody>
      </p:sp>
      <p:pic>
        <p:nvPicPr>
          <p:cNvPr id="20482" name="Picture 2" descr="http://ts1.mm.bing.net/images/thumbnail.aspx?q=996962477384&amp;id=55553b8ce303759bfb0aab8b5ba2c5c0&amp;url=http%3a%2f%2fupload.wikimedia.org%2fwikipedia%2fcommons%2fd%2fd3%2fSoccer_goalkee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00600"/>
            <a:ext cx="28575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5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small things you want to do</a:t>
            </a:r>
          </a:p>
          <a:p>
            <a:r>
              <a:rPr lang="en-US" dirty="0" smtClean="0"/>
              <a:t>Remember if X then Y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Show what workstations are open</a:t>
            </a:r>
          </a:p>
          <a:p>
            <a:pPr lvl="1"/>
            <a:r>
              <a:rPr lang="en-US" dirty="0" smtClean="0"/>
              <a:t>Add a record with the fields x, y and z</a:t>
            </a:r>
          </a:p>
          <a:p>
            <a:pPr lvl="1"/>
            <a:r>
              <a:rPr lang="en-US" dirty="0" smtClean="0"/>
              <a:t>Display a record</a:t>
            </a:r>
          </a:p>
        </p:txBody>
      </p:sp>
      <p:pic>
        <p:nvPicPr>
          <p:cNvPr id="21506" name="Picture 2" descr="http://ts2.mm.bing.net/images/thumbnail.aspx?q=1042531948565&amp;id=82580746fda180b39cd09e43d1a4294d&amp;url=http%3a%2f%2fwww.quia.com%2ffiles%2fquia%2fusers%2fgrunerb%2ftopic11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://ts3.mm.bing.net/images/thumbnail.aspx?q=1155210226770&amp;id=9c469de53a40ada784fc701fa047b21d&amp;url=http%3a%2f%2fwww.algebra.com%2fcgi-bin%2fplot-formula.mpl%3fexpression%3dgraph%2528400%252C400%252C-5%252C5%252C-5%252C5%252C%2bx-3%2529%26x%3d0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648200"/>
            <a:ext cx="25622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47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750</TotalTime>
  <Words>1071</Words>
  <Application>Microsoft Office PowerPoint</Application>
  <PresentationFormat>On-screen Show (4:3)</PresentationFormat>
  <Paragraphs>186</Paragraphs>
  <Slides>44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Solstice</vt:lpstr>
      <vt:lpstr>Learning to Love Being Wrong</vt:lpstr>
      <vt:lpstr>On the plate for today</vt:lpstr>
      <vt:lpstr>What are you building?</vt:lpstr>
      <vt:lpstr>Software</vt:lpstr>
      <vt:lpstr>Get Agile</vt:lpstr>
      <vt:lpstr>The Dirty Dozen</vt:lpstr>
      <vt:lpstr>Lots of different methodologies have Agile Principles</vt:lpstr>
      <vt:lpstr>How do you get these goals?</vt:lpstr>
      <vt:lpstr>The basic idea</vt:lpstr>
      <vt:lpstr>Think User Interaction</vt:lpstr>
      <vt:lpstr>The Test Methodology-Class</vt:lpstr>
      <vt:lpstr>Yes-&gt; Start with Failure</vt:lpstr>
      <vt:lpstr>Story Time</vt:lpstr>
      <vt:lpstr>For Whom The Bell Tolls</vt:lpstr>
      <vt:lpstr>The point of the story</vt:lpstr>
      <vt:lpstr>Assert Yourself</vt:lpstr>
      <vt:lpstr>Anatomy of a Test</vt:lpstr>
      <vt:lpstr>An example of why to fail</vt:lpstr>
      <vt:lpstr>A better test</vt:lpstr>
      <vt:lpstr>Let’s look at a real world application</vt:lpstr>
      <vt:lpstr>Look at one particular object</vt:lpstr>
      <vt:lpstr>Signature</vt:lpstr>
      <vt:lpstr>First test</vt:lpstr>
      <vt:lpstr>Red is good for first test</vt:lpstr>
      <vt:lpstr>PowerPoint Presentation</vt:lpstr>
      <vt:lpstr>PowerPoint Presentation</vt:lpstr>
      <vt:lpstr>So let’s look at the real thing</vt:lpstr>
      <vt:lpstr>Rules for public</vt:lpstr>
      <vt:lpstr>Playing the part</vt:lpstr>
      <vt:lpstr>PowerPoint Presentation</vt:lpstr>
      <vt:lpstr>Fix the elephant in the code</vt:lpstr>
      <vt:lpstr>Change to enum</vt:lpstr>
      <vt:lpstr>That is why we test</vt:lpstr>
      <vt:lpstr>Let’s try one</vt:lpstr>
      <vt:lpstr>Some special notes</vt:lpstr>
      <vt:lpstr>How to test with subsonic</vt:lpstr>
      <vt:lpstr>PowerPoint Presentation</vt:lpstr>
      <vt:lpstr>Write an SP to restore orginal state</vt:lpstr>
      <vt:lpstr>Other tricks</vt:lpstr>
      <vt:lpstr>So now abstract from the data</vt:lpstr>
      <vt:lpstr>You can also just create SubSonic Object to Test</vt:lpstr>
      <vt:lpstr>To test is to know….</vt:lpstr>
      <vt:lpstr>Rules for deployment</vt:lpstr>
      <vt:lpstr>In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Love Being Wrong</dc:title>
  <dc:creator>Donald Merson</dc:creator>
  <cp:lastModifiedBy>Donald Merson</cp:lastModifiedBy>
  <cp:revision>37</cp:revision>
  <dcterms:created xsi:type="dcterms:W3CDTF">2011-08-01T23:17:17Z</dcterms:created>
  <dcterms:modified xsi:type="dcterms:W3CDTF">2011-12-07T22:41:58Z</dcterms:modified>
</cp:coreProperties>
</file>