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sldIdLst>
    <p:sldId id="256" r:id="rId2"/>
    <p:sldId id="257" r:id="rId3"/>
    <p:sldId id="263" r:id="rId4"/>
    <p:sldId id="265" r:id="rId5"/>
    <p:sldId id="280" r:id="rId6"/>
    <p:sldId id="282" r:id="rId7"/>
    <p:sldId id="283" r:id="rId8"/>
    <p:sldId id="281" r:id="rId9"/>
    <p:sldId id="266" r:id="rId10"/>
    <p:sldId id="268" r:id="rId11"/>
    <p:sldId id="267" r:id="rId12"/>
    <p:sldId id="284" r:id="rId13"/>
    <p:sldId id="269" r:id="rId14"/>
    <p:sldId id="258" r:id="rId15"/>
    <p:sldId id="260" r:id="rId16"/>
    <p:sldId id="261" r:id="rId17"/>
    <p:sldId id="270" r:id="rId18"/>
    <p:sldId id="271" r:id="rId19"/>
    <p:sldId id="262" r:id="rId20"/>
    <p:sldId id="291" r:id="rId21"/>
    <p:sldId id="285" r:id="rId22"/>
    <p:sldId id="278" r:id="rId23"/>
    <p:sldId id="264" r:id="rId24"/>
    <p:sldId id="286" r:id="rId25"/>
    <p:sldId id="288" r:id="rId26"/>
    <p:sldId id="289" r:id="rId27"/>
    <p:sldId id="279" r:id="rId28"/>
    <p:sldId id="273" r:id="rId29"/>
    <p:sldId id="274" r:id="rId30"/>
    <p:sldId id="287" r:id="rId31"/>
    <p:sldId id="277" r:id="rId32"/>
    <p:sldId id="259" r:id="rId33"/>
    <p:sldId id="275" r:id="rId34"/>
    <p:sldId id="276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00" autoAdjust="0"/>
  </p:normalViewPr>
  <p:slideViewPr>
    <p:cSldViewPr>
      <p:cViewPr varScale="1">
        <p:scale>
          <a:sx n="101" d="100"/>
          <a:sy n="101" d="100"/>
        </p:scale>
        <p:origin x="-19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2206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December 7,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December 7,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December 7,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December 7,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December 7,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December 7,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December 7,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December 7,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December 7,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December 7,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December 7, 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December 7, 2011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SERVER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SASG Round TABLE WORKSHOP</a:t>
            </a:r>
            <a:endParaRPr lang="en-US" dirty="0"/>
          </a:p>
        </p:txBody>
      </p:sp>
      <p:pic>
        <p:nvPicPr>
          <p:cNvPr id="1028" name="Picture 4" descr="http://ts3.mm.bing.net/images/thumbnail.aspx?q=1294581960126&amp;id=b79f478cb5742dd247671b73fe0aff9b&amp;url=http%3a%2f%2fyoungmensbookclub.files.wordpress.com%2f2010%2f01%2fknights_of_the_round_t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5800"/>
            <a:ext cx="279082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8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The deal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your tables normalized so you don’t repeat yourself</a:t>
            </a:r>
          </a:p>
          <a:p>
            <a:r>
              <a:rPr lang="en-US" dirty="0" smtClean="0"/>
              <a:t>Don’t repeat yourself</a:t>
            </a:r>
          </a:p>
          <a:p>
            <a:r>
              <a:rPr lang="en-US" dirty="0" smtClean="0"/>
              <a:t>Don’t repeat yourself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2290" name="Picture 2" descr="http://ts4.mm.bing.net/images/thumbnail.aspx?q=1291271350051&amp;id=f62322f70076112b0bdefe582b5b1c06&amp;url=http%3a%2f%2fwww.leadersinstitute.com%2fwp-content%2fuploads%2f2011%2f02%2fplaying-car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048000"/>
            <a:ext cx="28575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03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normal?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Normalization- E.F. </a:t>
            </a:r>
            <a:r>
              <a:rPr lang="en-US" dirty="0" err="1" smtClean="0"/>
              <a:t>Codd</a:t>
            </a:r>
            <a:endParaRPr lang="en-US" dirty="0" smtClean="0"/>
          </a:p>
          <a:p>
            <a:pPr lvl="1"/>
            <a:r>
              <a:rPr lang="en-US" dirty="0" smtClean="0"/>
              <a:t>Allow a “universal data sub-language” grounded in first-order logic</a:t>
            </a:r>
          </a:p>
          <a:p>
            <a:pPr lvl="1"/>
            <a:r>
              <a:rPr lang="en-US" dirty="0" err="1" smtClean="0"/>
              <a:t>Codd</a:t>
            </a:r>
            <a:r>
              <a:rPr lang="en-US" dirty="0" smtClean="0"/>
              <a:t> thought SQL was flawed!</a:t>
            </a:r>
          </a:p>
          <a:p>
            <a:r>
              <a:rPr lang="en-US" dirty="0" smtClean="0"/>
              <a:t>Free the database of modification anomalies</a:t>
            </a:r>
          </a:p>
          <a:p>
            <a:r>
              <a:rPr lang="en-US" dirty="0" smtClean="0"/>
              <a:t>Minimize redesign when extending the database structure</a:t>
            </a:r>
          </a:p>
          <a:p>
            <a:r>
              <a:rPr lang="en-US" dirty="0" smtClean="0"/>
              <a:t>Make the data model more informative to users</a:t>
            </a:r>
          </a:p>
          <a:p>
            <a:r>
              <a:rPr lang="en-US" dirty="0" smtClean="0"/>
              <a:t>Avoid bias towards any particular pattern of querying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3314" name="Picture 2" descr="http://ts4.mm.bing.net/images/thumbnail.aspx?q=1291285570267&amp;id=20223f2bf21407f453359582b8508159&amp;url=http%3a%2f%2fwww.mathnstuff.com%2fmath%2fspoken%2fhere%2f2class%2f90%2fstatp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0"/>
            <a:ext cx="25146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4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Normal in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Use lookup tables</a:t>
            </a:r>
          </a:p>
          <a:p>
            <a:pPr lvl="0"/>
            <a:r>
              <a:rPr lang="en-US" dirty="0" smtClean="0"/>
              <a:t>Use English to make easier</a:t>
            </a:r>
            <a:r>
              <a:rPr lang="en-US" baseline="0" dirty="0" smtClean="0"/>
              <a:t> to understand</a:t>
            </a:r>
          </a:p>
          <a:p>
            <a:pPr lvl="0"/>
            <a:r>
              <a:rPr lang="en-US" baseline="0" dirty="0" smtClean="0"/>
              <a:t>Columns should be adjectives or states of table</a:t>
            </a:r>
          </a:p>
          <a:p>
            <a:pPr lvl="0"/>
            <a:r>
              <a:rPr lang="en-US" dirty="0" smtClean="0"/>
              <a:t>Map relationships</a:t>
            </a:r>
            <a:endParaRPr lang="en-US" baseline="0" dirty="0" smtClean="0"/>
          </a:p>
          <a:p>
            <a:pPr lvl="0"/>
            <a:r>
              <a:rPr lang="en-US" baseline="0" dirty="0" smtClean="0"/>
              <a:t>Any other reasons?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4338" name="Picture 2" descr="http://ts3.mm.bing.net/images/thumbnail.aspx?q=1309566894246&amp;id=9e9b04bdb8f29291069acb5cda2c57c4&amp;url=http%3a%2f%2fwww.sabotagetimes.com%2fwp-content%2fuploads%2fbenny-hill-cop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956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3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be too normal?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consider how the data will be queried</a:t>
            </a:r>
          </a:p>
          <a:p>
            <a:r>
              <a:rPr lang="en-US" dirty="0" smtClean="0"/>
              <a:t>If you do too much manipulation, slows down the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Don’t want to have locks</a:t>
            </a:r>
          </a:p>
          <a:p>
            <a:r>
              <a:rPr lang="en-US" dirty="0" smtClean="0"/>
              <a:t>Will talk about </a:t>
            </a:r>
            <a:r>
              <a:rPr lang="en-US" dirty="0" err="1" smtClean="0"/>
              <a:t>denormalization</a:t>
            </a:r>
            <a:r>
              <a:rPr lang="en-US" dirty="0" smtClean="0"/>
              <a:t>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5362" name="Picture 2" descr="http://ts1.mm.bing.net/images/thumbnail.aspx?q=1341925964132&amp;id=f9073fe892c1faa3387ee5bff5d2dc40&amp;url=http%3a%2f%2f1.bp.blogspot.com%2f_Hh_SdLaR4ws%2fS2t750VE2BI%2fAAAAAAAADho%2fwAaFwbvtqPc%2fs800%2f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00400"/>
            <a:ext cx="22383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44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should you name a table?</a:t>
            </a:r>
          </a:p>
          <a:p>
            <a:r>
              <a:rPr lang="en-US" dirty="0" smtClean="0"/>
              <a:t>Considerations</a:t>
            </a:r>
          </a:p>
          <a:p>
            <a:pPr lvl="1"/>
            <a:r>
              <a:rPr lang="en-US" dirty="0" smtClean="0"/>
              <a:t>All tables are pluralized</a:t>
            </a:r>
          </a:p>
          <a:p>
            <a:pPr lvl="1"/>
            <a:r>
              <a:rPr lang="en-US" dirty="0" smtClean="0"/>
              <a:t>ERM software</a:t>
            </a:r>
          </a:p>
          <a:p>
            <a:pPr lvl="1"/>
            <a:r>
              <a:rPr lang="en-US" dirty="0" smtClean="0"/>
              <a:t>_ and </a:t>
            </a:r>
            <a:r>
              <a:rPr lang="en-US" dirty="0" err="1" smtClean="0"/>
              <a:t>CamelCase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humptyDumpty</a:t>
            </a:r>
            <a:endParaRPr lang="en-US" dirty="0" smtClean="0"/>
          </a:p>
          <a:p>
            <a:r>
              <a:rPr lang="en-US" dirty="0" smtClean="0"/>
              <a:t>What is the best way to name tables?</a:t>
            </a:r>
          </a:p>
          <a:p>
            <a:pPr lvl="1"/>
            <a:r>
              <a:rPr lang="en-US" dirty="0" smtClean="0"/>
              <a:t>Nouns and relationships</a:t>
            </a:r>
          </a:p>
          <a:p>
            <a:pPr lvl="1"/>
            <a:r>
              <a:rPr lang="en-US" dirty="0" smtClean="0"/>
              <a:t>Lookups</a:t>
            </a:r>
          </a:p>
          <a:p>
            <a:r>
              <a:rPr lang="en-US" dirty="0" smtClean="0"/>
              <a:t>Surrogate keys </a:t>
            </a:r>
          </a:p>
          <a:p>
            <a:r>
              <a:rPr lang="en-US" dirty="0" smtClean="0"/>
              <a:t>Multiple Primary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6386" name="Picture 2" descr="http://ts4.mm.bing.net/images/thumbnail.aspx?q=1289635832299&amp;id=586fbc0876b30c705af447ae9dcf8c7b&amp;url=http%3a%2f%2fupload.ecvv.com%2fupload%2fProduct%2f200801%2fC2007108162818120693_Round_T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52400"/>
            <a:ext cx="28003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06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Bit, chars and </a:t>
            </a:r>
            <a:r>
              <a:rPr lang="en-US" dirty="0" err="1" smtClean="0"/>
              <a:t>ints</a:t>
            </a:r>
            <a:r>
              <a:rPr lang="en-US" dirty="0" smtClean="0"/>
              <a:t>-oh my</a:t>
            </a:r>
          </a:p>
          <a:p>
            <a:r>
              <a:rPr lang="en-US" dirty="0" smtClean="0"/>
              <a:t>What are</a:t>
            </a:r>
            <a:r>
              <a:rPr lang="en-US" baseline="0" dirty="0" smtClean="0"/>
              <a:t> some considerations of representing lookup data?</a:t>
            </a:r>
          </a:p>
          <a:p>
            <a:r>
              <a:rPr lang="en-US" baseline="0" dirty="0" smtClean="0"/>
              <a:t>Bit or Bit –null </a:t>
            </a:r>
          </a:p>
          <a:p>
            <a:r>
              <a:rPr lang="en-US" baseline="0" dirty="0" smtClean="0"/>
              <a:t>Char</a:t>
            </a:r>
          </a:p>
          <a:p>
            <a:r>
              <a:rPr lang="en-US" baseline="0" dirty="0" err="1" smtClean="0"/>
              <a:t>Int</a:t>
            </a:r>
            <a:r>
              <a:rPr lang="en-US" baseline="0" dirty="0" smtClean="0"/>
              <a:t> or surrogate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7410" name="Picture 2" descr="http://ts2.mm.bing.net/images/thumbnail.aspx?q=1289828437877&amp;id=277aa13e31b377c21029d2fc5bacb1fe&amp;url=http%3a%2f%2fupload.wikimedia.org%2fwikipedia%2fcommons%2fa%2fac%2fColumns_in_the_inner_court_of_the_Bel_Temple_Palmyra_Syr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90800"/>
            <a:ext cx="21431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42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Txtng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 vs. </a:t>
            </a:r>
            <a:r>
              <a:rPr lang="en-US" dirty="0" err="1" smtClean="0"/>
              <a:t>Varchar</a:t>
            </a:r>
            <a:r>
              <a:rPr lang="en-US" dirty="0" smtClean="0"/>
              <a:t> vs. </a:t>
            </a:r>
            <a:r>
              <a:rPr lang="en-US" dirty="0" err="1" smtClean="0"/>
              <a:t>Nvarchar</a:t>
            </a:r>
            <a:endParaRPr lang="en-US" dirty="0" smtClean="0"/>
          </a:p>
          <a:p>
            <a:r>
              <a:rPr lang="en-US" dirty="0" smtClean="0"/>
              <a:t>TEXT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Nvarchar</a:t>
            </a:r>
            <a:r>
              <a:rPr lang="en-US" dirty="0" smtClean="0"/>
              <a:t>(MAX)</a:t>
            </a:r>
          </a:p>
          <a:p>
            <a:r>
              <a:rPr lang="en-US" dirty="0" smtClean="0"/>
              <a:t>String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8434" name="Picture 2" descr="http://ts2.mm.bing.net/images/thumbnail.aspx?q=1326574740037&amp;id=ea6224e126af9239827233478478e818&amp;url=http%3a%2f%2fwww.darkgovernment.com%2fnews%2fwp-content%2fuploads%2f2011%2f09%2ftext-mess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05000"/>
            <a:ext cx="20193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don’t use that much</a:t>
            </a:r>
          </a:p>
          <a:p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Decimals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9458" name="Picture 2" descr="http://ts3.mm.bing.net/images/thumbnail.aspx?q=1338599485834&amp;id=f77e3543c0fcb10aba3726e55880a0f8&amp;url=http%3a%2f%2fimages2.fanpop.com%2fimages%2fphotos%2f7300000%2fNUMB3RS-numb3rs-7394892-1920-1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667000"/>
            <a:ext cx="285750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61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dirty="0" smtClean="0"/>
              <a:t>Formatting 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0482" name="Picture 2" descr="http://ts4.mm.bing.net/images/thumbnail.aspx?q=1278859094539&amp;id=5a567d6c7aaab6aa393c8f8a982e9225&amp;url=http%3a%2f%2fwww.paulsawesomeworld.com%2fwp-content%2fuploads%2f2010%2f04%2fDate-Night-Po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33400"/>
            <a:ext cx="19240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73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virtue of nothing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make a column for data that is implied?</a:t>
            </a:r>
          </a:p>
          <a:p>
            <a:r>
              <a:rPr lang="en-US" dirty="0" smtClean="0"/>
              <a:t>Calculated columns</a:t>
            </a:r>
          </a:p>
          <a:p>
            <a:r>
              <a:rPr lang="en-US" dirty="0" smtClean="0"/>
              <a:t>Usually can use views or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1508" name="Picture 4" descr="http://ts1.mm.bing.net/images/thumbnail.aspx?q=1309367997676&amp;id=6043c2dc981dfc12de00792db67be221&amp;url=http%3a%2f%2fwww.teecraze.com%2fimages%2ffury%2fnoth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133600"/>
            <a:ext cx="285750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56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best way  to design your database?</a:t>
            </a:r>
          </a:p>
          <a:p>
            <a:r>
              <a:rPr lang="en-US" dirty="0" smtClean="0"/>
              <a:t>Why this is NOT best practices</a:t>
            </a:r>
          </a:p>
          <a:p>
            <a:r>
              <a:rPr lang="en-US" dirty="0" smtClean="0"/>
              <a:t>List of different objects and different design considerations</a:t>
            </a:r>
          </a:p>
          <a:p>
            <a:r>
              <a:rPr lang="en-US" dirty="0" smtClean="0"/>
              <a:t>Lots of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098" name="Picture 2" descr="http://ts3.mm.bing.net/images/thumbnail.aspx?q=1282066230146&amp;id=f56457fe41024f319ffc4163318f4c0d&amp;url=http%3a%2f%2fimage.made-in-china.com%2f2f0j00vBsEDyNqMtlA%2fMirror-Frames-W-064-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048000"/>
            <a:ext cx="25527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63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the Kingdom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</a:t>
            </a:r>
            <a:r>
              <a:rPr lang="en-US" baseline="0" dirty="0" smtClean="0"/>
              <a:t> Keys</a:t>
            </a:r>
          </a:p>
          <a:p>
            <a:r>
              <a:rPr lang="en-US" baseline="0" dirty="0" smtClean="0"/>
              <a:t>Foreign Key Relationships</a:t>
            </a:r>
          </a:p>
          <a:p>
            <a:r>
              <a:rPr lang="en-US" baseline="0" dirty="0" smtClean="0"/>
              <a:t>Indexes</a:t>
            </a:r>
          </a:p>
          <a:p>
            <a:r>
              <a:rPr lang="en-US" baseline="0" dirty="0" smtClean="0"/>
              <a:t>Relationships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4818" name="Picture 2" descr="http://ts3.mm.bing.net/images/thumbnail.aspx?q=1341557052702&amp;id=b4cac7109b88563fb0a729decf8d7571&amp;url=http%3a%2f%2fwww.the-games-blog.com%2fwp-content%2fuploads%2f2011%2f01%2fprison-ke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76400"/>
            <a:ext cx="28575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19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Gimmels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nouns?</a:t>
            </a:r>
          </a:p>
          <a:p>
            <a:pPr lvl="1"/>
            <a:r>
              <a:rPr lang="en-US" dirty="0" smtClean="0"/>
              <a:t>Gimmels live on islands</a:t>
            </a:r>
          </a:p>
          <a:p>
            <a:pPr lvl="1"/>
            <a:r>
              <a:rPr lang="en-US" dirty="0" smtClean="0"/>
              <a:t>Gimmels look for food</a:t>
            </a:r>
          </a:p>
          <a:p>
            <a:pPr lvl="1"/>
            <a:r>
              <a:rPr lang="en-US" dirty="0" smtClean="0"/>
              <a:t>Gimmels have predators to avoid</a:t>
            </a:r>
          </a:p>
          <a:p>
            <a:pPr lvl="1"/>
            <a:r>
              <a:rPr lang="en-US" dirty="0" smtClean="0"/>
              <a:t>Gimmels have symbiotic animals </a:t>
            </a:r>
          </a:p>
          <a:p>
            <a:pPr lvl="1"/>
            <a:r>
              <a:rPr lang="en-US" dirty="0" smtClean="0"/>
              <a:t>Gimmels live in packs</a:t>
            </a:r>
          </a:p>
          <a:p>
            <a:r>
              <a:rPr lang="en-US" dirty="0" smtClean="0"/>
              <a:t>What are the relationships?</a:t>
            </a:r>
          </a:p>
          <a:p>
            <a:r>
              <a:rPr lang="en-US" dirty="0" smtClean="0"/>
              <a:t>What are the adjectives?</a:t>
            </a:r>
          </a:p>
          <a:p>
            <a:pPr lvl="1"/>
            <a:r>
              <a:rPr lang="en-US" dirty="0" smtClean="0"/>
              <a:t>Size, </a:t>
            </a:r>
            <a:r>
              <a:rPr lang="en-US" dirty="0" err="1" smtClean="0"/>
              <a:t>Color,Name,gender</a:t>
            </a:r>
            <a:endParaRPr lang="en-US" dirty="0" smtClean="0"/>
          </a:p>
          <a:p>
            <a:pPr lvl="1"/>
            <a:r>
              <a:rPr lang="en-US" dirty="0" smtClean="0"/>
              <a:t>Nutrition</a:t>
            </a:r>
          </a:p>
          <a:p>
            <a:pPr lvl="1"/>
            <a:r>
              <a:rPr lang="en-US" dirty="0" smtClean="0"/>
              <a:t>Deadliness</a:t>
            </a:r>
          </a:p>
          <a:p>
            <a:r>
              <a:rPr lang="en-US" dirty="0" smtClean="0"/>
              <a:t>What about states?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2530" name="Picture 2" descr="http://ts1.mm.bing.net/images/thumbnail.aspx?q=1337863908488&amp;id=442b72bd8d27d3bc3ab4880a0e6dd42e&amp;url=http%3a%2f%2fmodeltrainstuff.bluenovanet.com%2fimages%2fZscal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10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Indexes make it faster and that is really the only point</a:t>
            </a:r>
          </a:p>
          <a:p>
            <a:r>
              <a:rPr lang="en-US" dirty="0" smtClean="0"/>
              <a:t>Joins do not create indexes</a:t>
            </a:r>
          </a:p>
          <a:p>
            <a:r>
              <a:rPr lang="en-US" dirty="0" smtClean="0"/>
              <a:t>Use Activity monitor to check for issues</a:t>
            </a:r>
          </a:p>
          <a:p>
            <a:r>
              <a:rPr lang="en-US" dirty="0" smtClean="0"/>
              <a:t>Use SQL Query </a:t>
            </a:r>
            <a:r>
              <a:rPr lang="en-US" dirty="0" err="1" smtClean="0"/>
              <a:t>Analyser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4578" name="Picture 2" descr="http://ts3.mm.bing.net/images/thumbnail.aspx?q=1281374825162&amp;id=c422bcb9b1cfbf185c099d1967d2f4cd&amp;url=http%3a%2f%2fwww.marketoracle.co.uk%2fimages%2fDow%2520Jones%2520-%25209th%2520Oct%25200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352800"/>
            <a:ext cx="2857500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90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of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 are best way to represent derived data</a:t>
            </a:r>
          </a:p>
          <a:p>
            <a:r>
              <a:rPr lang="en-US" dirty="0" smtClean="0"/>
              <a:t>Also good to match up data between systems like PeopleSoft</a:t>
            </a:r>
          </a:p>
          <a:p>
            <a:r>
              <a:rPr lang="en-US" dirty="0" smtClean="0"/>
              <a:t>Views can also show user a more understandable representation</a:t>
            </a:r>
          </a:p>
          <a:p>
            <a:r>
              <a:rPr lang="en-US" dirty="0" smtClean="0"/>
              <a:t>Can extend data with unions</a:t>
            </a:r>
          </a:p>
          <a:p>
            <a:r>
              <a:rPr lang="en-US" dirty="0" smtClean="0"/>
              <a:t>Hence good to code against views for selecting data</a:t>
            </a:r>
          </a:p>
          <a:p>
            <a:r>
              <a:rPr lang="en-US" dirty="0" smtClean="0"/>
              <a:t>Get data from other databases!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3554" name="Picture 2" descr="http://ts1.mm.bing.net/images/thumbnail.aspx?q=1357010185964&amp;id=8fd9d1a63ba12ffcaac87f72ca5a33f8&amp;url=http%3a%2f%2fwww.povproject.com%2fimages%2fpress%2fpoint_logo_ribb_rg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419600"/>
            <a:ext cx="28575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82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Gimmel point of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model some views for our Gimmels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 descr="http://ts1.mm.bing.net/images/thumbnail.aspx?q=1365252842540&amp;id=94c9d3198c04d36f0025814945833a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09800"/>
            <a:ext cx="28575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25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index the Gimmels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050" name="Picture 2" descr="http://ts1.mm.bing.net/images/thumbnail.aspx?q=1365252842540&amp;id=94c9d3198c04d36f0025814945833a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28575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7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sql</a:t>
            </a:r>
            <a:r>
              <a:rPr lang="en-US" dirty="0" smtClean="0"/>
              <a:t> run a query?</a:t>
            </a:r>
          </a:p>
          <a:p>
            <a:r>
              <a:rPr lang="en-US" dirty="0" smtClean="0"/>
              <a:t>Makes an execution plan</a:t>
            </a:r>
          </a:p>
          <a:p>
            <a:r>
              <a:rPr lang="en-US" dirty="0" smtClean="0"/>
              <a:t>Compiles it</a:t>
            </a:r>
          </a:p>
          <a:p>
            <a:r>
              <a:rPr lang="en-US" dirty="0" smtClean="0"/>
              <a:t>Executes the plan</a:t>
            </a:r>
          </a:p>
          <a:p>
            <a:r>
              <a:rPr lang="en-US" dirty="0" smtClean="0"/>
              <a:t>Procedures save a compiled execution plan</a:t>
            </a:r>
          </a:p>
          <a:p>
            <a:r>
              <a:rPr lang="en-US" dirty="0" smtClean="0"/>
              <a:t>That is why there are best answer in most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5602" name="Picture 2" descr="http://ts1.mm.bing.net/images/thumbnail.aspx?q=1335135058924&amp;id=36f5fb85a1b56784f9da84661cead4f8&amp;url=http%3a%2f%2fblog.strategicattorney.com%2fwp-content%2fuploads%2f2009%2f08%2fProcedures-300x2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4800"/>
            <a:ext cx="18859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15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r>
              <a:rPr lang="en-US" baseline="0" dirty="0" smtClean="0"/>
              <a:t>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Seek</a:t>
            </a:r>
          </a:p>
          <a:p>
            <a:r>
              <a:rPr lang="en-US" dirty="0" smtClean="0"/>
              <a:t>Table Scan</a:t>
            </a:r>
          </a:p>
          <a:p>
            <a:r>
              <a:rPr lang="en-US" dirty="0" smtClean="0"/>
              <a:t>Index Scan</a:t>
            </a:r>
          </a:p>
          <a:p>
            <a:r>
              <a:rPr lang="en-US" dirty="0" smtClean="0"/>
              <a:t>Client Statistics</a:t>
            </a:r>
          </a:p>
          <a:p>
            <a:pPr lvl="1"/>
            <a:r>
              <a:rPr lang="en-US" dirty="0" smtClean="0"/>
              <a:t>Help find network issues too!</a:t>
            </a:r>
          </a:p>
          <a:p>
            <a:r>
              <a:rPr lang="en-US" dirty="0" smtClean="0"/>
              <a:t>Let’s play!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6626" name="Picture 2" descr="http://ts3.mm.bing.net/images/thumbnail.aspx?q=1343398806410&amp;id=7ea178efd65388306cd1f63c50509d10&amp;url=http%3a%2f%2fimg190.imageshack.us%2fimg190%2f9547%2f3333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57200"/>
            <a:ext cx="22383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99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tables, one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Stored procedures also allow you to multiple queries</a:t>
            </a:r>
          </a:p>
          <a:p>
            <a:r>
              <a:rPr lang="en-US" dirty="0" smtClean="0"/>
              <a:t>Also allow getting and storing variables</a:t>
            </a:r>
          </a:p>
          <a:p>
            <a:r>
              <a:rPr lang="en-US" dirty="0" smtClean="0"/>
              <a:t>Allow logic </a:t>
            </a:r>
          </a:p>
          <a:p>
            <a:r>
              <a:rPr lang="en-US" dirty="0" smtClean="0"/>
              <a:t>Allow you to keep data pure</a:t>
            </a:r>
          </a:p>
          <a:p>
            <a:r>
              <a:rPr lang="en-US" dirty="0" smtClean="0"/>
              <a:t>Can use to </a:t>
            </a:r>
            <a:r>
              <a:rPr lang="en-US" dirty="0" err="1" smtClean="0"/>
              <a:t>denormalize</a:t>
            </a:r>
            <a:r>
              <a:rPr lang="en-US" dirty="0" smtClean="0"/>
              <a:t> often used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7650" name="Picture 2" descr="http://ts2.mm.bing.net/images/thumbnail.aspx?q=1338868433485&amp;id=1e3045b74a0633daab3d3920a406e2dc&amp;url=http%3a%2f%2fwww.okie-tex.com%2fimages%2fOT-BlackMes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100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9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happy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Triggers can keep relational integrity</a:t>
            </a:r>
          </a:p>
          <a:p>
            <a:r>
              <a:rPr lang="en-US" dirty="0" smtClean="0"/>
              <a:t>Good for audit tables</a:t>
            </a:r>
          </a:p>
          <a:p>
            <a:r>
              <a:rPr lang="en-US" dirty="0" smtClean="0"/>
              <a:t>Good for </a:t>
            </a:r>
            <a:r>
              <a:rPr lang="en-US" dirty="0" err="1" smtClean="0"/>
              <a:t>denormalization</a:t>
            </a:r>
            <a:endParaRPr lang="en-US" dirty="0" smtClean="0"/>
          </a:p>
          <a:p>
            <a:r>
              <a:rPr lang="en-US" dirty="0" err="1" smtClean="0"/>
              <a:t>Scope_Identity</a:t>
            </a:r>
            <a:r>
              <a:rPr lang="en-US" dirty="0" smtClean="0"/>
              <a:t> vs. @@identity</a:t>
            </a:r>
          </a:p>
          <a:p>
            <a:r>
              <a:rPr lang="en-US" dirty="0" smtClean="0"/>
              <a:t>Triggers vs. SPs , let’s discuss!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8674" name="Picture 2" descr="http://ts2.mm.bing.net/images/thumbnail.aspx?q=1335757120081&amp;id=5e8af6bf387f5723e8c379e3c6fc5bd5&amp;url=http%3a%2f%2fwww.tvacres.com%2fimages%2fhorse_trigger_bi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362200"/>
            <a:ext cx="22193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02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talk about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Bring decisions out in the open</a:t>
            </a:r>
          </a:p>
          <a:p>
            <a:r>
              <a:rPr lang="en-US" dirty="0" smtClean="0"/>
              <a:t>Give people new ideas</a:t>
            </a:r>
          </a:p>
          <a:p>
            <a:r>
              <a:rPr lang="en-US" dirty="0" smtClean="0"/>
              <a:t>We all share the same databases</a:t>
            </a:r>
          </a:p>
          <a:p>
            <a:r>
              <a:rPr lang="en-US" dirty="0" smtClean="0"/>
              <a:t>We will talk about how your data can effect others at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122" name="Picture 2" descr="http://ts1.mm.bing.net/images/thumbnail.aspx?q=1278953793328&amp;id=1670fc021216267280d5b1f5c8ab5339&amp;url=http%3a%2f%2fwww.media.wmg-is.com%2fmedia%2fportal%2fmedia%2fcms%2fimages%2f200909%2f081227648824_x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429000"/>
            <a:ext cx="28575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42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Gimmel</a:t>
            </a:r>
            <a:r>
              <a:rPr lang="en-US" baseline="0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do some stored procedures for Gimmels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074" name="Picture 2" descr="http://ts1.mm.bing.net/images/thumbnail.aspx?q=1365252842540&amp;id=94c9d3198c04d36f0025814945833a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185" y="2743200"/>
            <a:ext cx="28575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54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are losers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setup</a:t>
            </a:r>
          </a:p>
          <a:p>
            <a:pPr lvl="1"/>
            <a:r>
              <a:rPr lang="en-US" dirty="0" smtClean="0"/>
              <a:t>Webservers –</a:t>
            </a:r>
            <a:r>
              <a:rPr lang="en-US" dirty="0" err="1" smtClean="0"/>
              <a:t>dev</a:t>
            </a:r>
            <a:r>
              <a:rPr lang="en-US" dirty="0" smtClean="0"/>
              <a:t> and prod</a:t>
            </a:r>
          </a:p>
          <a:p>
            <a:r>
              <a:rPr lang="en-US" dirty="0" smtClean="0"/>
              <a:t>Assign user to </a:t>
            </a:r>
            <a:r>
              <a:rPr lang="en-US" dirty="0" err="1" smtClean="0"/>
              <a:t>datareader</a:t>
            </a:r>
            <a:r>
              <a:rPr lang="en-US" dirty="0" smtClean="0"/>
              <a:t> and </a:t>
            </a:r>
            <a:r>
              <a:rPr lang="en-US" dirty="0" err="1" smtClean="0"/>
              <a:t>datawriter</a:t>
            </a:r>
            <a:endParaRPr lang="en-US" dirty="0" smtClean="0"/>
          </a:p>
          <a:p>
            <a:r>
              <a:rPr lang="en-US" dirty="0" smtClean="0"/>
              <a:t>If some tables are not allowed-do deny role on that table</a:t>
            </a:r>
          </a:p>
          <a:p>
            <a:r>
              <a:rPr lang="en-US" dirty="0" smtClean="0"/>
              <a:t>Assign Execute to &lt;name&gt;</a:t>
            </a:r>
          </a:p>
          <a:p>
            <a:r>
              <a:rPr lang="en-US" dirty="0" smtClean="0"/>
              <a:t>Don’t allow servers to alter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29698" name="Picture 2" descr="http://ts1.mm.bing.net/images/thumbnail.aspx?q=1277804480656&amp;id=861030013135532727c7bbef97cdd1de&amp;url=http%3a%2f%2fwww.snarfdog.com%2fmcgruff_looser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581400"/>
            <a:ext cx="238125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73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Funky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functions</a:t>
            </a:r>
          </a:p>
          <a:p>
            <a:pPr lvl="1"/>
            <a:r>
              <a:rPr lang="en-US" dirty="0" smtClean="0"/>
              <a:t>Allow you to pass variable</a:t>
            </a:r>
          </a:p>
          <a:p>
            <a:pPr lvl="1"/>
            <a:r>
              <a:rPr lang="en-US" dirty="0" smtClean="0"/>
              <a:t>Good when using multiple joins when some are outer</a:t>
            </a:r>
          </a:p>
          <a:p>
            <a:r>
              <a:rPr lang="en-US" dirty="0" smtClean="0"/>
              <a:t>Scalar Functions</a:t>
            </a:r>
          </a:p>
          <a:p>
            <a:pPr lvl="1"/>
            <a:r>
              <a:rPr lang="en-US" dirty="0" smtClean="0"/>
              <a:t>Good for text manipulation</a:t>
            </a:r>
          </a:p>
          <a:p>
            <a:pPr lvl="1"/>
            <a:r>
              <a:rPr lang="en-US" dirty="0" smtClean="0"/>
              <a:t>Good for taking multiple rows and putting into one field</a:t>
            </a:r>
          </a:p>
          <a:p>
            <a:pPr lvl="1"/>
            <a:r>
              <a:rPr lang="en-US" dirty="0" smtClean="0"/>
              <a:t>Allow recursion-but dangerous</a:t>
            </a:r>
          </a:p>
          <a:p>
            <a:pPr lvl="1"/>
            <a:r>
              <a:rPr lang="en-US" dirty="0" smtClean="0"/>
              <a:t>Function</a:t>
            </a:r>
            <a:r>
              <a:rPr lang="en-US" baseline="0" dirty="0" smtClean="0"/>
              <a:t> vs. Lookup vs. Inline text change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30722" name="Picture 2" descr="http://ts4.mm.bing.net/images/thumbnail.aspx?q=1326609800311&amp;id=e3eed353fc103ba1de909e68ce4d20ff&amp;url=http%3a%2f%2fstatic.cinemagia.ro%2fimg%2fdb%2factor%2f13%2f99%2f94%2fgeorge-clinton-338878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31" y="33125"/>
            <a:ext cx="1902167" cy="215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08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</a:t>
            </a:r>
            <a:r>
              <a:rPr lang="en-US" baseline="0" dirty="0" smtClean="0"/>
              <a:t>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use them</a:t>
            </a:r>
          </a:p>
          <a:p>
            <a:r>
              <a:rPr lang="en-US" dirty="0" smtClean="0"/>
              <a:t>Use table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31746" name="Picture 2" descr="http://ts4.mm.bing.net/images/thumbnail.aspx?q=1353652634207&amp;id=8fff40c3a86a935cba00ec28c10d4afd&amp;url=http%3a%2f%2fwww.traviscatsull.com%2fwp-content%2fuploads%2f2010%2f10%2ftemporary_employee_please_do_not_ask_me_any_ha_tshirt-p235253431809057506t5tr_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7620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68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are trying to do something one row at a time</a:t>
            </a:r>
          </a:p>
          <a:p>
            <a:r>
              <a:rPr lang="en-US" dirty="0" smtClean="0"/>
              <a:t>Are </a:t>
            </a:r>
            <a:r>
              <a:rPr lang="en-US" dirty="0" err="1" smtClean="0"/>
              <a:t>db</a:t>
            </a:r>
            <a:r>
              <a:rPr lang="en-US" dirty="0" smtClean="0"/>
              <a:t> intensive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32770" name="Picture 2" descr="http://ts1.mm.bing.net/images/thumbnail.aspx?q=1292075413612&amp;id=b5ea0acf6f563855c5326db4d891beb0&amp;url=http%3a%2f%2fwww.pajiba.com%2fassets_c%2f2010%2f04%2f6a012875f9c9b59-thumb-260x209-99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86000"/>
            <a:ext cx="15240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Forum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other topics we want to mention?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33794" name="Picture 2" descr="http://ts1.mm.bing.net/images/thumbnail.aspx?q=1342627656636&amp;id=1fe87a9cdc9e961b03af513865b52ae2&amp;url=http%3a%2f%2fwww.featurepics.com%2fFI%2fThumb300%2f20071231%2fAncient-Marketplace-Trajan-Forum-5606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38400"/>
            <a:ext cx="2828925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64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</a:t>
            </a:r>
            <a:r>
              <a:rPr lang="en-US" baseline="0" dirty="0" smtClean="0"/>
              <a:t> Best Practices Library</a:t>
            </a:r>
          </a:p>
          <a:p>
            <a:r>
              <a:rPr lang="en-US" dirty="0" smtClean="0"/>
              <a:t>Now in version 5 </a:t>
            </a:r>
          </a:p>
          <a:p>
            <a:r>
              <a:rPr lang="en-US" baseline="0" dirty="0" smtClean="0"/>
              <a:t>What</a:t>
            </a:r>
            <a:r>
              <a:rPr lang="en-US" dirty="0" smtClean="0"/>
              <a:t> does this say? </a:t>
            </a:r>
          </a:p>
          <a:p>
            <a:r>
              <a:rPr lang="en-US" dirty="0" smtClean="0"/>
              <a:t>Case Studies</a:t>
            </a:r>
          </a:p>
          <a:p>
            <a:r>
              <a:rPr lang="en-US" dirty="0" smtClean="0"/>
              <a:t>Don’t ask most important question of any social science research</a:t>
            </a:r>
          </a:p>
          <a:p>
            <a:r>
              <a:rPr lang="en-US" dirty="0" smtClean="0"/>
              <a:t>I call it the Business Manager fallacy because they always miss it</a:t>
            </a:r>
          </a:p>
          <a:p>
            <a:r>
              <a:rPr lang="en-US" dirty="0" smtClean="0"/>
              <a:t>What are the chances that this could have occurred because of random forces, i.e. chance? </a:t>
            </a:r>
          </a:p>
          <a:p>
            <a:r>
              <a:rPr lang="en-US" dirty="0" smtClean="0"/>
              <a:t>Why Tom Peters is a moron…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146" name="Picture 2" descr="http://ts2.mm.bing.net/images/thumbnail.aspx?q=1291567566429&amp;id=12092e0e736cff06776ddd6e73ced838&amp;url=http%3a%2f%2finsidenorthpoint.org%2fkids%2ffiles%2f2010%2f01%2fbest-practice-p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8600"/>
            <a:ext cx="2857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07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trouble with Gimmels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Gimmels are animals on an island</a:t>
            </a:r>
          </a:p>
          <a:p>
            <a:r>
              <a:rPr lang="en-US" dirty="0" smtClean="0"/>
              <a:t>When Gimmels get food,</a:t>
            </a:r>
            <a:r>
              <a:rPr lang="en-US" baseline="0" dirty="0" smtClean="0"/>
              <a:t> they dominate over other Gimmels who are less satisfied</a:t>
            </a:r>
          </a:p>
          <a:p>
            <a:r>
              <a:rPr lang="en-US" dirty="0" smtClean="0"/>
              <a:t>Gimmels have lots of different types of foods they can eat</a:t>
            </a:r>
          </a:p>
          <a:p>
            <a:r>
              <a:rPr lang="en-US" dirty="0" smtClean="0"/>
              <a:t>Some good and some wasteful</a:t>
            </a:r>
          </a:p>
          <a:p>
            <a:r>
              <a:rPr lang="en-US" dirty="0" smtClean="0"/>
              <a:t>Gimmels know certain foods are good but unsure of other food stuff’s value</a:t>
            </a:r>
          </a:p>
          <a:p>
            <a:r>
              <a:rPr lang="en-US" dirty="0" smtClean="0"/>
              <a:t>Is it in a Gimmel’s interest to try find new food?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170" name="Picture 2" descr="http://ts1.mm.bing.net/images/thumbnail.aspx?q=1363476297744&amp;id=8bcdf6971940cedd1a57e31c96342ca8&amp;url=http%3a%2f%2fweb.missouri.edu%2f%7eflinnm%2fcourses%2fmah%2fimages%2fuaka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953000"/>
            <a:ext cx="152400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64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Gimmel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only 2 Gimmels, then it is better to stick with known strategy</a:t>
            </a:r>
          </a:p>
          <a:p>
            <a:pPr lvl="1"/>
            <a:r>
              <a:rPr lang="en-US" dirty="0" smtClean="0"/>
              <a:t>Probability of better idea is small</a:t>
            </a:r>
          </a:p>
          <a:p>
            <a:pPr lvl="1"/>
            <a:r>
              <a:rPr lang="en-US" dirty="0" smtClean="0"/>
              <a:t>Ability</a:t>
            </a:r>
            <a:r>
              <a:rPr lang="en-US" baseline="0" dirty="0" smtClean="0"/>
              <a:t> to note that other has better idea is easy to identify</a:t>
            </a:r>
            <a:endParaRPr lang="en-US" dirty="0"/>
          </a:p>
          <a:p>
            <a:r>
              <a:rPr lang="en-US" dirty="0" smtClean="0"/>
              <a:t>As number of Gimmels grow, the strategy to stick with same ideas diminishes</a:t>
            </a:r>
          </a:p>
          <a:p>
            <a:pPr lvl="1"/>
            <a:r>
              <a:rPr lang="en-US" dirty="0" smtClean="0"/>
              <a:t>Probability of better idea gets more probable</a:t>
            </a:r>
          </a:p>
          <a:p>
            <a:pPr lvl="1"/>
            <a:r>
              <a:rPr lang="en-US" dirty="0" smtClean="0"/>
              <a:t>Harder to note how others have better ideas</a:t>
            </a:r>
          </a:p>
          <a:p>
            <a:pPr lvl="1"/>
            <a:r>
              <a:rPr lang="en-US" dirty="0" smtClean="0"/>
              <a:t>Gimmel would be advised to try new foods in small amounts</a:t>
            </a:r>
          </a:p>
          <a:p>
            <a:pPr lvl="1"/>
            <a:r>
              <a:rPr lang="en-US" dirty="0" smtClean="0"/>
              <a:t>Gimmel would be advised to note other important Gimmels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194" name="Picture 2" descr="http://ts3.mm.bing.net/images/thumbnail.aspx?q=1338663640142&amp;id=4b39804d9b1161490fb2e46b6f566ab1&amp;url=http%3a%2f%2fwww.primates.com%2fmonkeys%2fimages%2fuakari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2400"/>
            <a:ext cx="2158739" cy="143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ts3.mm.bing.net/images/thumbnail.aspx?q=1289679080110&amp;id=315cc769194ebac8a2cddede3414c728&amp;url=http%3a%2f%2fwallpapers-diq.com%2fwallpapers%2f21%2fDice_Black_and_White_Pi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257800"/>
            <a:ext cx="285750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21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vs.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practice is a way to get something done</a:t>
            </a:r>
          </a:p>
          <a:p>
            <a:r>
              <a:rPr lang="en-US" dirty="0" smtClean="0"/>
              <a:t>These change</a:t>
            </a:r>
          </a:p>
          <a:p>
            <a:r>
              <a:rPr lang="en-US" dirty="0" smtClean="0"/>
              <a:t>Design Patterns are abstractions of how to accomplish something</a:t>
            </a:r>
          </a:p>
          <a:p>
            <a:r>
              <a:rPr lang="en-US" dirty="0" smtClean="0"/>
              <a:t>They don’t change</a:t>
            </a:r>
          </a:p>
          <a:p>
            <a:r>
              <a:rPr lang="en-US" dirty="0" smtClean="0"/>
              <a:t>Gimmels design patterns are get food, determine nutrition, evaluate, get more of the best food, note what other Gimmels are eating</a:t>
            </a:r>
          </a:p>
          <a:p>
            <a:r>
              <a:rPr lang="en-US" dirty="0" smtClean="0"/>
              <a:t>A practice is eat celery, watch Norm the Gimmel because he is cool, see how high I can jump after eating new food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218" name="Picture 2" descr="http://ts2.mm.bing.net/images/thumbnail.aspx?q=1289573962945&amp;id=769ba6c45cd528c364401eb9ce8bd422&amp;url=http%3a%2f%2fhospitales.files.wordpress.com%2f2009%2f07%2fesch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066800"/>
            <a:ext cx="1324356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56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Google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Distributed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Allow changes in small parts</a:t>
            </a:r>
            <a:endParaRPr lang="en-US" baseline="0" dirty="0" smtClean="0"/>
          </a:p>
          <a:p>
            <a:r>
              <a:rPr lang="en-US" baseline="0" dirty="0" smtClean="0"/>
              <a:t>Evolution paradigm</a:t>
            </a:r>
          </a:p>
          <a:p>
            <a:r>
              <a:rPr lang="en-US" dirty="0" smtClean="0"/>
              <a:t>Test Early, Test Often</a:t>
            </a:r>
          </a:p>
          <a:p>
            <a:r>
              <a:rPr lang="en-US" dirty="0" smtClean="0"/>
              <a:t>Test in small doses</a:t>
            </a:r>
          </a:p>
          <a:p>
            <a:r>
              <a:rPr lang="en-US" dirty="0" smtClean="0"/>
              <a:t>Google has high level of failure but no catastrophes</a:t>
            </a:r>
          </a:p>
          <a:p>
            <a:r>
              <a:rPr lang="en-US" dirty="0" smtClean="0"/>
              <a:t>Has a high level of innovation also</a:t>
            </a:r>
          </a:p>
          <a:p>
            <a:r>
              <a:rPr lang="en-US" dirty="0" smtClean="0"/>
              <a:t>Game Theory- Mixed Strategy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42" name="Picture 2" descr="http://ts1.mm.bing.net/images/thumbnail.aspx?q=1295857168840&amp;id=29bbf5939c59c3925dbceb3b2427235a&amp;url=http%3a%2f%2fwww.chrome-wallpapers.com%2fwp-content%2fuploads%2f2010%2f03%2fgoogle-eyes-white-wallpa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04800"/>
            <a:ext cx="285750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18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basic design that is most effective?</a:t>
            </a:r>
          </a:p>
          <a:p>
            <a:r>
              <a:rPr lang="en-US" dirty="0" smtClean="0"/>
              <a:t>Base – Data in tables which are manipulated by procedures who get data from views</a:t>
            </a:r>
          </a:p>
          <a:p>
            <a:r>
              <a:rPr lang="en-US" dirty="0" smtClean="0"/>
              <a:t>Why stored procedures?</a:t>
            </a:r>
          </a:p>
          <a:p>
            <a:pPr lvl="1"/>
            <a:r>
              <a:rPr lang="en-US" dirty="0" smtClean="0"/>
              <a:t>Compiled</a:t>
            </a:r>
            <a:br>
              <a:rPr lang="en-US" dirty="0" smtClean="0"/>
            </a:br>
            <a:r>
              <a:rPr lang="en-US" dirty="0" smtClean="0"/>
              <a:t>Query Plan</a:t>
            </a:r>
          </a:p>
          <a:p>
            <a:r>
              <a:rPr lang="en-US" dirty="0" smtClean="0"/>
              <a:t>Why Views?</a:t>
            </a:r>
          </a:p>
          <a:p>
            <a:pPr lvl="1"/>
            <a:r>
              <a:rPr lang="en-US" dirty="0" smtClean="0"/>
              <a:t>Allows an interface that you can control</a:t>
            </a:r>
          </a:p>
          <a:p>
            <a:pPr lvl="1"/>
            <a:r>
              <a:rPr lang="en-US" dirty="0" smtClean="0"/>
              <a:t>Example-PS Views in the OLA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1266" name="Picture 2" descr="http://ts3.mm.bing.net/images/thumbnail.aspx?q=1281029253582&amp;id=0d461df1077b8691ff6fccf0f10707f5&amp;url=http%3a%2f%2ffrederikbuyckx.files.wordpress.com%2f2009%2f02%2feos400d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7338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06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551</TotalTime>
  <Words>1109</Words>
  <Application>Microsoft Office PowerPoint</Application>
  <PresentationFormat>On-screen Show (4:3)</PresentationFormat>
  <Paragraphs>235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Adjacency</vt:lpstr>
      <vt:lpstr>SQL SERVER Design</vt:lpstr>
      <vt:lpstr>THE BIG Picture</vt:lpstr>
      <vt:lpstr>Why talk about it?</vt:lpstr>
      <vt:lpstr>Best Practices</vt:lpstr>
      <vt:lpstr>The trouble with Gimmels</vt:lpstr>
      <vt:lpstr>Best Gimmel Practices</vt:lpstr>
      <vt:lpstr>Practice vs. Design Patterns</vt:lpstr>
      <vt:lpstr>Google </vt:lpstr>
      <vt:lpstr>Big Picture</vt:lpstr>
      <vt:lpstr>The deal</vt:lpstr>
      <vt:lpstr>What is normal?</vt:lpstr>
      <vt:lpstr>Normal in English</vt:lpstr>
      <vt:lpstr>Can you be too normal?</vt:lpstr>
      <vt:lpstr>Tables</vt:lpstr>
      <vt:lpstr>Columns</vt:lpstr>
      <vt:lpstr>Txtng</vt:lpstr>
      <vt:lpstr>Numbers </vt:lpstr>
      <vt:lpstr>It’s a date</vt:lpstr>
      <vt:lpstr>The virtue of nothing</vt:lpstr>
      <vt:lpstr>Keys to the Kingdom</vt:lpstr>
      <vt:lpstr>Gimmels model</vt:lpstr>
      <vt:lpstr>Indexes</vt:lpstr>
      <vt:lpstr>Point of View</vt:lpstr>
      <vt:lpstr>Gimmel point of view</vt:lpstr>
      <vt:lpstr>Let’s index the Gimmels</vt:lpstr>
      <vt:lpstr>Procedures</vt:lpstr>
      <vt:lpstr>Execution plans</vt:lpstr>
      <vt:lpstr>Many tables, one place</vt:lpstr>
      <vt:lpstr>Trigger happy </vt:lpstr>
      <vt:lpstr>Gimmel code</vt:lpstr>
      <vt:lpstr>Users are losers</vt:lpstr>
      <vt:lpstr>Funky functions</vt:lpstr>
      <vt:lpstr>Temp tables</vt:lpstr>
      <vt:lpstr>Cursors</vt:lpstr>
      <vt:lpstr>Open Forum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DEsign</dc:title>
  <dc:creator>don-E Merson</dc:creator>
  <cp:lastModifiedBy>Donald Merson</cp:lastModifiedBy>
  <cp:revision>30</cp:revision>
  <dcterms:created xsi:type="dcterms:W3CDTF">2011-11-10T16:02:41Z</dcterms:created>
  <dcterms:modified xsi:type="dcterms:W3CDTF">2011-12-07T22:40:28Z</dcterms:modified>
</cp:coreProperties>
</file>