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60" r:id="rId10"/>
    <p:sldId id="261" r:id="rId11"/>
    <p:sldId id="293" r:id="rId12"/>
    <p:sldId id="294" r:id="rId13"/>
    <p:sldId id="275" r:id="rId14"/>
    <p:sldId id="277" r:id="rId15"/>
    <p:sldId id="283" r:id="rId16"/>
    <p:sldId id="284" r:id="rId17"/>
    <p:sldId id="279" r:id="rId18"/>
    <p:sldId id="295" r:id="rId19"/>
    <p:sldId id="291" r:id="rId20"/>
    <p:sldId id="296" r:id="rId21"/>
    <p:sldId id="286" r:id="rId22"/>
    <p:sldId id="265" r:id="rId23"/>
    <p:sldId id="264" r:id="rId24"/>
    <p:sldId id="268" r:id="rId25"/>
    <p:sldId id="266" r:id="rId26"/>
    <p:sldId id="297" r:id="rId27"/>
    <p:sldId id="300" r:id="rId28"/>
    <p:sldId id="298" r:id="rId29"/>
    <p:sldId id="301" r:id="rId30"/>
    <p:sldId id="2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7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5B25B-5240-49D2-9EA3-95B0CD396BC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8EA49B44-B93F-4EE8-BD68-AFC90F528ADE}">
      <dgm:prSet phldrT="[Text]"/>
      <dgm:spPr/>
      <dgm:t>
        <a:bodyPr/>
        <a:lstStyle/>
        <a:p>
          <a:r>
            <a:rPr lang="en-US" dirty="0" smtClean="0"/>
            <a:t>Logic</a:t>
          </a:r>
          <a:endParaRPr lang="en-US" dirty="0"/>
        </a:p>
      </dgm:t>
    </dgm:pt>
    <dgm:pt modelId="{575F9581-4BEF-472B-AB3C-27D1EBF74DC0}" type="parTrans" cxnId="{90B52FF2-A572-4B8D-A18B-9D6C9F7D0175}">
      <dgm:prSet/>
      <dgm:spPr/>
      <dgm:t>
        <a:bodyPr/>
        <a:lstStyle/>
        <a:p>
          <a:endParaRPr lang="en-US"/>
        </a:p>
      </dgm:t>
    </dgm:pt>
    <dgm:pt modelId="{AB2B0367-00C3-40A2-AB47-413FC65AEFBA}" type="sibTrans" cxnId="{90B52FF2-A572-4B8D-A18B-9D6C9F7D0175}">
      <dgm:prSet/>
      <dgm:spPr/>
      <dgm:t>
        <a:bodyPr/>
        <a:lstStyle/>
        <a:p>
          <a:endParaRPr lang="en-US"/>
        </a:p>
      </dgm:t>
    </dgm:pt>
    <dgm:pt modelId="{4E9AEB59-FB5C-4BCA-B10C-F17FFAC46D4C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7F0A7D01-B382-4B07-BA23-89A272A31578}" type="parTrans" cxnId="{ED2BD3E9-02DC-45FE-A670-9F80BC813351}">
      <dgm:prSet/>
      <dgm:spPr/>
      <dgm:t>
        <a:bodyPr/>
        <a:lstStyle/>
        <a:p>
          <a:endParaRPr lang="en-US"/>
        </a:p>
      </dgm:t>
    </dgm:pt>
    <dgm:pt modelId="{38BFC961-11A8-4225-9035-28768E10390C}" type="sibTrans" cxnId="{ED2BD3E9-02DC-45FE-A670-9F80BC813351}">
      <dgm:prSet/>
      <dgm:spPr/>
      <dgm:t>
        <a:bodyPr/>
        <a:lstStyle/>
        <a:p>
          <a:endParaRPr lang="en-US"/>
        </a:p>
      </dgm:t>
    </dgm:pt>
    <dgm:pt modelId="{8F6A8F30-6763-4520-9139-668A4721401D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CBCE5011-A1F1-45FD-ABFC-FB771E9B2CF3}" type="parTrans" cxnId="{FD7DA3AB-46E9-416F-A32A-7430C972508E}">
      <dgm:prSet/>
      <dgm:spPr/>
      <dgm:t>
        <a:bodyPr/>
        <a:lstStyle/>
        <a:p>
          <a:endParaRPr lang="en-US"/>
        </a:p>
      </dgm:t>
    </dgm:pt>
    <dgm:pt modelId="{A384FD26-5797-40FA-A356-2DB5CA446FCD}" type="sibTrans" cxnId="{FD7DA3AB-46E9-416F-A32A-7430C972508E}">
      <dgm:prSet/>
      <dgm:spPr/>
      <dgm:t>
        <a:bodyPr/>
        <a:lstStyle/>
        <a:p>
          <a:endParaRPr lang="en-US"/>
        </a:p>
      </dgm:t>
    </dgm:pt>
    <dgm:pt modelId="{AC4AC607-E62A-442F-B7C3-CCA2AAD9D9FC}" type="pres">
      <dgm:prSet presAssocID="{D315B25B-5240-49D2-9EA3-95B0CD396BC5}" presName="compositeShape" presStyleCnt="0">
        <dgm:presLayoutVars>
          <dgm:chMax val="7"/>
          <dgm:dir/>
          <dgm:resizeHandles val="exact"/>
        </dgm:presLayoutVars>
      </dgm:prSet>
      <dgm:spPr/>
    </dgm:pt>
    <dgm:pt modelId="{B213ADA8-B5A0-4FFF-BEA0-2E44D4AC0F6B}" type="pres">
      <dgm:prSet presAssocID="{D315B25B-5240-49D2-9EA3-95B0CD396BC5}" presName="wedge1" presStyleLbl="node1" presStyleIdx="0" presStyleCnt="3" custLinFactNeighborX="76958" custLinFactNeighborY="-39732"/>
      <dgm:spPr/>
      <dgm:t>
        <a:bodyPr/>
        <a:lstStyle/>
        <a:p>
          <a:endParaRPr lang="en-US"/>
        </a:p>
      </dgm:t>
    </dgm:pt>
    <dgm:pt modelId="{958C4052-F482-4052-ADA4-031FC52D6CBA}" type="pres">
      <dgm:prSet presAssocID="{D315B25B-5240-49D2-9EA3-95B0CD396BC5}" presName="dummy1a" presStyleCnt="0"/>
      <dgm:spPr/>
    </dgm:pt>
    <dgm:pt modelId="{450931E3-ED8B-4B8B-8A66-5390514B3BED}" type="pres">
      <dgm:prSet presAssocID="{D315B25B-5240-49D2-9EA3-95B0CD396BC5}" presName="dummy1b" presStyleCnt="0"/>
      <dgm:spPr/>
    </dgm:pt>
    <dgm:pt modelId="{FA57BA51-63FF-4530-B34B-95713C6D0987}" type="pres">
      <dgm:prSet presAssocID="{D315B25B-5240-49D2-9EA3-95B0CD396BC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3D3B0-4722-487C-A238-21621A445660}" type="pres">
      <dgm:prSet presAssocID="{D315B25B-5240-49D2-9EA3-95B0CD396BC5}" presName="wedge2" presStyleLbl="node1" presStyleIdx="1" presStyleCnt="3" custLinFactNeighborX="16518" custLinFactNeighborY="12500"/>
      <dgm:spPr/>
      <dgm:t>
        <a:bodyPr/>
        <a:lstStyle/>
        <a:p>
          <a:endParaRPr lang="en-US"/>
        </a:p>
      </dgm:t>
    </dgm:pt>
    <dgm:pt modelId="{C18C73BD-2005-476F-BBE7-55F23CA70D92}" type="pres">
      <dgm:prSet presAssocID="{D315B25B-5240-49D2-9EA3-95B0CD396BC5}" presName="dummy2a" presStyleCnt="0"/>
      <dgm:spPr/>
    </dgm:pt>
    <dgm:pt modelId="{F88E8B6E-64F4-4633-B71A-A8EC3487FF32}" type="pres">
      <dgm:prSet presAssocID="{D315B25B-5240-49D2-9EA3-95B0CD396BC5}" presName="dummy2b" presStyleCnt="0"/>
      <dgm:spPr/>
    </dgm:pt>
    <dgm:pt modelId="{57E038B7-97FB-4AB8-BE95-284DA2D4050B}" type="pres">
      <dgm:prSet presAssocID="{D315B25B-5240-49D2-9EA3-95B0CD396BC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2F103-1C8C-4B37-B21E-90F575BB621E}" type="pres">
      <dgm:prSet presAssocID="{D315B25B-5240-49D2-9EA3-95B0CD396BC5}" presName="wedge3" presStyleLbl="node1" presStyleIdx="2" presStyleCnt="3" custLinFactNeighborX="-81869" custLinFactNeighborY="-39732"/>
      <dgm:spPr/>
      <dgm:t>
        <a:bodyPr/>
        <a:lstStyle/>
        <a:p>
          <a:endParaRPr lang="en-US"/>
        </a:p>
      </dgm:t>
    </dgm:pt>
    <dgm:pt modelId="{B82A161F-9B4D-4CEB-A008-4CFD4DDDC216}" type="pres">
      <dgm:prSet presAssocID="{D315B25B-5240-49D2-9EA3-95B0CD396BC5}" presName="dummy3a" presStyleCnt="0"/>
      <dgm:spPr/>
    </dgm:pt>
    <dgm:pt modelId="{D2AC3AED-8FA5-4D62-91D3-5E8BE15F8200}" type="pres">
      <dgm:prSet presAssocID="{D315B25B-5240-49D2-9EA3-95B0CD396BC5}" presName="dummy3b" presStyleCnt="0"/>
      <dgm:spPr/>
    </dgm:pt>
    <dgm:pt modelId="{6B9B2966-C7BD-42B1-A848-A1441578E73A}" type="pres">
      <dgm:prSet presAssocID="{D315B25B-5240-49D2-9EA3-95B0CD396BC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AEE92-7DE8-46C7-A2E0-B1607FE8C578}" type="pres">
      <dgm:prSet presAssocID="{AB2B0367-00C3-40A2-AB47-413FC65AEFBA}" presName="arrowWedge1" presStyleLbl="fgSibTrans2D1" presStyleIdx="0" presStyleCnt="3"/>
      <dgm:spPr/>
    </dgm:pt>
    <dgm:pt modelId="{EFE192B3-C290-4B44-A1BC-5A6F0D92D84C}" type="pres">
      <dgm:prSet presAssocID="{38BFC961-11A8-4225-9035-28768E10390C}" presName="arrowWedge2" presStyleLbl="fgSibTrans2D1" presStyleIdx="1" presStyleCnt="3"/>
      <dgm:spPr/>
    </dgm:pt>
    <dgm:pt modelId="{2537C905-C6C5-4EB5-BA60-62D58E78D442}" type="pres">
      <dgm:prSet presAssocID="{A384FD26-5797-40FA-A356-2DB5CA446FCD}" presName="arrowWedge3" presStyleLbl="fgSibTrans2D1" presStyleIdx="2" presStyleCnt="3" custAng="1635604" custLinFactNeighborX="39121" custLinFactNeighborY="-6937"/>
      <dgm:spPr/>
    </dgm:pt>
  </dgm:ptLst>
  <dgm:cxnLst>
    <dgm:cxn modelId="{F70B5381-6718-4A1F-9439-513781F7E36F}" type="presOf" srcId="{8EA49B44-B93F-4EE8-BD68-AFC90F528ADE}" destId="{FA57BA51-63FF-4530-B34B-95713C6D0987}" srcOrd="1" destOrd="0" presId="urn:microsoft.com/office/officeart/2005/8/layout/cycle8"/>
    <dgm:cxn modelId="{F658A10E-4113-40AA-A8F2-1C9684EA53AF}" type="presOf" srcId="{8F6A8F30-6763-4520-9139-668A4721401D}" destId="{CAF2F103-1C8C-4B37-B21E-90F575BB621E}" srcOrd="0" destOrd="0" presId="urn:microsoft.com/office/officeart/2005/8/layout/cycle8"/>
    <dgm:cxn modelId="{375A34F7-E5D3-4CE6-856A-9DBAC4628D5D}" type="presOf" srcId="{4E9AEB59-FB5C-4BCA-B10C-F17FFAC46D4C}" destId="{57E038B7-97FB-4AB8-BE95-284DA2D4050B}" srcOrd="1" destOrd="0" presId="urn:microsoft.com/office/officeart/2005/8/layout/cycle8"/>
    <dgm:cxn modelId="{BA45882A-FE85-4174-AA9F-5887C0B2F6AF}" type="presOf" srcId="{8F6A8F30-6763-4520-9139-668A4721401D}" destId="{6B9B2966-C7BD-42B1-A848-A1441578E73A}" srcOrd="1" destOrd="0" presId="urn:microsoft.com/office/officeart/2005/8/layout/cycle8"/>
    <dgm:cxn modelId="{90B52FF2-A572-4B8D-A18B-9D6C9F7D0175}" srcId="{D315B25B-5240-49D2-9EA3-95B0CD396BC5}" destId="{8EA49B44-B93F-4EE8-BD68-AFC90F528ADE}" srcOrd="0" destOrd="0" parTransId="{575F9581-4BEF-472B-AB3C-27D1EBF74DC0}" sibTransId="{AB2B0367-00C3-40A2-AB47-413FC65AEFBA}"/>
    <dgm:cxn modelId="{ED2BD3E9-02DC-45FE-A670-9F80BC813351}" srcId="{D315B25B-5240-49D2-9EA3-95B0CD396BC5}" destId="{4E9AEB59-FB5C-4BCA-B10C-F17FFAC46D4C}" srcOrd="1" destOrd="0" parTransId="{7F0A7D01-B382-4B07-BA23-89A272A31578}" sibTransId="{38BFC961-11A8-4225-9035-28768E10390C}"/>
    <dgm:cxn modelId="{EAF291ED-26E9-4156-8918-996A28F2E86E}" type="presOf" srcId="{4E9AEB59-FB5C-4BCA-B10C-F17FFAC46D4C}" destId="{1503D3B0-4722-487C-A238-21621A445660}" srcOrd="0" destOrd="0" presId="urn:microsoft.com/office/officeart/2005/8/layout/cycle8"/>
    <dgm:cxn modelId="{DFDBB15D-7112-458D-AD9C-7A3D699987F7}" type="presOf" srcId="{D315B25B-5240-49D2-9EA3-95B0CD396BC5}" destId="{AC4AC607-E62A-442F-B7C3-CCA2AAD9D9FC}" srcOrd="0" destOrd="0" presId="urn:microsoft.com/office/officeart/2005/8/layout/cycle8"/>
    <dgm:cxn modelId="{FD7DA3AB-46E9-416F-A32A-7430C972508E}" srcId="{D315B25B-5240-49D2-9EA3-95B0CD396BC5}" destId="{8F6A8F30-6763-4520-9139-668A4721401D}" srcOrd="2" destOrd="0" parTransId="{CBCE5011-A1F1-45FD-ABFC-FB771E9B2CF3}" sibTransId="{A384FD26-5797-40FA-A356-2DB5CA446FCD}"/>
    <dgm:cxn modelId="{955D0812-5021-4B61-BBD4-933F941D94A9}" type="presOf" srcId="{8EA49B44-B93F-4EE8-BD68-AFC90F528ADE}" destId="{B213ADA8-B5A0-4FFF-BEA0-2E44D4AC0F6B}" srcOrd="0" destOrd="0" presId="urn:microsoft.com/office/officeart/2005/8/layout/cycle8"/>
    <dgm:cxn modelId="{48EBDCF3-0B28-4F60-8BBD-3474E4A24835}" type="presParOf" srcId="{AC4AC607-E62A-442F-B7C3-CCA2AAD9D9FC}" destId="{B213ADA8-B5A0-4FFF-BEA0-2E44D4AC0F6B}" srcOrd="0" destOrd="0" presId="urn:microsoft.com/office/officeart/2005/8/layout/cycle8"/>
    <dgm:cxn modelId="{9AE5191C-B400-42DE-925D-A96BC1853E37}" type="presParOf" srcId="{AC4AC607-E62A-442F-B7C3-CCA2AAD9D9FC}" destId="{958C4052-F482-4052-ADA4-031FC52D6CBA}" srcOrd="1" destOrd="0" presId="urn:microsoft.com/office/officeart/2005/8/layout/cycle8"/>
    <dgm:cxn modelId="{D5D497A2-D0C4-43AD-AC15-15EB859E70A8}" type="presParOf" srcId="{AC4AC607-E62A-442F-B7C3-CCA2AAD9D9FC}" destId="{450931E3-ED8B-4B8B-8A66-5390514B3BED}" srcOrd="2" destOrd="0" presId="urn:microsoft.com/office/officeart/2005/8/layout/cycle8"/>
    <dgm:cxn modelId="{F31FCED1-554B-4500-B51A-3D4986719EE0}" type="presParOf" srcId="{AC4AC607-E62A-442F-B7C3-CCA2AAD9D9FC}" destId="{FA57BA51-63FF-4530-B34B-95713C6D0987}" srcOrd="3" destOrd="0" presId="urn:microsoft.com/office/officeart/2005/8/layout/cycle8"/>
    <dgm:cxn modelId="{241B19DD-8A19-49C7-B1EC-DF32211D4217}" type="presParOf" srcId="{AC4AC607-E62A-442F-B7C3-CCA2AAD9D9FC}" destId="{1503D3B0-4722-487C-A238-21621A445660}" srcOrd="4" destOrd="0" presId="urn:microsoft.com/office/officeart/2005/8/layout/cycle8"/>
    <dgm:cxn modelId="{7E4AA863-DFDA-4E68-A372-8186127AA63E}" type="presParOf" srcId="{AC4AC607-E62A-442F-B7C3-CCA2AAD9D9FC}" destId="{C18C73BD-2005-476F-BBE7-55F23CA70D92}" srcOrd="5" destOrd="0" presId="urn:microsoft.com/office/officeart/2005/8/layout/cycle8"/>
    <dgm:cxn modelId="{1A5AF4C2-02EA-445C-91BD-3946C263C013}" type="presParOf" srcId="{AC4AC607-E62A-442F-B7C3-CCA2AAD9D9FC}" destId="{F88E8B6E-64F4-4633-B71A-A8EC3487FF32}" srcOrd="6" destOrd="0" presId="urn:microsoft.com/office/officeart/2005/8/layout/cycle8"/>
    <dgm:cxn modelId="{2B53686C-44B6-49EF-B756-3188B16FD50F}" type="presParOf" srcId="{AC4AC607-E62A-442F-B7C3-CCA2AAD9D9FC}" destId="{57E038B7-97FB-4AB8-BE95-284DA2D4050B}" srcOrd="7" destOrd="0" presId="urn:microsoft.com/office/officeart/2005/8/layout/cycle8"/>
    <dgm:cxn modelId="{80BCBBE5-12F1-4B73-9D54-64D01CD51BAF}" type="presParOf" srcId="{AC4AC607-E62A-442F-B7C3-CCA2AAD9D9FC}" destId="{CAF2F103-1C8C-4B37-B21E-90F575BB621E}" srcOrd="8" destOrd="0" presId="urn:microsoft.com/office/officeart/2005/8/layout/cycle8"/>
    <dgm:cxn modelId="{56A11FF3-EDA9-40D1-AB6E-9B8AB8E536B3}" type="presParOf" srcId="{AC4AC607-E62A-442F-B7C3-CCA2AAD9D9FC}" destId="{B82A161F-9B4D-4CEB-A008-4CFD4DDDC216}" srcOrd="9" destOrd="0" presId="urn:microsoft.com/office/officeart/2005/8/layout/cycle8"/>
    <dgm:cxn modelId="{DE4B65D8-2306-4D33-AA2C-131C82109791}" type="presParOf" srcId="{AC4AC607-E62A-442F-B7C3-CCA2AAD9D9FC}" destId="{D2AC3AED-8FA5-4D62-91D3-5E8BE15F8200}" srcOrd="10" destOrd="0" presId="urn:microsoft.com/office/officeart/2005/8/layout/cycle8"/>
    <dgm:cxn modelId="{94A192C6-97BC-45F8-8027-6EB22204BF31}" type="presParOf" srcId="{AC4AC607-E62A-442F-B7C3-CCA2AAD9D9FC}" destId="{6B9B2966-C7BD-42B1-A848-A1441578E73A}" srcOrd="11" destOrd="0" presId="urn:microsoft.com/office/officeart/2005/8/layout/cycle8"/>
    <dgm:cxn modelId="{F8C6EE83-02B1-4748-9584-C71B5FD3788B}" type="presParOf" srcId="{AC4AC607-E62A-442F-B7C3-CCA2AAD9D9FC}" destId="{0D3AEE92-7DE8-46C7-A2E0-B1607FE8C578}" srcOrd="12" destOrd="0" presId="urn:microsoft.com/office/officeart/2005/8/layout/cycle8"/>
    <dgm:cxn modelId="{1B24C9D9-BCDD-435C-A1FE-191DF19B5C90}" type="presParOf" srcId="{AC4AC607-E62A-442F-B7C3-CCA2AAD9D9FC}" destId="{EFE192B3-C290-4B44-A1BC-5A6F0D92D84C}" srcOrd="13" destOrd="0" presId="urn:microsoft.com/office/officeart/2005/8/layout/cycle8"/>
    <dgm:cxn modelId="{B8A97421-58FE-47A7-90CB-C0CC47A9874F}" type="presParOf" srcId="{AC4AC607-E62A-442F-B7C3-CCA2AAD9D9FC}" destId="{2537C905-C6C5-4EB5-BA60-62D58E78D44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3ADA8-B5A0-4FFF-BEA0-2E44D4AC0F6B}">
      <dsp:nvSpPr>
        <dsp:cNvPr id="0" name=""/>
        <dsp:cNvSpPr/>
      </dsp:nvSpPr>
      <dsp:spPr>
        <a:xfrm>
          <a:off x="4038588" y="-1092195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Logic</a:t>
          </a:r>
          <a:endParaRPr lang="en-US" sz="2800" kern="1200" dirty="0"/>
        </a:p>
      </dsp:txBody>
      <dsp:txXfrm>
        <a:off x="5837721" y="-368803"/>
        <a:ext cx="1219200" cy="1016000"/>
      </dsp:txXfrm>
    </dsp:sp>
    <dsp:sp modelId="{1503D3B0-4722-487C-A238-21621A445660}">
      <dsp:nvSpPr>
        <dsp:cNvPr id="0" name=""/>
        <dsp:cNvSpPr/>
      </dsp:nvSpPr>
      <dsp:spPr>
        <a:xfrm>
          <a:off x="1905004" y="81279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Presentation</a:t>
          </a:r>
          <a:endParaRPr lang="en-US" sz="2800" kern="1200" dirty="0"/>
        </a:p>
      </dsp:txBody>
      <dsp:txXfrm>
        <a:off x="2717804" y="3027680"/>
        <a:ext cx="1828800" cy="894080"/>
      </dsp:txXfrm>
    </dsp:sp>
    <dsp:sp modelId="{CAF2F103-1C8C-4B37-B21E-90F575BB621E}">
      <dsp:nvSpPr>
        <dsp:cNvPr id="0" name=""/>
        <dsp:cNvSpPr/>
      </dsp:nvSpPr>
      <dsp:spPr>
        <a:xfrm>
          <a:off x="-1523998" y="-1092195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</a:t>
          </a:r>
          <a:endParaRPr lang="en-US" sz="2800" kern="1200" dirty="0"/>
        </a:p>
      </dsp:txBody>
      <dsp:txXfrm>
        <a:off x="-1128571" y="-368803"/>
        <a:ext cx="1219200" cy="1016000"/>
      </dsp:txXfrm>
    </dsp:sp>
    <dsp:sp modelId="{0D3AEE92-7DE8-46C7-A2E0-B1607FE8C578}">
      <dsp:nvSpPr>
        <dsp:cNvPr id="0" name=""/>
        <dsp:cNvSpPr/>
      </dsp:nvSpPr>
      <dsp:spPr>
        <a:xfrm>
          <a:off x="3827542" y="-1303523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192B3-C290-4B44-A1BC-5A6F0D92D84C}">
      <dsp:nvSpPr>
        <dsp:cNvPr id="0" name=""/>
        <dsp:cNvSpPr/>
      </dsp:nvSpPr>
      <dsp:spPr>
        <a:xfrm>
          <a:off x="1693676" y="60125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7C905-C6C5-4EB5-BA60-62D58E78D442}">
      <dsp:nvSpPr>
        <dsp:cNvPr id="0" name=""/>
        <dsp:cNvSpPr/>
      </dsp:nvSpPr>
      <dsp:spPr>
        <a:xfrm rot="1635604">
          <a:off x="-234763" y="-1569655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codeproject.com/KB/database/SqlRegularExpressions.aspx?display=Pri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Silly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 Manipulation in the Microsoft Universe</a:t>
            </a:r>
          </a:p>
        </p:txBody>
      </p:sp>
      <p:pic>
        <p:nvPicPr>
          <p:cNvPr id="2050" name="Picture 2" descr="http://ts3.mm.bing.net/images/thumbnail.aspx?q=1201666460102&amp;id=be6cb940de8999987547267c454692d9&amp;url=http%3a%2f%2fwww.thatcutesite.com%2fuploads%2f2011%2f04%2fdogs_silly_st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25527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book which gives examples of solved solutions</a:t>
            </a:r>
          </a:p>
          <a:p>
            <a:r>
              <a:rPr lang="en-US" dirty="0" smtClean="0"/>
              <a:t>Recipes we can use or modify from</a:t>
            </a:r>
          </a:p>
          <a:p>
            <a:r>
              <a:rPr lang="en-US" dirty="0" err="1" smtClean="0"/>
              <a:t>RegEx</a:t>
            </a:r>
            <a:r>
              <a:rPr lang="en-US" dirty="0" smtClean="0"/>
              <a:t> can appear between /  / </a:t>
            </a:r>
          </a:p>
        </p:txBody>
      </p:sp>
      <p:pic>
        <p:nvPicPr>
          <p:cNvPr id="6146" name="Picture 2" descr="http://ts4.mm.bing.net/images/thumbnail.aspx?q=1303642308867&amp;id=d324b411a28439eb8aff78ab5b8a05a4&amp;url=http%3a%2f%2fwww.securitycatalyst.com%2fwp-content%2fuploads%2f2009%2f07%2fA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4" y="3863248"/>
            <a:ext cx="2219325" cy="299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7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Practical Applications in </a:t>
            </a:r>
            <a:r>
              <a:rPr lang="en-US" dirty="0" err="1" smtClean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 Validators</a:t>
            </a:r>
          </a:p>
          <a:p>
            <a:r>
              <a:rPr lang="en-US" dirty="0" smtClean="0"/>
              <a:t>Scraping text</a:t>
            </a:r>
          </a:p>
          <a:p>
            <a:r>
              <a:rPr lang="en-US" dirty="0" smtClean="0"/>
              <a:t>Note that JavaScript and C# don’t implement the same</a:t>
            </a:r>
          </a:p>
          <a:p>
            <a:r>
              <a:rPr lang="en-US" dirty="0" smtClean="0"/>
              <a:t>So some </a:t>
            </a:r>
            <a:r>
              <a:rPr lang="en-US" dirty="0" err="1" smtClean="0"/>
              <a:t>RegEx</a:t>
            </a:r>
            <a:r>
              <a:rPr lang="en-US" dirty="0" smtClean="0"/>
              <a:t> will work in server but not in client</a:t>
            </a:r>
          </a:p>
        </p:txBody>
      </p:sp>
      <p:pic>
        <p:nvPicPr>
          <p:cNvPr id="7170" name="Picture 2" descr="http://ts1.mm.bing.net/images/thumbnail.aspx?q=1279602863116&amp;id=932a24d3d23a75d8ef391686474af5bf&amp;url=http%3a%2f%2ffarm7.static.flickr.com%2f6185%2f6094146515_6b6f1ee5c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19600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</a:t>
            </a:r>
            <a:r>
              <a:rPr lang="en-US" baseline="0" dirty="0" smtClean="0"/>
              <a:t> and Omega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^ at start of regex means start of line</a:t>
            </a:r>
          </a:p>
          <a:p>
            <a:r>
              <a:rPr lang="en-US" dirty="0" smtClean="0"/>
              <a:t>$ at end of regex means end of line</a:t>
            </a:r>
          </a:p>
          <a:p>
            <a:r>
              <a:rPr lang="en-US" dirty="0" smtClean="0"/>
              <a:t>Use these in validators to get more consistent behaviors</a:t>
            </a:r>
          </a:p>
          <a:p>
            <a:r>
              <a:rPr lang="en-US" dirty="0" smtClean="0"/>
              <a:t>Note if these</a:t>
            </a:r>
            <a:r>
              <a:rPr lang="en-US" baseline="0" dirty="0" smtClean="0"/>
              <a:t> appear elsewhere their superpowers change</a:t>
            </a:r>
            <a:endParaRPr lang="en-US" dirty="0" smtClean="0"/>
          </a:p>
        </p:txBody>
      </p:sp>
      <p:pic>
        <p:nvPicPr>
          <p:cNvPr id="8194" name="Picture 2" descr="http://ts2.mm.bing.net/images/thumbnail.aspx?q=1310436566329&amp;id=ac3aa8215f3ece8985a20990c2179bb6&amp;url=http%3a%2f%2fimages4.fanpop.com%2fimage%2fphotos%2f16700000%2falpha-and-omega-alpha-and-omega-16775132-1024-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19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06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</a:t>
            </a:r>
          </a:p>
          <a:p>
            <a:pPr lvl="1"/>
            <a:r>
              <a:rPr lang="en-US" dirty="0" smtClean="0"/>
              <a:t>zero or more</a:t>
            </a:r>
          </a:p>
          <a:p>
            <a:r>
              <a:rPr lang="en-US" dirty="0"/>
              <a:t>+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One or more times</a:t>
            </a:r>
          </a:p>
          <a:p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One or zero</a:t>
            </a:r>
          </a:p>
          <a:p>
            <a:pPr lvl="0"/>
            <a:r>
              <a:rPr lang="en-US" dirty="0" smtClean="0"/>
              <a:t>{,}</a:t>
            </a:r>
          </a:p>
          <a:p>
            <a:pPr lvl="1"/>
            <a:r>
              <a:rPr lang="en-US" dirty="0" smtClean="0"/>
              <a:t>{,8} is must have zero to eight</a:t>
            </a:r>
          </a:p>
          <a:p>
            <a:pPr lvl="1"/>
            <a:r>
              <a:rPr lang="en-US" dirty="0" smtClean="0"/>
              <a:t>{2,}</a:t>
            </a:r>
            <a:r>
              <a:rPr lang="en-US" baseline="0" dirty="0" smtClean="0"/>
              <a:t> is must have two or more</a:t>
            </a:r>
          </a:p>
          <a:p>
            <a:pPr lvl="1"/>
            <a:r>
              <a:rPr lang="en-US" dirty="0" smtClean="0"/>
              <a:t>{1,50} is must have 1 to 50</a:t>
            </a:r>
          </a:p>
        </p:txBody>
      </p:sp>
      <p:pic>
        <p:nvPicPr>
          <p:cNvPr id="9218" name="Picture 2" descr="http://ts2.mm.bing.net/images/thumbnail.aspx?q=1326985914201&amp;id=2d2fa2161d394af1192bbc474d38a5b1&amp;url=http%3a%2f%2fshirtoid.com%2fwp-content%2fuploads%2f2010%2f04%2fhow-many-l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play</a:t>
            </a:r>
          </a:p>
          <a:p>
            <a:r>
              <a:rPr lang="en-US" dirty="0" smtClean="0"/>
              <a:t>Validators must be 100% to be true</a:t>
            </a:r>
          </a:p>
          <a:p>
            <a:r>
              <a:rPr lang="en-US" dirty="0" smtClean="0"/>
              <a:t>Server side must have any</a:t>
            </a:r>
            <a:r>
              <a:rPr lang="en-US" baseline="0" dirty="0" smtClean="0"/>
              <a:t> matches to be true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http://ts4.mm.bing.net/images/thumbnail.aspx?q=1309817182179&amp;id=233a108810fa6cd3c584cc669919124d&amp;url=http%3a%2f%2f1.bp.blogspot.com%2f-u6G8XrE5-Vg%2fTah4-Tk5-fI%2fAAAAAAAAA3c%2f6ki9Wjn-YZg%2fs1600%2fplay_butt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5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Wildcard means anything</a:t>
            </a:r>
          </a:p>
          <a:p>
            <a:r>
              <a:rPr lang="en-US" dirty="0" smtClean="0"/>
              <a:t>\s</a:t>
            </a:r>
          </a:p>
          <a:p>
            <a:pPr lvl="1"/>
            <a:r>
              <a:rPr lang="en-US" dirty="0" smtClean="0"/>
              <a:t>Space</a:t>
            </a:r>
          </a:p>
          <a:p>
            <a:r>
              <a:rPr lang="en-US" dirty="0" smtClean="0"/>
              <a:t>\d</a:t>
            </a:r>
          </a:p>
          <a:p>
            <a:pPr lvl="1"/>
            <a:r>
              <a:rPr lang="en-US" dirty="0" smtClean="0"/>
              <a:t>Digit</a:t>
            </a:r>
          </a:p>
          <a:p>
            <a:r>
              <a:rPr lang="en-US" dirty="0" smtClean="0"/>
              <a:t>\n</a:t>
            </a:r>
          </a:p>
          <a:p>
            <a:pPr lvl="1"/>
            <a:r>
              <a:rPr lang="en-US" dirty="0" smtClean="0"/>
              <a:t>Newline</a:t>
            </a:r>
          </a:p>
          <a:p>
            <a:r>
              <a:rPr lang="en-US" dirty="0" smtClean="0"/>
              <a:t>\r</a:t>
            </a:r>
          </a:p>
          <a:p>
            <a:pPr lvl="1"/>
            <a:r>
              <a:rPr lang="en-US" dirty="0" smtClean="0"/>
              <a:t>Return</a:t>
            </a:r>
          </a:p>
          <a:p>
            <a:pPr lvl="0"/>
            <a:r>
              <a:rPr lang="en-US" dirty="0" smtClean="0"/>
              <a:t>\t</a:t>
            </a:r>
          </a:p>
          <a:p>
            <a:pPr lvl="1"/>
            <a:r>
              <a:rPr lang="en-US" dirty="0" smtClean="0"/>
              <a:t>Tab</a:t>
            </a:r>
          </a:p>
          <a:p>
            <a:r>
              <a:rPr lang="en-US" dirty="0" smtClean="0"/>
              <a:t>\w</a:t>
            </a:r>
          </a:p>
          <a:p>
            <a:pPr lvl="1"/>
            <a:r>
              <a:rPr lang="en-US" dirty="0" smtClean="0"/>
              <a:t>Word anchor</a:t>
            </a:r>
            <a:endParaRPr lang="en-US" dirty="0"/>
          </a:p>
        </p:txBody>
      </p:sp>
      <p:pic>
        <p:nvPicPr>
          <p:cNvPr id="11266" name="Picture 2" descr="http://ts4.mm.bing.net/images/thumbnail.aspx?q=1290058477631&amp;id=35ad526270570e481740a65d2ba1759e&amp;url=http%3a%2f%2fimage.xyface.com%2fimage%2ff%2fmovie-forrest-gump%2fforrest-gump-263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14600"/>
            <a:ext cx="1647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7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14600"/>
            <a:ext cx="6400800" cy="30480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 descr="http://ts3.mm.bing.net/images/thumbnail.aspx?q=1290180167414&amp;id=97e421da240cca8b953e60959bd4dff2&amp;url=http%3a%2f%2fdeepsspeakingup.files.wordpress.com%2f2009%2f06%2fkindergarten-log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38400"/>
            <a:ext cx="285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 or not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[Y]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[Y|N]</a:t>
            </a:r>
          </a:p>
          <a:p>
            <a:pPr lvl="1"/>
            <a:r>
              <a:rPr lang="en-US" dirty="0" smtClean="0"/>
              <a:t>This or that</a:t>
            </a:r>
            <a:endParaRPr lang="en-US" baseline="0" dirty="0" smtClean="0"/>
          </a:p>
          <a:p>
            <a:r>
              <a:rPr lang="en-US" dirty="0" smtClean="0"/>
              <a:t>[a-z]</a:t>
            </a:r>
          </a:p>
          <a:p>
            <a:pPr lvl="1"/>
            <a:r>
              <a:rPr lang="en-US" dirty="0" smtClean="0"/>
              <a:t>In this range</a:t>
            </a:r>
          </a:p>
          <a:p>
            <a:pPr lvl="0"/>
            <a:r>
              <a:rPr lang="en-US" dirty="0" smtClean="0"/>
              <a:t>[^a-z]</a:t>
            </a:r>
          </a:p>
          <a:p>
            <a:pPr lvl="1"/>
            <a:r>
              <a:rPr lang="en-US" dirty="0" smtClean="0"/>
              <a:t>Find a through z</a:t>
            </a:r>
            <a:r>
              <a:rPr lang="en-US" baseline="0" dirty="0" smtClean="0"/>
              <a:t> …not</a:t>
            </a:r>
            <a:endParaRPr lang="en-US" dirty="0" smtClean="0"/>
          </a:p>
        </p:txBody>
      </p:sp>
      <p:pic>
        <p:nvPicPr>
          <p:cNvPr id="13314" name="Picture 2" descr="http://ts4.mm.bing.net/images/thumbnail.aspx?q=1289429259847&amp;id=920b74b293cb40b463e6792c4c96129e&amp;url=http%3a%2f%2fetc.usf.edu%2fclipart%2f14200%2f14278%2fshakespeare_14278_l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Capture the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(groups)</a:t>
            </a:r>
          </a:p>
          <a:p>
            <a:pPr lvl="1"/>
            <a:r>
              <a:rPr lang="en-US" dirty="0" smtClean="0"/>
              <a:t>(?&lt;protocol&gt;</a:t>
            </a:r>
            <a:r>
              <a:rPr lang="en-US" dirty="0" err="1" smtClean="0"/>
              <a:t>http|ftp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Check out the free RAD software Regular expression application</a:t>
            </a:r>
            <a:endParaRPr lang="en-US" dirty="0"/>
          </a:p>
        </p:txBody>
      </p:sp>
      <p:pic>
        <p:nvPicPr>
          <p:cNvPr id="14338" name="Picture 2" descr="http://ts3.mm.bing.net/images/thumbnail.aspx?q=1340203673874&amp;id=689e11f56827e0fb6f82e5ff95a3fc9e&amp;url=http%3a%2f%2fcdn.static.ovimg.com%2fepisode%2f4776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624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4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 is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test"t</a:t>
            </a:r>
            <a:r>
              <a:rPr lang="en-US" dirty="0"/>
              <a:t>" </a:t>
            </a:r>
            <a:r>
              <a:rPr lang="en-US" dirty="0" err="1" smtClean="0"/>
              <a:t>q"t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Using </a:t>
            </a:r>
            <a:r>
              <a:rPr lang="en-US" dirty="0"/>
              <a:t>".*"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".*?“</a:t>
            </a:r>
          </a:p>
          <a:p>
            <a:r>
              <a:rPr lang="en-US" dirty="0" smtClean="0"/>
              <a:t>*? Is lazy</a:t>
            </a:r>
          </a:p>
          <a:p>
            <a:r>
              <a:rPr lang="en-US" dirty="0" smtClean="0"/>
              <a:t>* is greedy</a:t>
            </a:r>
          </a:p>
        </p:txBody>
      </p:sp>
      <p:pic>
        <p:nvPicPr>
          <p:cNvPr id="15362" name="Picture 2" descr="http://ts1.mm.bing.net/images/thumbnail.aspx?q=1336683861780&amp;id=dc779a90c6d83322fd7942fc0df7d30c&amp;url=http%3a%2f%2f4.bp.blogspot.com%2f_sPY-9Fv0rS8%2fTJ0TTTlDAVI%2fAAAAAAAAAhM%2fhaSK-aiyWQo%2fs1600%2fmichael_douglas_greed_is_g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4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06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s2.mm.bing.net/images/thumbnail.aspx?q=1040871402717&amp;id=6bae44f01bcf3dc892ae438cfd60f65b&amp;url=http%3a%2f%2f4.bp.blogspot.com%2f-JS8zjKYi6uE%2fTWQi9jUvNEI%2fAAAAAAAAAzY%2f0ltGNJ6WaU8%2fs1600%2fWe%252527re_gonna_build_a_rollercoa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676400" y="723507"/>
            <a:ext cx="6285714" cy="1600200"/>
          </a:xfrm>
          <a:prstGeom prst="wedgeRectCallout">
            <a:avLst>
              <a:gd name="adj1" fmla="val 21159"/>
              <a:gd name="adj2" fmla="val 103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know what we are going to do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on-E’s usual rant</a:t>
            </a:r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RegEx</a:t>
            </a:r>
            <a:r>
              <a:rPr lang="en-US" dirty="0" smtClean="0"/>
              <a:t> in ASP.NET</a:t>
            </a:r>
          </a:p>
          <a:p>
            <a:r>
              <a:rPr lang="en-US" dirty="0" smtClean="0"/>
              <a:t>Where to find more</a:t>
            </a:r>
          </a:p>
          <a:p>
            <a:r>
              <a:rPr lang="en-US" dirty="0" smtClean="0"/>
              <a:t>Manipulating strings in SQL</a:t>
            </a:r>
          </a:p>
        </p:txBody>
      </p:sp>
    </p:spTree>
    <p:extLst>
      <p:ext uri="{BB962C8B-B14F-4D97-AF65-F5344CB8AC3E}">
        <p14:creationId xmlns:p14="http://schemas.microsoft.com/office/powerpoint/2010/main" val="22881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</a:t>
            </a:r>
            <a:r>
              <a:rPr lang="en-US" baseline="0" dirty="0" smtClean="0"/>
              <a:t> at the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</a:t>
            </a:r>
            <a:r>
              <a:rPr lang="en-US" dirty="0" err="1" smtClean="0"/>
              <a:t>aheads</a:t>
            </a:r>
            <a:endParaRPr lang="en-US" dirty="0" smtClean="0"/>
          </a:p>
          <a:p>
            <a:r>
              <a:rPr lang="en-US" dirty="0" smtClean="0"/>
              <a:t>Look behinds</a:t>
            </a:r>
          </a:p>
          <a:p>
            <a:r>
              <a:rPr lang="en-US" dirty="0" smtClean="0"/>
              <a:t>Can’t do topic justice in time frame</a:t>
            </a:r>
            <a:endParaRPr lang="en-US" dirty="0"/>
          </a:p>
        </p:txBody>
      </p:sp>
      <p:pic>
        <p:nvPicPr>
          <p:cNvPr id="16386" name="Picture 2" descr="http://ts3.mm.bing.net/images/thumbnail.aspx?q=1238461127630&amp;id=0278b9d375d4aa5d2ed4f4b3d751092d&amp;url=http%3a%2f%2fmonchismen.files.wordpress.com%2f2011%2f03%2flook_ahea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62400"/>
            <a:ext cx="2857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EMPLID</a:t>
            </a:r>
          </a:p>
          <a:p>
            <a:r>
              <a:rPr lang="en-US" dirty="0" smtClean="0"/>
              <a:t>SSN</a:t>
            </a:r>
          </a:p>
          <a:p>
            <a:r>
              <a:rPr lang="en-US" dirty="0" smtClean="0"/>
              <a:t>ZIP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IP ADDRESS</a:t>
            </a:r>
          </a:p>
          <a:p>
            <a:r>
              <a:rPr lang="en-US" dirty="0" smtClean="0"/>
              <a:t>Max Length</a:t>
            </a:r>
          </a:p>
          <a:p>
            <a:r>
              <a:rPr lang="en-US" dirty="0" smtClean="0"/>
              <a:t>Min Length</a:t>
            </a:r>
          </a:p>
        </p:txBody>
      </p:sp>
      <p:pic>
        <p:nvPicPr>
          <p:cNvPr id="17410" name="Picture 2" descr="http://ts1.mm.bing.net/images/thumbnail.aspx?q=1292694131160&amp;id=cf89d3bf7353f2c133ae058cf6b64976&amp;url=http%3a%2f%2fwww.freewebs.com%2fspecialforcesghostrangers%2fus_and_british_special_forc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2857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2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them to Search in your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</a:t>
            </a:r>
            <a:r>
              <a:rPr lang="en-US" dirty="0" err="1" smtClean="0"/>
              <a:t>RegEx</a:t>
            </a:r>
            <a:r>
              <a:rPr lang="en-US" baseline="0" dirty="0" smtClean="0"/>
              <a:t> in VS</a:t>
            </a:r>
          </a:p>
          <a:p>
            <a:r>
              <a:rPr lang="en-US" dirty="0"/>
              <a:t>http://msdn.microsoft.com/en-us/library/2k3te2cs.aspx</a:t>
            </a:r>
            <a:endParaRPr lang="en-US" baseline="0" dirty="0" smtClean="0"/>
          </a:p>
          <a:p>
            <a:r>
              <a:rPr lang="en-US" baseline="0" dirty="0" smtClean="0"/>
              <a:t>Can use in Notepad++</a:t>
            </a:r>
          </a:p>
          <a:p>
            <a:r>
              <a:rPr lang="en-US" baseline="0" dirty="0" smtClean="0"/>
              <a:t>Plug in for visual understanding</a:t>
            </a:r>
            <a:endParaRPr lang="en-US" dirty="0"/>
          </a:p>
        </p:txBody>
      </p:sp>
      <p:pic>
        <p:nvPicPr>
          <p:cNvPr id="18434" name="Picture 2" descr="http://ts1.mm.bing.net/images/thumbnail.aspx?q=1252037825748&amp;id=510705dbd9681224137aa18127e20642&amp;url=http%3a%2f%2fytsmea.blu.livefilestore.com%2fy1pN8WLq_-FxcG2LV5Umym4CVdRIOEIG8LMYzVZXp2P0XpOTtroc_4TtW3xbU7hpQ5w5rZSgm10em8CmNaZGeGXsCPLvd-VEZsB%2fvisualstudio-wallpaper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285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7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all about string manipulation</a:t>
            </a:r>
          </a:p>
          <a:p>
            <a:r>
              <a:rPr lang="en-US" dirty="0" smtClean="0"/>
              <a:t>That is all it does</a:t>
            </a:r>
          </a:p>
          <a:p>
            <a:r>
              <a:rPr lang="en-US" dirty="0" smtClean="0"/>
              <a:t>Some hand crafted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pic>
        <p:nvPicPr>
          <p:cNvPr id="19458" name="Picture 2" descr="http://ts4.mm.bing.net/images/thumbnail.aspx?q=1237883630091&amp;id=e9f09d365e17e4da09ee1fd2203ddab7&amp;url=http%3a%2f%2fanswer2me.com%2fwp-content%2fuploads%2f2009%2f08%2fjquery-1024x8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Manger</a:t>
            </a:r>
          </a:p>
          <a:p>
            <a:r>
              <a:rPr lang="en-US" dirty="0" err="1" smtClean="0"/>
              <a:t>RadInput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 descr="http://ts3.mm.bing.net/images/thumbnail.aspx?q=1304584259162&amp;id=f8edb350ba90220444159af53784ffd0&amp;url=http%3a%2f%2fitboxing.devbg.org%2fwp-content%2fuploads%2f2008%2f01%2fteleri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3200"/>
            <a:ext cx="17430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Yes </a:t>
            </a:r>
            <a:r>
              <a:rPr lang="en-US" dirty="0" err="1" smtClean="0"/>
              <a:t>Virgina</a:t>
            </a:r>
            <a:r>
              <a:rPr lang="en-US" dirty="0" smtClean="0"/>
              <a:t> SQL can HAVE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CLR functions</a:t>
            </a:r>
          </a:p>
          <a:p>
            <a:r>
              <a:rPr lang="en-US" dirty="0" smtClean="0"/>
              <a:t>Create a function in C# move it to SQL</a:t>
            </a:r>
            <a:endParaRPr lang="en-US" baseline="0" dirty="0" smtClean="0"/>
          </a:p>
          <a:p>
            <a:r>
              <a:rPr lang="en-US" baseline="0" dirty="0" smtClean="0"/>
              <a:t>Can’t be 4.0</a:t>
            </a:r>
            <a:r>
              <a:rPr lang="en-US" dirty="0" smtClean="0"/>
              <a:t> yet</a:t>
            </a:r>
          </a:p>
        </p:txBody>
      </p:sp>
      <p:pic>
        <p:nvPicPr>
          <p:cNvPr id="21506" name="Picture 2" descr="http://ts4.mm.bing.net/images/thumbnail.aspx?q=1309717301459&amp;id=ff16ce2dd32c97d0a6f134a0d4fb16d6&amp;url=http%3a%2f%2fwww.automobilesreview.com%2fgallery%2flumma-design-clr-600-s%2flumma-clr-600-s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1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PROCS FOR PROCS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class 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Microsoft.SqlServer.Server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System.Data.SqlTypes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Create a public partial class</a:t>
            </a:r>
          </a:p>
          <a:p>
            <a:r>
              <a:rPr lang="en-US" dirty="0" smtClean="0"/>
              <a:t>Create a public static function</a:t>
            </a:r>
          </a:p>
          <a:p>
            <a:r>
              <a:rPr lang="en-US" dirty="0" smtClean="0"/>
              <a:t>Add [</a:t>
            </a:r>
            <a:r>
              <a:rPr lang="en-US" dirty="0" err="1" smtClean="0"/>
              <a:t>SqlFunction</a:t>
            </a:r>
            <a:r>
              <a:rPr lang="en-US" dirty="0" smtClean="0"/>
              <a:t>] attribute</a:t>
            </a:r>
          </a:p>
          <a:p>
            <a:r>
              <a:rPr lang="en-US" dirty="0" smtClean="0"/>
              <a:t>Compile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4038600" cy="265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3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Get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assembly with SAFE</a:t>
            </a:r>
          </a:p>
          <a:p>
            <a:r>
              <a:rPr lang="en-US" dirty="0" smtClean="0"/>
              <a:t>Create SQL Function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6" y="4552950"/>
            <a:ext cx="6574214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62200"/>
            <a:ext cx="4305300" cy="348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6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 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http://www.codeproject.com/KB/database/SqlRegularExpressions.aspx?display=Print</a:t>
            </a:r>
            <a:endParaRPr lang="en-US" dirty="0" smtClean="0"/>
          </a:p>
          <a:p>
            <a:r>
              <a:rPr lang="en-US" baseline="0" dirty="0" smtClean="0"/>
              <a:t>Let’s look at the project</a:t>
            </a:r>
          </a:p>
        </p:txBody>
      </p:sp>
      <p:pic>
        <p:nvPicPr>
          <p:cNvPr id="22530" name="Picture 2" descr="http://ts1.mm.bing.net/images/thumbnail.aspx?q=1239111631260&amp;id=2ff68b353f14ed64ef63d8ccece7c32a&amp;url=http%3a%2f%2fimgs.xkcd.com%2fcomics%2fregular_express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4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7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haven’t had luck with VS 10 integrated projects</a:t>
            </a:r>
          </a:p>
          <a:p>
            <a:r>
              <a:rPr lang="en-US" dirty="0" smtClean="0"/>
              <a:t>We can do any type of string manipulation-DBAs just ask for it</a:t>
            </a:r>
            <a:endParaRPr lang="en-US" dirty="0"/>
          </a:p>
        </p:txBody>
      </p:sp>
      <p:pic>
        <p:nvPicPr>
          <p:cNvPr id="23554" name="Picture 2" descr="http://ts3.mm.bing.net/images/thumbnail.aspx?q=1295859646506&amp;id=d1e7fa6d82f328714dfab8aaf83f4994&amp;url=http%3a%2f%2fwww.motivationalposter.us%2fwp-content%2fuploads%2f2008%2f05%2fbad_lu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3800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Golden rules of programming</a:t>
            </a:r>
          </a:p>
          <a:p>
            <a:r>
              <a:rPr lang="en-US" dirty="0"/>
              <a:t>1</a:t>
            </a:r>
            <a:r>
              <a:rPr lang="en-US" dirty="0" smtClean="0"/>
              <a:t>.Good design is making good decisions so users can’t make bad ones</a:t>
            </a:r>
          </a:p>
          <a:p>
            <a:r>
              <a:rPr lang="en-US" dirty="0" smtClean="0"/>
              <a:t>2.Tackle </a:t>
            </a:r>
            <a:r>
              <a:rPr lang="en-US" dirty="0"/>
              <a:t>a difficult problem by </a:t>
            </a:r>
            <a:r>
              <a:rPr lang="en-US" dirty="0" smtClean="0"/>
              <a:t>redefining </a:t>
            </a:r>
            <a:r>
              <a:rPr lang="en-US" dirty="0"/>
              <a:t>it as a series of solved problems.</a:t>
            </a:r>
          </a:p>
          <a:p>
            <a:r>
              <a:rPr lang="en-US" dirty="0" smtClean="0"/>
              <a:t>Regular Expressions are best example of second rule, worst example of the first rule</a:t>
            </a:r>
            <a:endParaRPr lang="en-US" dirty="0"/>
          </a:p>
        </p:txBody>
      </p:sp>
      <p:pic>
        <p:nvPicPr>
          <p:cNvPr id="3074" name="Picture 2" descr="http://ts4.mm.bing.net/images/thumbnail.aspx?q=1212095797671&amp;id=ce10f0eaecadfd4705ed3453ae479eee&amp;url=http%3a%2f%2fsytereitz.com%2fwp-content%2fuploads%2f2011%2f03%2fgolden-r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88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of </a:t>
            </a:r>
            <a:r>
              <a:rPr lang="en-US" dirty="0" err="1" smtClean="0"/>
              <a:t>Reg</a:t>
            </a:r>
            <a:r>
              <a:rPr lang="en-US" dirty="0" smtClean="0"/>
              <a:t> Ex</a:t>
            </a:r>
          </a:p>
          <a:p>
            <a:r>
              <a:rPr lang="en-US" dirty="0" smtClean="0"/>
              <a:t>Folly of </a:t>
            </a:r>
            <a:r>
              <a:rPr lang="en-US" dirty="0" err="1" smtClean="0"/>
              <a:t>Reg</a:t>
            </a:r>
            <a:r>
              <a:rPr lang="en-US" dirty="0" smtClean="0"/>
              <a:t> Ex</a:t>
            </a:r>
          </a:p>
          <a:p>
            <a:r>
              <a:rPr lang="en-US" dirty="0" smtClean="0"/>
              <a:t>CLR SQL</a:t>
            </a:r>
            <a:endParaRPr lang="en-US" dirty="0"/>
          </a:p>
        </p:txBody>
      </p:sp>
      <p:pic>
        <p:nvPicPr>
          <p:cNvPr id="24578" name="Picture 2" descr="http://ts1.mm.bing.net/images/thumbnail.aspx?q=1292116301724&amp;id=4c5df12ba09aa904b39d5446634cf8ae&amp;url=http%3a%2f%2feverygame.files.wordpress.com%2f2009%2f10%2flooney_tunes_thats_all_fol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2857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Separated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Remember keep data, logic and presentation separate</a:t>
            </a:r>
          </a:p>
          <a:p>
            <a:r>
              <a:rPr lang="en-US" dirty="0" smtClean="0"/>
              <a:t>This rule will let you better understand when to use regular expressions</a:t>
            </a:r>
          </a:p>
          <a:p>
            <a:r>
              <a:rPr lang="en-US" dirty="0" smtClean="0"/>
              <a:t>Let’s look at a demo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163642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3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See,user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 of entry</a:t>
            </a:r>
          </a:p>
          <a:p>
            <a:r>
              <a:rPr lang="en-US" dirty="0" smtClean="0"/>
              <a:t>Intended</a:t>
            </a:r>
          </a:p>
          <a:p>
            <a:r>
              <a:rPr lang="en-US" dirty="0" smtClean="0"/>
              <a:t>Unintended</a:t>
            </a:r>
          </a:p>
          <a:p>
            <a:r>
              <a:rPr lang="en-US" dirty="0" smtClean="0"/>
              <a:t>Confused</a:t>
            </a:r>
          </a:p>
          <a:p>
            <a:r>
              <a:rPr lang="en-US" dirty="0" smtClean="0"/>
              <a:t>Data and Format Together</a:t>
            </a:r>
          </a:p>
          <a:p>
            <a:endParaRPr lang="en-US" dirty="0"/>
          </a:p>
        </p:txBody>
      </p:sp>
      <p:pic>
        <p:nvPicPr>
          <p:cNvPr id="1026" name="Picture 2" descr="http://ts3.mm.bing.net/images/thumbnail.aspx?q=1177313481458&amp;id=a5a79231b65b6f46506b7ae488783437&amp;url=http%3a%2f%2fneuroethicscanada.files.wordpress.com%2f2011%2f02%2fchimp-thin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285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pure</a:t>
            </a:r>
          </a:p>
          <a:p>
            <a:r>
              <a:rPr lang="en-US" dirty="0" smtClean="0"/>
              <a:t>Remove the formatting from data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123-45-1234 (Format and Data)</a:t>
            </a:r>
          </a:p>
          <a:p>
            <a:pPr lvl="1"/>
            <a:r>
              <a:rPr lang="en-US" dirty="0" smtClean="0"/>
              <a:t>123451234 (Data)</a:t>
            </a:r>
          </a:p>
          <a:p>
            <a:pPr lvl="1"/>
            <a:r>
              <a:rPr lang="en-US" dirty="0" smtClean="0"/>
              <a:t>June 12, 11 (Format and Data)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(2011,6,1) Data</a:t>
            </a:r>
            <a:endParaRPr lang="en-US" dirty="0"/>
          </a:p>
        </p:txBody>
      </p:sp>
      <p:pic>
        <p:nvPicPr>
          <p:cNvPr id="2050" name="Picture 2" descr="http://ts4.mm.bing.net/images/thumbnail.aspx?q=1056968094871&amp;id=8a8f222d7088d4dd22f7d3f784b254b9&amp;url=http%3a%2f%2fimages2.fanpop.com%2fimage%2fphotos%2f9400000%2fLt-Commander-Data-star-trek-the-next-generation-9406565-1694-25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2247900"/>
            <a:ext cx="1885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user</a:t>
            </a:r>
          </a:p>
          <a:p>
            <a:r>
              <a:rPr lang="en-US" dirty="0" smtClean="0"/>
              <a:t>They don’t distinguish between format and data </a:t>
            </a:r>
          </a:p>
          <a:p>
            <a:r>
              <a:rPr lang="en-US" dirty="0" smtClean="0"/>
              <a:t>When format changes they might view it as a separate thing</a:t>
            </a:r>
          </a:p>
          <a:p>
            <a:r>
              <a:rPr lang="en-US" dirty="0" smtClean="0"/>
              <a:t>They might even think it is wrong if not in proper format</a:t>
            </a:r>
          </a:p>
          <a:p>
            <a:endParaRPr lang="en-US" dirty="0"/>
          </a:p>
        </p:txBody>
      </p:sp>
      <p:pic>
        <p:nvPicPr>
          <p:cNvPr id="4" name="Picture 2" descr="http://ts3.mm.bing.net/images/thumbnail.aspx?q=1177313481458&amp;id=a5a79231b65b6f46506b7ae488783437&amp;url=http%3a%2f%2fneuroethicscanada.files.wordpress.com%2f2011%2f02%2fchimp-thin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9600"/>
            <a:ext cx="285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7010400" y="2733675"/>
            <a:ext cx="1921164" cy="2752725"/>
          </a:xfrm>
          <a:prstGeom prst="cloudCallout">
            <a:avLst>
              <a:gd name="adj1" fmla="val -40530"/>
              <a:gd name="adj2" fmla="val -92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20111112?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REGEX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Regular Expressions can help you eliminate Unintended user entries</a:t>
            </a:r>
          </a:p>
          <a:p>
            <a:r>
              <a:rPr lang="en-US" dirty="0" smtClean="0"/>
              <a:t>Regular Expressions can help you remove user formatting from intended data</a:t>
            </a:r>
          </a:p>
          <a:p>
            <a:r>
              <a:rPr lang="en-US" dirty="0" smtClean="0"/>
              <a:t>Regular Expressions can help you format data for users so they can understand it</a:t>
            </a:r>
          </a:p>
          <a:p>
            <a:r>
              <a:rPr lang="en-US" dirty="0" smtClean="0"/>
              <a:t>Regular Expressions are logic , not text</a:t>
            </a:r>
            <a:endParaRPr lang="en-US" dirty="0"/>
          </a:p>
        </p:txBody>
      </p:sp>
      <p:pic>
        <p:nvPicPr>
          <p:cNvPr id="4098" name="Picture 2" descr="http://ts1.mm.bing.net/images/thumbnail.aspx?q=1295905857472&amp;id=a7659f829a1f60e916a960e2a0e02388&amp;url=http%3a%2f%2f3dimensionallife.files.wordpress.com%2f2010%2f11%2fhel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-1"/>
            <a:ext cx="20447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6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r>
              <a:rPr lang="en-US" baseline="0" dirty="0" smtClean="0"/>
              <a:t>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Unix</a:t>
            </a:r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GREP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All modern languages support</a:t>
            </a:r>
          </a:p>
          <a:p>
            <a:r>
              <a:rPr lang="en-US" dirty="0" smtClean="0"/>
              <a:t>But all support is different between languages and sometimes platforms</a:t>
            </a:r>
            <a:endParaRPr lang="en-US" dirty="0"/>
          </a:p>
        </p:txBody>
      </p:sp>
      <p:pic>
        <p:nvPicPr>
          <p:cNvPr id="5122" name="Picture 2" descr="http://ts3.mm.bing.net/images/thumbnail.aspx?q=1309745743678&amp;id=2a8645f3aee6cf6bcc6b5c65167eec81&amp;url=http%3a%2f%2fimages.psxextreme.com%2fwallpapers%2fps3%2fsix_strings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81200"/>
            <a:ext cx="285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s2.mm.bing.net/images/thumbnail.aspx?q=1339264279573&amp;id=99a9677385eeb461917b3ecaa34882f3&amp;url=http%3a%2f%2fcdn.digitaltrends.com%2fwp-content%2fuploads%2f2011%2f10%2fdennis-ritch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029200"/>
            <a:ext cx="2857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4530</TotalTime>
  <Words>693</Words>
  <Application>Microsoft Office PowerPoint</Application>
  <PresentationFormat>On-screen Show (4:3)</PresentationFormat>
  <Paragraphs>162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Couture</vt:lpstr>
      <vt:lpstr>Silly Strings</vt:lpstr>
      <vt:lpstr>I know what we are going to do Today</vt:lpstr>
      <vt:lpstr>Review</vt:lpstr>
      <vt:lpstr>Keep ‘em Separated</vt:lpstr>
      <vt:lpstr>User See,user DO</vt:lpstr>
      <vt:lpstr>DATA</vt:lpstr>
      <vt:lpstr>Presentation</vt:lpstr>
      <vt:lpstr>How REGEX can help</vt:lpstr>
      <vt:lpstr>History of strings</vt:lpstr>
      <vt:lpstr>Some Basic Concepts</vt:lpstr>
      <vt:lpstr>Some Practical Applications in ASP.nET</vt:lpstr>
      <vt:lpstr>Alpha and Omega</vt:lpstr>
      <vt:lpstr>How Many</vt:lpstr>
      <vt:lpstr>Examples</vt:lpstr>
      <vt:lpstr>Special Education</vt:lpstr>
      <vt:lpstr>Let’s Play</vt:lpstr>
      <vt:lpstr>To be or not BE</vt:lpstr>
      <vt:lpstr>Capture the flag</vt:lpstr>
      <vt:lpstr>Greed is Good</vt:lpstr>
      <vt:lpstr>Look at the book</vt:lpstr>
      <vt:lpstr>Special FORCES</vt:lpstr>
      <vt:lpstr>Use them to Search in your IDE</vt:lpstr>
      <vt:lpstr>Jquery</vt:lpstr>
      <vt:lpstr>TELERIK Controls</vt:lpstr>
      <vt:lpstr>Yes Virgina SQL can HAVE REGEX</vt:lpstr>
      <vt:lpstr>PROCS FOR PROCS</vt:lpstr>
      <vt:lpstr>When you Get to SQL</vt:lpstr>
      <vt:lpstr>REG EX EXAMPLE</vt:lpstr>
      <vt:lpstr>OTHER NOTES</vt:lpstr>
      <vt:lpstr>That’s 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Silly String</dc:title>
  <dc:creator>Donald Merson</dc:creator>
  <cp:lastModifiedBy>Donald Merson</cp:lastModifiedBy>
  <cp:revision>38</cp:revision>
  <dcterms:created xsi:type="dcterms:W3CDTF">2011-08-19T22:58:11Z</dcterms:created>
  <dcterms:modified xsi:type="dcterms:W3CDTF">2011-12-07T22:40:46Z</dcterms:modified>
</cp:coreProperties>
</file>