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304" r:id="rId4"/>
    <p:sldId id="260" r:id="rId5"/>
    <p:sldId id="258" r:id="rId6"/>
    <p:sldId id="262" r:id="rId7"/>
    <p:sldId id="259" r:id="rId8"/>
    <p:sldId id="303" r:id="rId9"/>
    <p:sldId id="322" r:id="rId10"/>
    <p:sldId id="261" r:id="rId11"/>
    <p:sldId id="263" r:id="rId12"/>
    <p:sldId id="264" r:id="rId13"/>
    <p:sldId id="265" r:id="rId14"/>
    <p:sldId id="266" r:id="rId15"/>
    <p:sldId id="275" r:id="rId16"/>
    <p:sldId id="267" r:id="rId17"/>
    <p:sldId id="268" r:id="rId18"/>
    <p:sldId id="277" r:id="rId19"/>
    <p:sldId id="276" r:id="rId20"/>
    <p:sldId id="301" r:id="rId21"/>
    <p:sldId id="302" r:id="rId22"/>
    <p:sldId id="278" r:id="rId23"/>
    <p:sldId id="332" r:id="rId24"/>
    <p:sldId id="333" r:id="rId25"/>
    <p:sldId id="334" r:id="rId26"/>
    <p:sldId id="305" r:id="rId27"/>
    <p:sldId id="279" r:id="rId28"/>
    <p:sldId id="281" r:id="rId29"/>
    <p:sldId id="280" r:id="rId30"/>
    <p:sldId id="282" r:id="rId31"/>
    <p:sldId id="297" r:id="rId32"/>
    <p:sldId id="298" r:id="rId33"/>
    <p:sldId id="299" r:id="rId34"/>
    <p:sldId id="300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311" r:id="rId46"/>
    <p:sldId id="312" r:id="rId47"/>
    <p:sldId id="308" r:id="rId48"/>
    <p:sldId id="309" r:id="rId49"/>
    <p:sldId id="310" r:id="rId50"/>
    <p:sldId id="306" r:id="rId51"/>
    <p:sldId id="307" r:id="rId52"/>
    <p:sldId id="316" r:id="rId53"/>
    <p:sldId id="319" r:id="rId54"/>
    <p:sldId id="330" r:id="rId55"/>
    <p:sldId id="321" r:id="rId56"/>
    <p:sldId id="323" r:id="rId57"/>
    <p:sldId id="331" r:id="rId58"/>
    <p:sldId id="313" r:id="rId59"/>
    <p:sldId id="318" r:id="rId60"/>
    <p:sldId id="325" r:id="rId61"/>
    <p:sldId id="315" r:id="rId62"/>
    <p:sldId id="324" r:id="rId63"/>
    <p:sldId id="326" r:id="rId64"/>
    <p:sldId id="327" r:id="rId65"/>
    <p:sldId id="329" r:id="rId66"/>
    <p:sldId id="314" r:id="rId67"/>
    <p:sldId id="328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222" autoAdjust="0"/>
    <p:restoredTop sz="86400" autoAdjust="0"/>
  </p:normalViewPr>
  <p:slideViewPr>
    <p:cSldViewPr>
      <p:cViewPr varScale="1">
        <p:scale>
          <a:sx n="101" d="100"/>
          <a:sy n="101" d="100"/>
        </p:scale>
        <p:origin x="-19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12/7/2011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12/7/2011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12/7/2011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hyperlink" Target="file:///\\em\files\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Can’t we all just get along?</a:t>
            </a:r>
          </a:p>
        </p:txBody>
      </p:sp>
      <p:pic>
        <p:nvPicPr>
          <p:cNvPr id="50178" name="Picture 2" descr="http://ts2.mm.bing.net/images/thumbnail.aspx?q=1168669744193&amp;id=72f0f4e4131dafa886c24a19242076dc&amp;url=http%3a%2f%2fsfappeal.com%2fnews%2fimages%2frent-neg_le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429000"/>
            <a:ext cx="245745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38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Commits all files or nothing</a:t>
            </a:r>
          </a:p>
          <a:p>
            <a:pPr lvl="2"/>
            <a:r>
              <a:rPr lang="en-US" dirty="0" smtClean="0"/>
              <a:t>Peter checks out </a:t>
            </a:r>
            <a:r>
              <a:rPr lang="en-US" dirty="0" err="1" smtClean="0"/>
              <a:t>one.cs</a:t>
            </a:r>
            <a:r>
              <a:rPr lang="en-US" dirty="0" smtClean="0"/>
              <a:t>, </a:t>
            </a:r>
            <a:r>
              <a:rPr lang="en-US" dirty="0" err="1" smtClean="0"/>
              <a:t>two.cs</a:t>
            </a:r>
            <a:r>
              <a:rPr lang="en-US" dirty="0" smtClean="0"/>
              <a:t>, </a:t>
            </a:r>
            <a:r>
              <a:rPr lang="en-US" dirty="0" err="1" smtClean="0"/>
              <a:t>three.cs</a:t>
            </a:r>
            <a:endParaRPr lang="en-US" dirty="0" smtClean="0"/>
          </a:p>
          <a:p>
            <a:pPr lvl="2"/>
            <a:r>
              <a:rPr lang="en-US" dirty="0" smtClean="0"/>
              <a:t>Paul checks out </a:t>
            </a:r>
            <a:r>
              <a:rPr lang="en-US" dirty="0" err="1" smtClean="0"/>
              <a:t>two.cs</a:t>
            </a:r>
            <a:endParaRPr lang="en-US" dirty="0" smtClean="0"/>
          </a:p>
          <a:p>
            <a:pPr lvl="3"/>
            <a:r>
              <a:rPr lang="en-US" dirty="0" smtClean="0"/>
              <a:t>Paul commits </a:t>
            </a:r>
            <a:r>
              <a:rPr lang="en-US" dirty="0" err="1" smtClean="0"/>
              <a:t>two.cs</a:t>
            </a:r>
            <a:endParaRPr lang="en-US" dirty="0" smtClean="0"/>
          </a:p>
          <a:p>
            <a:pPr lvl="2"/>
            <a:r>
              <a:rPr lang="en-US" dirty="0" smtClean="0"/>
              <a:t>Peter commits his 3 files</a:t>
            </a:r>
          </a:p>
          <a:p>
            <a:pPr lvl="3"/>
            <a:r>
              <a:rPr lang="en-US" dirty="0" smtClean="0"/>
              <a:t>Subversion says no</a:t>
            </a:r>
          </a:p>
          <a:p>
            <a:pPr lvl="3"/>
            <a:r>
              <a:rPr lang="en-US" dirty="0" smtClean="0"/>
              <a:t>Peter can commit one and three</a:t>
            </a:r>
          </a:p>
          <a:p>
            <a:pPr lvl="3"/>
            <a:r>
              <a:rPr lang="en-US" dirty="0" smtClean="0"/>
              <a:t>Needs to merge two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Atomicity</a:t>
            </a:r>
            <a:endParaRPr lang="en-US" dirty="0"/>
          </a:p>
        </p:txBody>
      </p:sp>
      <p:pic>
        <p:nvPicPr>
          <p:cNvPr id="26626" name="Picture 2" descr="http://ts1.mm.bing.net/images/thumbnail.aspx?q=1079331268244&amp;id=5c07805d4ff63fff99531fb36dffe57f&amp;url=http%3a%2f%2fmedia-files.gather.com%2fimages%2fd211%2fd391%2fd745%2fd224%2fd96%2ff3%2ffu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831" y="152400"/>
            <a:ext cx="28575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18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try to check in and SVN cannot merge</a:t>
            </a:r>
          </a:p>
          <a:p>
            <a:r>
              <a:rPr lang="en-US" dirty="0" smtClean="0"/>
              <a:t>Makes you get latest version and merge</a:t>
            </a:r>
          </a:p>
          <a:p>
            <a:r>
              <a:rPr lang="en-US" dirty="0" smtClean="0"/>
              <a:t>&lt;&lt;&lt;&lt; mine</a:t>
            </a:r>
          </a:p>
          <a:p>
            <a:r>
              <a:rPr lang="en-US" dirty="0" smtClean="0"/>
              <a:t>&gt;&gt;&gt;&gt; r&lt;number&gt;</a:t>
            </a:r>
          </a:p>
          <a:p>
            <a:r>
              <a:rPr lang="en-US" dirty="0" smtClean="0"/>
              <a:t>Let’s look at an example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</a:t>
            </a:r>
            <a:r>
              <a:rPr lang="en-US" baseline="0" dirty="0" smtClean="0"/>
              <a:t> story needs conflict</a:t>
            </a:r>
            <a:endParaRPr lang="en-US" dirty="0"/>
          </a:p>
        </p:txBody>
      </p:sp>
      <p:pic>
        <p:nvPicPr>
          <p:cNvPr id="27650" name="Picture 2" descr="http://ts4.mm.bing.net/images/thumbnail.aspx?q=1038634067555&amp;id=2a1e1d3a0672dda093a008344b04b1db&amp;url=http%3a%2f%2fcache.boston.com%2fbonzai-fba%2fThird_Party_Photo%2f2008%2f05%2f14%2f1210793321_508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191000"/>
            <a:ext cx="23050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96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app and put in SVN</a:t>
            </a:r>
          </a:p>
          <a:p>
            <a:r>
              <a:rPr lang="en-US" dirty="0" smtClean="0"/>
              <a:t>Of course, it should be “Hello World”</a:t>
            </a:r>
          </a:p>
          <a:p>
            <a:r>
              <a:rPr lang="en-US" dirty="0" smtClean="0"/>
              <a:t>You change and commit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Real World Example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91000"/>
            <a:ext cx="497840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102764"/>
            <a:ext cx="2750925" cy="1078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4" name="Picture 2" descr="http://ts2.mm.bing.net/images/thumbnail.aspx?q=1051234011277&amp;id=5d2dbd73de959b19b8f8a724b21d03d0&amp;url=http%3a%2f%2fwww.printableworldmap.org%2fprintable-world-map-topographical-w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578" y="1219200"/>
            <a:ext cx="28575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06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opens your app via SVN and gets latest version</a:t>
            </a:r>
          </a:p>
          <a:p>
            <a:r>
              <a:rPr lang="en-US" dirty="0" smtClean="0"/>
              <a:t>They put in the </a:t>
            </a:r>
            <a:r>
              <a:rPr lang="en-US" dirty="0" err="1" smtClean="0"/>
              <a:t>BallMere</a:t>
            </a:r>
            <a:r>
              <a:rPr lang="en-US" dirty="0" smtClean="0"/>
              <a:t> version and tries to commit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another room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38600"/>
            <a:ext cx="49403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953000"/>
            <a:ext cx="4711700" cy="1738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8" name="Picture 2" descr="http://ts1.mm.bing.net/images/thumbnail.aspx?q=1042060295136&amp;id=11aad3e99ff92fe05088894a07c2ff55&amp;url=http%3a%2f%2fjesusarmando.blogsome.com%2fimages%2fthewireseason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946" y="228600"/>
            <a:ext cx="2381054" cy="238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57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Ack</a:t>
            </a:r>
            <a:r>
              <a:rPr lang="en-US" dirty="0" smtClean="0"/>
              <a:t> what is happening?????</a:t>
            </a:r>
          </a:p>
          <a:p>
            <a:r>
              <a:rPr lang="en-US" dirty="0" smtClean="0"/>
              <a:t>Creates 2 files-Mine and theirs (latest revision)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you get latest with fear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" y="4343400"/>
            <a:ext cx="5905500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633" y="4267200"/>
            <a:ext cx="2616200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4" name="Picture 4" descr="http://ts3.mm.bing.net/images/thumbnail.aspx?q=1022719689910&amp;id=e44851e17609480b84ca42675bbdfed8&amp;url=http%3a%2f%2fgfbrobot.com%2fwp-content%2fuploads%2f2010%2f08%2fac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925" y="1295400"/>
            <a:ext cx="2514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0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Resolution of the story!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6932613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6" name="Picture 2" descr="http://ts1.mm.bing.net/images/thumbnail.aspx?q=1155508085064&amp;id=846dbebf345f185a01e83faab8eb2c28&amp;url=http%3a%2f%2fmsnbcmedia4.msn.com%2fj%2fMSNBC%2fComponents%2fPhoto%2f_new%2f100812-cathy-cartoon-hmed-8a.grid-6x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077" y="1419225"/>
            <a:ext cx="28575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00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&lt;&lt;&lt;&lt; means latest</a:t>
            </a:r>
          </a:p>
          <a:p>
            <a:r>
              <a:rPr lang="en-US" dirty="0" smtClean="0"/>
              <a:t>&gt;&gt;&gt;&gt; means earlier</a:t>
            </a:r>
          </a:p>
          <a:p>
            <a:r>
              <a:rPr lang="en-US" dirty="0" smtClean="0"/>
              <a:t>Also note the revision number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the arrows</a:t>
            </a:r>
            <a:endParaRPr lang="en-US" dirty="0"/>
          </a:p>
        </p:txBody>
      </p:sp>
      <p:pic>
        <p:nvPicPr>
          <p:cNvPr id="32770" name="Picture 2" descr="http://ts2.mm.bing.net/images/thumbnail.aspx?q=1156494855965&amp;id=819c03a5c3ade50090a92a6979fdec07&amp;url=http%3a%2f%2fdragonartz.files.wordpress.com%2f2009%2f06%2fvector-arrows-cs-by-dragonart.png%3fw%3d495%26h%3d4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048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50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no differences, just creates a new tree!</a:t>
            </a:r>
          </a:p>
          <a:p>
            <a:r>
              <a:rPr lang="en-US" dirty="0" smtClean="0"/>
              <a:t>For example, if you just added another function</a:t>
            </a:r>
          </a:p>
          <a:p>
            <a:r>
              <a:rPr lang="en-US" dirty="0" smtClean="0"/>
              <a:t>SVN just creates a new Revision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What if there is no conflict</a:t>
            </a:r>
            <a:endParaRPr lang="en-US" dirty="0"/>
          </a:p>
        </p:txBody>
      </p:sp>
      <p:pic>
        <p:nvPicPr>
          <p:cNvPr id="33794" name="Picture 2" descr="http://ts4.mm.bing.net/images/thumbnail.aspx?q=1191608590675&amp;id=9671ddc2d5f25c243f77e2405c3d276e&amp;url=http%3a%2f%2fwww.all-things-conflict-resolution-and-adr.com%2fimages%2fdreamstime_1227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114800"/>
            <a:ext cx="285750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56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two different people create new functions, you will need to resolve</a:t>
            </a:r>
          </a:p>
          <a:p>
            <a:r>
              <a:rPr lang="en-US" dirty="0" smtClean="0"/>
              <a:t>Basically, you would take their conflicts and voila, you have merged the files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 smtClean="0"/>
              <a:t>Don’t</a:t>
            </a:r>
            <a:r>
              <a:rPr lang="en-US" dirty="0" smtClean="0"/>
              <a:t> go changing</a:t>
            </a:r>
            <a:endParaRPr lang="en-US" dirty="0"/>
          </a:p>
        </p:txBody>
      </p:sp>
      <p:pic>
        <p:nvPicPr>
          <p:cNvPr id="34818" name="Picture 2" descr="http://ts4.mm.bing.net/images/thumbnail.aspx?q=1040936609999&amp;id=d5b6174fd3fdfc4b85504212a732277c&amp;url=http%3a%2f%2fwww.jasondunn.com%2falbumart%2fimages%2fbilly_joel_the_essential_billy_joel_197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86200"/>
            <a:ext cx="28003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39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None</a:t>
            </a:r>
          </a:p>
          <a:p>
            <a:r>
              <a:rPr lang="en-US" dirty="0" err="1" smtClean="0"/>
              <a:t>UpdateToLatestVersion</a:t>
            </a:r>
            <a:r>
              <a:rPr lang="en-US" dirty="0" smtClean="0"/>
              <a:t> will never destroy your code</a:t>
            </a:r>
          </a:p>
          <a:p>
            <a:r>
              <a:rPr lang="en-US" dirty="0" smtClean="0"/>
              <a:t>It will always save your working copy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The down side is…</a:t>
            </a:r>
            <a:endParaRPr lang="en-US" dirty="0"/>
          </a:p>
        </p:txBody>
      </p:sp>
      <p:pic>
        <p:nvPicPr>
          <p:cNvPr id="35842" name="Picture 2" descr="http://ts4.mm.bing.net/images/thumbnail.aspx?q=1082844715751&amp;id=5f0273296efca47681930a8032de9bd7&amp;url=http%3a%2f%2ffc00.deviantart.net%2ffs9%2fi%2f2006%2f072%2fe%2f0%2fcam_hardy___downside_footplant_by_nob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657600"/>
            <a:ext cx="19812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06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Source Control?</a:t>
            </a:r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Basics</a:t>
            </a:r>
          </a:p>
          <a:p>
            <a:r>
              <a:rPr lang="en-US" baseline="0" dirty="0" smtClean="0"/>
              <a:t>Advanced Features</a:t>
            </a:r>
          </a:p>
          <a:p>
            <a:r>
              <a:rPr lang="en-US" dirty="0" smtClean="0"/>
              <a:t>Cash Cab Tucson</a:t>
            </a:r>
            <a:endParaRPr lang="en-US" baseline="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19458" name="Picture 2" descr="http://ts1.mm.bing.net/images/thumbnail.aspx?q=1090529986280&amp;id=9fc2930d89d84f0e45fd7bcf51ca3e0f&amp;url=http%3a%2f%2fwalrus.wr.usgs.gov%2finfobank%2fprograms%2fhtml%2ftraining%2fIBDemo%2frawjpg%2fClip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86000"/>
            <a:ext cx="26003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Trunk</a:t>
            </a:r>
          </a:p>
          <a:p>
            <a:pPr lvl="1"/>
            <a:r>
              <a:rPr lang="en-US" dirty="0" smtClean="0"/>
              <a:t>Latest stable (compiles) code</a:t>
            </a:r>
          </a:p>
          <a:p>
            <a:r>
              <a:rPr lang="en-US" dirty="0" smtClean="0"/>
              <a:t>Branch- an offshoot of code</a:t>
            </a:r>
          </a:p>
          <a:p>
            <a:pPr lvl="1"/>
            <a:r>
              <a:rPr lang="en-US" dirty="0" smtClean="0"/>
              <a:t>You move code from the trunk to the another place in the branch directory</a:t>
            </a:r>
          </a:p>
          <a:p>
            <a:pPr lvl="1"/>
            <a:r>
              <a:rPr lang="en-US" dirty="0" smtClean="0"/>
              <a:t>Do this to work on a new breaking feature without effecting main trunk</a:t>
            </a:r>
          </a:p>
          <a:p>
            <a:r>
              <a:rPr lang="en-US" dirty="0" smtClean="0"/>
              <a:t>Tag</a:t>
            </a:r>
          </a:p>
          <a:p>
            <a:pPr lvl="1"/>
            <a:r>
              <a:rPr lang="en-US" dirty="0" smtClean="0"/>
              <a:t>A read only code-released version</a:t>
            </a:r>
          </a:p>
          <a:p>
            <a:pPr lvl="1"/>
            <a:r>
              <a:rPr lang="en-US" dirty="0" smtClean="0"/>
              <a:t>We will make some changes here…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pic>
        <p:nvPicPr>
          <p:cNvPr id="36866" name="Picture 2" descr="http://ts2.mm.bing.net/images/thumbnail.aspx?q=1051266135457&amp;id=b42b0b5163764f2b53f71edf716e04cc&amp;url=http%3a%2f%2fstratconcept.com%2fyahoo_site_admin%2fassets%2fimages%2fComp_ist2_6702437-many-targets-concept.127438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6858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56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branch</a:t>
            </a:r>
          </a:p>
          <a:p>
            <a:pPr lvl="1"/>
            <a:r>
              <a:rPr lang="en-US" dirty="0" smtClean="0"/>
              <a:t>Switch means your working copy is the new branch</a:t>
            </a:r>
          </a:p>
          <a:p>
            <a:pPr lvl="1"/>
            <a:r>
              <a:rPr lang="en-US" dirty="0" smtClean="0"/>
              <a:t>Without switch you are still in the trunk</a:t>
            </a:r>
          </a:p>
          <a:p>
            <a:pPr lvl="2"/>
            <a:r>
              <a:rPr lang="en-US" dirty="0" smtClean="0"/>
              <a:t>Branch-no switch</a:t>
            </a:r>
          </a:p>
          <a:p>
            <a:r>
              <a:rPr lang="en-US" dirty="0" smtClean="0"/>
              <a:t>Merging</a:t>
            </a:r>
          </a:p>
          <a:p>
            <a:pPr lvl="1"/>
            <a:r>
              <a:rPr lang="en-US" dirty="0" smtClean="0"/>
              <a:t>Taking 2 branches and creating a new version with parts of both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Branching, Switching and Merging</a:t>
            </a:r>
            <a:endParaRPr lang="en-US" dirty="0"/>
          </a:p>
        </p:txBody>
      </p:sp>
      <p:pic>
        <p:nvPicPr>
          <p:cNvPr id="37892" name="Picture 4" descr="http://ts4.mm.bing.net/images/thumbnail.aspx?q=1167413744255&amp;id=c338bb42eff899013bc1aa73283b4e10&amp;url=http%3a%2f%2fwww.grimeslegal.com%2fblog%2fwp-content%2fuploads%2f2008%2f09%2fme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3716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20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folder has a tree of files that is a version</a:t>
            </a:r>
          </a:p>
          <a:p>
            <a:r>
              <a:rPr lang="en-US" dirty="0" smtClean="0"/>
              <a:t>Branching, merging, switching, tagging and versioning is done from your local machine and moved to the server</a:t>
            </a:r>
          </a:p>
          <a:p>
            <a:r>
              <a:rPr lang="en-US" dirty="0" smtClean="0"/>
              <a:t>You don’t version in the server</a:t>
            </a:r>
          </a:p>
          <a:p>
            <a:r>
              <a:rPr lang="en-US" dirty="0" smtClean="0"/>
              <a:t>Working copy merges changes and then commits</a:t>
            </a:r>
          </a:p>
          <a:p>
            <a:r>
              <a:rPr lang="en-US" dirty="0" smtClean="0"/>
              <a:t>Switch means you branched and now want your working copy to be your current working copy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r>
              <a:rPr lang="en-US" baseline="0" dirty="0" smtClean="0"/>
              <a:t> out concepts</a:t>
            </a:r>
            <a:endParaRPr lang="en-US" dirty="0"/>
          </a:p>
        </p:txBody>
      </p:sp>
      <p:pic>
        <p:nvPicPr>
          <p:cNvPr id="4" name="Picture 2" descr="http://ts3.mm.bing.net/images/thumbnail.aspx?q=1169140292410&amp;id=8239e9cd6762074871280494942c1b83&amp;url=http%3a%2f%2fwww.public-domain-image.com%2fplants%2fflowers%2fslides%2fdead-dry-branch-against-blue-sk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1201546"/>
            <a:ext cx="2324100" cy="154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21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Guide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71600" y="5181600"/>
            <a:ext cx="2514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code on my HD </a:t>
            </a:r>
          </a:p>
          <a:p>
            <a:pPr algn="ctr"/>
            <a:r>
              <a:rPr lang="en-US" dirty="0" smtClean="0"/>
              <a:t>(Working Copy)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43000" y="2927023"/>
            <a:ext cx="25908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SVN Node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438400" y="3765223"/>
            <a:ext cx="76200" cy="14163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28900" y="4191000"/>
            <a:ext cx="3475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 points to SVN Node</a:t>
            </a:r>
          </a:p>
          <a:p>
            <a:r>
              <a:rPr lang="en-US" dirty="0" smtClean="0"/>
              <a:t>Commits go to SVN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8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or Tag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71600" y="5181600"/>
            <a:ext cx="2514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code on my HD </a:t>
            </a:r>
          </a:p>
          <a:p>
            <a:pPr algn="ctr"/>
            <a:r>
              <a:rPr lang="en-US" dirty="0" smtClean="0"/>
              <a:t>(Working Copy)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43000" y="2927023"/>
            <a:ext cx="25908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SVN Node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438400" y="3765223"/>
            <a:ext cx="76200" cy="14163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95800" y="2927023"/>
            <a:ext cx="2514600" cy="1035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 (or tag)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4011746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are still pointing to the same node, you made a copy to another node</a:t>
            </a:r>
            <a:endParaRPr lang="en-US" dirty="0"/>
          </a:p>
        </p:txBody>
      </p:sp>
      <p:sp>
        <p:nvSpPr>
          <p:cNvPr id="9" name="Cloud Callout 8"/>
          <p:cNvSpPr/>
          <p:nvPr/>
        </p:nvSpPr>
        <p:spPr>
          <a:xfrm>
            <a:off x="4343400" y="1905000"/>
            <a:ext cx="2667000" cy="685800"/>
          </a:xfrm>
          <a:prstGeom prst="cloudCallout">
            <a:avLst>
              <a:gd name="adj1" fmla="val -686"/>
              <a:gd name="adj2" fmla="val 120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am not getting updates</a:t>
            </a:r>
            <a:endParaRPr lang="en-US" dirty="0"/>
          </a:p>
        </p:txBody>
      </p:sp>
      <p:sp>
        <p:nvSpPr>
          <p:cNvPr id="10" name="Cloud Callout 9"/>
          <p:cNvSpPr/>
          <p:nvPr/>
        </p:nvSpPr>
        <p:spPr>
          <a:xfrm>
            <a:off x="914400" y="1597843"/>
            <a:ext cx="2362200" cy="838200"/>
          </a:xfrm>
          <a:prstGeom prst="cloudCallout">
            <a:avLst>
              <a:gd name="adj1" fmla="val -880"/>
              <a:gd name="adj2" fmla="val 115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 speaks to 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2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71600" y="5181600"/>
            <a:ext cx="2514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code on my HD </a:t>
            </a:r>
          </a:p>
          <a:p>
            <a:pPr algn="ctr"/>
            <a:r>
              <a:rPr lang="en-US" dirty="0" smtClean="0"/>
              <a:t>(Working Copy)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43000" y="2927023"/>
            <a:ext cx="25908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SVN Node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648200" y="2927023"/>
            <a:ext cx="2514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Node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238500" y="3765223"/>
            <a:ext cx="1409700" cy="1411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07091" y="4844535"/>
            <a:ext cx="468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you switch, you point at the new node</a:t>
            </a:r>
            <a:endParaRPr lang="en-US" dirty="0"/>
          </a:p>
        </p:txBody>
      </p:sp>
      <p:sp>
        <p:nvSpPr>
          <p:cNvPr id="13" name="Cloud Callout 12"/>
          <p:cNvSpPr/>
          <p:nvPr/>
        </p:nvSpPr>
        <p:spPr>
          <a:xfrm>
            <a:off x="990600" y="1905000"/>
            <a:ext cx="2667000" cy="685800"/>
          </a:xfrm>
          <a:prstGeom prst="cloudCallout">
            <a:avLst>
              <a:gd name="adj1" fmla="val -686"/>
              <a:gd name="adj2" fmla="val 120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am not getting updates</a:t>
            </a:r>
            <a:endParaRPr lang="en-US" dirty="0"/>
          </a:p>
        </p:txBody>
      </p:sp>
      <p:sp>
        <p:nvSpPr>
          <p:cNvPr id="14" name="Cloud Callout 13"/>
          <p:cNvSpPr/>
          <p:nvPr/>
        </p:nvSpPr>
        <p:spPr>
          <a:xfrm>
            <a:off x="5486400" y="1828800"/>
            <a:ext cx="1981200" cy="990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his attention is on 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Patches</a:t>
            </a:r>
          </a:p>
          <a:p>
            <a:pPr lvl="1"/>
            <a:r>
              <a:rPr lang="en-US" dirty="0" smtClean="0"/>
              <a:t>Used when user has only read only access </a:t>
            </a:r>
          </a:p>
          <a:p>
            <a:pPr lvl="1"/>
            <a:r>
              <a:rPr lang="en-US" dirty="0" smtClean="0"/>
              <a:t>Public projects like </a:t>
            </a:r>
            <a:r>
              <a:rPr lang="en-US" dirty="0" err="1" smtClean="0"/>
              <a:t>SubSonic</a:t>
            </a:r>
            <a:r>
              <a:rPr lang="en-US" dirty="0" smtClean="0"/>
              <a:t> or Ubuntu</a:t>
            </a:r>
          </a:p>
          <a:p>
            <a:r>
              <a:rPr lang="en-US" dirty="0" err="1" smtClean="0"/>
              <a:t>Hookscripts</a:t>
            </a:r>
            <a:endParaRPr lang="en-US" dirty="0" smtClean="0"/>
          </a:p>
          <a:p>
            <a:pPr lvl="1"/>
            <a:r>
              <a:rPr lang="en-US" dirty="0" smtClean="0"/>
              <a:t>More advanced item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 no attention </a:t>
            </a:r>
            <a:endParaRPr lang="en-US" dirty="0"/>
          </a:p>
        </p:txBody>
      </p:sp>
      <p:pic>
        <p:nvPicPr>
          <p:cNvPr id="38914" name="Picture 2" descr="http://ts3.mm.bing.net/images/thumbnail.aspx?q=1061235928718&amp;id=673ecd868fb82cc8dceae598c84e4393&amp;url=http%3a%2f%2fi22.photobucket.com%2falbums%2fb311%2fTomoeGozen%2fo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343400"/>
            <a:ext cx="234315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30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aseline="0" dirty="0" smtClean="0"/>
              <a:t>Tags are frozen by</a:t>
            </a:r>
            <a:r>
              <a:rPr lang="en-US" dirty="0" smtClean="0"/>
              <a:t> convention</a:t>
            </a:r>
            <a:endParaRPr lang="en-US" baseline="0" dirty="0" smtClean="0"/>
          </a:p>
          <a:p>
            <a:r>
              <a:rPr lang="en-US" baseline="0" dirty="0" smtClean="0"/>
              <a:t>These are versions that are deployed</a:t>
            </a:r>
          </a:p>
          <a:p>
            <a:r>
              <a:rPr lang="en-US" dirty="0" smtClean="0"/>
              <a:t>They don’t change</a:t>
            </a:r>
            <a:endParaRPr lang="en-US" baseline="0" dirty="0" smtClean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err="1" smtClean="0"/>
              <a:t>ScholarshipUniverse</a:t>
            </a:r>
            <a:endParaRPr lang="en-US" dirty="0" smtClean="0"/>
          </a:p>
          <a:p>
            <a:pPr lvl="2"/>
            <a:r>
              <a:rPr lang="en-US" dirty="0" smtClean="0"/>
              <a:t>Trunk</a:t>
            </a:r>
          </a:p>
          <a:p>
            <a:pPr lvl="2"/>
            <a:r>
              <a:rPr lang="en-US" dirty="0" smtClean="0"/>
              <a:t>Tags</a:t>
            </a:r>
          </a:p>
          <a:p>
            <a:pPr lvl="3"/>
            <a:r>
              <a:rPr lang="en-US" dirty="0" smtClean="0"/>
              <a:t>Version 1.0.1</a:t>
            </a:r>
          </a:p>
          <a:p>
            <a:pPr lvl="3"/>
            <a:r>
              <a:rPr lang="en-US" dirty="0" smtClean="0"/>
              <a:t>Version 1.0.2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Tags</a:t>
            </a:r>
            <a:endParaRPr lang="en-US" dirty="0"/>
          </a:p>
        </p:txBody>
      </p:sp>
      <p:pic>
        <p:nvPicPr>
          <p:cNvPr id="40962" name="Picture 2" descr="http://ts1.mm.bing.net/images/thumbnail.aspx?q=1031240365052&amp;id=225f19c7a1e1393003277ad21868acb4&amp;url=http%3a%2f%2fhome.earthlink.net%2f%7enellojean%2fminniepearl%2fminniepear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57200"/>
            <a:ext cx="17526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3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Branches are working code</a:t>
            </a:r>
          </a:p>
          <a:p>
            <a:r>
              <a:rPr lang="en-US" dirty="0" smtClean="0"/>
              <a:t>They allow you to try stuff that breaks code but doesn’t break trunk</a:t>
            </a:r>
          </a:p>
          <a:p>
            <a:r>
              <a:rPr lang="en-US" dirty="0" smtClean="0"/>
              <a:t>Once branch is finished can merge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err="1" smtClean="0"/>
              <a:t>ScholarshipUniverse</a:t>
            </a:r>
            <a:endParaRPr lang="en-US" dirty="0" smtClean="0"/>
          </a:p>
          <a:p>
            <a:pPr lvl="2"/>
            <a:r>
              <a:rPr lang="en-US" dirty="0" smtClean="0"/>
              <a:t>Student</a:t>
            </a:r>
          </a:p>
          <a:p>
            <a:pPr lvl="3"/>
            <a:r>
              <a:rPr lang="en-US" dirty="0" smtClean="0"/>
              <a:t>Trunk</a:t>
            </a:r>
          </a:p>
          <a:p>
            <a:pPr lvl="3"/>
            <a:r>
              <a:rPr lang="en-US" dirty="0" smtClean="0"/>
              <a:t>Branch</a:t>
            </a:r>
          </a:p>
          <a:p>
            <a:pPr lvl="4"/>
            <a:r>
              <a:rPr lang="en-US" dirty="0" smtClean="0"/>
              <a:t>Experiment</a:t>
            </a:r>
          </a:p>
          <a:p>
            <a:pPr lvl="4"/>
            <a:r>
              <a:rPr lang="en-US" dirty="0" err="1" smtClean="0"/>
              <a:t>BugFix</a:t>
            </a:r>
            <a:endParaRPr lang="en-US" dirty="0" smtClean="0"/>
          </a:p>
          <a:p>
            <a:pPr lvl="4"/>
            <a:r>
              <a:rPr lang="en-US" dirty="0" smtClean="0"/>
              <a:t>TestingVersion1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pic>
        <p:nvPicPr>
          <p:cNvPr id="41986" name="Picture 2" descr="http://ts1.mm.bing.net/images/thumbnail.aspx?q=1032385084628&amp;id=39b4bd3987e177088ecf1c4b763af3c1&amp;url=http%3a%2f%2fupload.wikimedia.org%2fwikipedia%2fcommons%2f9%2f9f%2fBranches_on_a_rainy_d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048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54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is a bug in production</a:t>
            </a:r>
          </a:p>
          <a:p>
            <a:r>
              <a:rPr lang="en-US" dirty="0" smtClean="0"/>
              <a:t>The trunk has untested stuff</a:t>
            </a:r>
          </a:p>
          <a:p>
            <a:r>
              <a:rPr lang="en-US" dirty="0" smtClean="0"/>
              <a:t>You pull down the latest tag to your local machine</a:t>
            </a:r>
          </a:p>
          <a:p>
            <a:r>
              <a:rPr lang="en-US" dirty="0" smtClean="0"/>
              <a:t>You move this into a new branch</a:t>
            </a:r>
          </a:p>
          <a:p>
            <a:r>
              <a:rPr lang="en-US" dirty="0" smtClean="0"/>
              <a:t>You fix the bug</a:t>
            </a:r>
          </a:p>
          <a:p>
            <a:r>
              <a:rPr lang="en-US" dirty="0" smtClean="0"/>
              <a:t>You push this branch to testing</a:t>
            </a:r>
          </a:p>
          <a:p>
            <a:r>
              <a:rPr lang="en-US" dirty="0" smtClean="0"/>
              <a:t>Upon testing complete, you create a new version (tag) and publish it</a:t>
            </a:r>
          </a:p>
          <a:p>
            <a:r>
              <a:rPr lang="en-US" dirty="0" smtClean="0"/>
              <a:t>You merge the new branch into the trunk if necessary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a tag</a:t>
            </a:r>
            <a:endParaRPr lang="en-US" dirty="0"/>
          </a:p>
        </p:txBody>
      </p:sp>
      <p:pic>
        <p:nvPicPr>
          <p:cNvPr id="43010" name="Picture 2" descr="http://ts4.mm.bing.net/images/thumbnail.aspx?q=1040994345219&amp;id=01fc57e40366d323d523bf2dec0f2169&amp;url=http%3a%2f%2fetc.usf.edu%2fclipart%2f18900%2f18922%2ftag_18922_l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371600"/>
            <a:ext cx="2476500" cy="195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56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we make mistakes</a:t>
            </a:r>
          </a:p>
          <a:p>
            <a:r>
              <a:rPr lang="en-US" dirty="0" smtClean="0"/>
              <a:t>Control-Z only goes so far…</a:t>
            </a:r>
          </a:p>
          <a:p>
            <a:r>
              <a:rPr lang="en-US" dirty="0" smtClean="0"/>
              <a:t>Keep copies of things in the past in a logical fashion</a:t>
            </a:r>
          </a:p>
          <a:p>
            <a:r>
              <a:rPr lang="en-US" dirty="0" smtClean="0"/>
              <a:t>Try breaking change concepts in a safe fashion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Source Control?</a:t>
            </a:r>
            <a:endParaRPr lang="en-US" dirty="0"/>
          </a:p>
        </p:txBody>
      </p:sp>
      <p:pic>
        <p:nvPicPr>
          <p:cNvPr id="20482" name="Picture 2" descr="http://ts3.mm.bing.net/images/thumbnail.aspx?q=1041768385338&amp;id=60691f41a5c8882a635834ca7f15fdb8&amp;url=http%3a%2f%2f3.bp.blogspot.com%2f-ygXqjs2jlgI%2fTVb7rVljt8I%2fAAAAAAAAAIU%2fznSmgPI6x9A%2fs1600%2fwhy_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343400"/>
            <a:ext cx="203835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04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get a new idea for your app but it will break a lot of things</a:t>
            </a:r>
          </a:p>
          <a:p>
            <a:r>
              <a:rPr lang="en-US" dirty="0" smtClean="0"/>
              <a:t>You create a branch and switch to that branch</a:t>
            </a:r>
          </a:p>
          <a:p>
            <a:r>
              <a:rPr lang="en-US" dirty="0" smtClean="0"/>
              <a:t>You give it a try and if it works merge back into the trunk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a branch Part 1</a:t>
            </a:r>
            <a:endParaRPr lang="en-US" dirty="0"/>
          </a:p>
        </p:txBody>
      </p:sp>
      <p:pic>
        <p:nvPicPr>
          <p:cNvPr id="44034" name="Picture 2" descr="http://ts3.mm.bing.net/images/thumbnail.aspx?q=1043060109414&amp;id=d5af04c99f111ea744a8ed2e3bfb9047&amp;url=http%3a%2f%2fupload.wikimedia.org%2fwikipedia%2fcommons%2f5%2f5a%2fAmazona_farinosa_-on_branch-8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419600"/>
            <a:ext cx="1629070" cy="217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11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809625"/>
            <a:ext cx="4848225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017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828675"/>
            <a:ext cx="5648325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094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1606550"/>
            <a:ext cx="8202613" cy="364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19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to Date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1244600"/>
            <a:ext cx="8139113" cy="4368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4876800"/>
            <a:ext cx="35052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5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have some testing coming up but you are still working on code</a:t>
            </a:r>
          </a:p>
          <a:p>
            <a:r>
              <a:rPr lang="en-US" dirty="0" smtClean="0"/>
              <a:t>You create a branch (testing_v1)</a:t>
            </a:r>
          </a:p>
          <a:p>
            <a:r>
              <a:rPr lang="en-US" dirty="0" smtClean="0"/>
              <a:t>You publish from that branch</a:t>
            </a:r>
          </a:p>
          <a:p>
            <a:r>
              <a:rPr lang="en-US" dirty="0" smtClean="0"/>
              <a:t>You do your thing in the trunk</a:t>
            </a:r>
          </a:p>
          <a:p>
            <a:r>
              <a:rPr lang="en-US" dirty="0" smtClean="0"/>
              <a:t>If a bug occurs that could stop testing, you fix the branch</a:t>
            </a:r>
          </a:p>
          <a:p>
            <a:r>
              <a:rPr lang="en-US" dirty="0" smtClean="0"/>
              <a:t>You don’t throw more untested items in mix or things that are broke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a branch Part</a:t>
            </a:r>
            <a:r>
              <a:rPr lang="en-US" baseline="0" dirty="0" smtClean="0"/>
              <a:t> 2</a:t>
            </a:r>
            <a:endParaRPr lang="en-US" dirty="0"/>
          </a:p>
        </p:txBody>
      </p:sp>
      <p:pic>
        <p:nvPicPr>
          <p:cNvPr id="45058" name="Picture 2" descr="http://ts1.mm.bing.net/images/thumbnail.aspx?q=1030082863044&amp;id=dc0ffc3da1e97c90a5eff997ee379aec&amp;url=http%3a%2f%2fwww.birdswallpapers.org%2fwp-content%2fuploads%2fwallpapers%2ffour_colorful_birds_on_a_branch_wallpaper_-_1600x1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048000"/>
            <a:ext cx="20447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93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572250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96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85788"/>
            <a:ext cx="6553200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372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581025"/>
            <a:ext cx="6562725" cy="569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51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appears on all merges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775" y="2057400"/>
            <a:ext cx="5502349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490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RVS</a:t>
            </a:r>
          </a:p>
          <a:p>
            <a:pPr lvl="1"/>
            <a:r>
              <a:rPr lang="en-US" dirty="0" smtClean="0"/>
              <a:t>locking system (same as SourceSafe)</a:t>
            </a:r>
          </a:p>
          <a:p>
            <a:r>
              <a:rPr lang="en-US" dirty="0" smtClean="0"/>
              <a:t>CVS- built on top of RVS</a:t>
            </a:r>
          </a:p>
          <a:p>
            <a:pPr lvl="1"/>
            <a:r>
              <a:rPr lang="en-US" dirty="0" smtClean="0"/>
              <a:t>Built on top of RVS</a:t>
            </a:r>
          </a:p>
          <a:p>
            <a:pPr lvl="1"/>
            <a:r>
              <a:rPr lang="en-US" dirty="0" smtClean="0"/>
              <a:t>Non locking</a:t>
            </a:r>
          </a:p>
          <a:p>
            <a:pPr lvl="1"/>
            <a:r>
              <a:rPr lang="en-US" dirty="0" smtClean="0"/>
              <a:t> had some problems</a:t>
            </a:r>
          </a:p>
          <a:p>
            <a:r>
              <a:rPr lang="en-US" dirty="0" smtClean="0"/>
              <a:t>SVN</a:t>
            </a:r>
          </a:p>
          <a:p>
            <a:pPr lvl="1"/>
            <a:r>
              <a:rPr lang="en-US" dirty="0" smtClean="0"/>
              <a:t>Locks</a:t>
            </a:r>
            <a:r>
              <a:rPr lang="en-US" baseline="0" dirty="0" smtClean="0"/>
              <a:t> optional</a:t>
            </a:r>
            <a:endParaRPr lang="en-US" dirty="0" smtClean="0"/>
          </a:p>
          <a:p>
            <a:pPr lvl="1"/>
            <a:r>
              <a:rPr lang="en-US" dirty="0" smtClean="0"/>
              <a:t> generally non-locking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do version controls systems come from?</a:t>
            </a:r>
            <a:endParaRPr lang="en-US" dirty="0"/>
          </a:p>
        </p:txBody>
      </p:sp>
      <p:pic>
        <p:nvPicPr>
          <p:cNvPr id="21506" name="Picture 2" descr="http://ts3.mm.bing.net/images/thumbnail.aspx?q=1165086691046&amp;id=9fb105ffe1236f25ec9c09afdc15c4b7&amp;url=http%3a%2f%2fthe-parks-family.net%2ftpfn%2fwp-content%2fuploads%2f2008%2f02%2fgirlbab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657600"/>
            <a:ext cx="28575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37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the last page on all merges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1605848"/>
            <a:ext cx="5743575" cy="5099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908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552450"/>
            <a:ext cx="6562725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241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538163"/>
            <a:ext cx="6515100" cy="578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702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590550"/>
            <a:ext cx="6534150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779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561975"/>
            <a:ext cx="6515100" cy="573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568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takes  from parameter and  to parameter</a:t>
            </a:r>
          </a:p>
          <a:p>
            <a:r>
              <a:rPr lang="en-US" dirty="0" smtClean="0"/>
              <a:t>From and To can be a revision(tree) or different path or date</a:t>
            </a:r>
          </a:p>
          <a:p>
            <a:r>
              <a:rPr lang="en-US" dirty="0" smtClean="0"/>
              <a:t>You can select how you want the merge to happen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</a:t>
            </a:r>
            <a:endParaRPr lang="en-US" dirty="0"/>
          </a:p>
        </p:txBody>
      </p:sp>
      <p:pic>
        <p:nvPicPr>
          <p:cNvPr id="46082" name="Picture 2" descr="http://ts4.mm.bing.net/images/thumbnail.aspx?q=1041927580223&amp;id=0561616fb4a1f3a4d51e2a1f4501e1d4&amp;url=http%3a%2f%2fcf1.imgobject.com%2fprofiles%2f57d%2f4c5aa3c35e73d63a6c00057d%2froger-ebert-orig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408910"/>
            <a:ext cx="1495425" cy="202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11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comment your code</a:t>
            </a:r>
          </a:p>
          <a:p>
            <a:r>
              <a:rPr lang="en-US" dirty="0" smtClean="0"/>
              <a:t>Every commit!</a:t>
            </a:r>
          </a:p>
          <a:p>
            <a:r>
              <a:rPr lang="en-US" dirty="0" smtClean="0"/>
              <a:t>If you forget what you did use diff techniques</a:t>
            </a:r>
          </a:p>
          <a:p>
            <a:pPr lvl="1"/>
            <a:r>
              <a:rPr lang="en-US" dirty="0" smtClean="0"/>
              <a:t>Unified Diff</a:t>
            </a:r>
          </a:p>
          <a:p>
            <a:pPr lvl="1"/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I quote you?</a:t>
            </a:r>
            <a:endParaRPr lang="en-US" dirty="0"/>
          </a:p>
        </p:txBody>
      </p:sp>
      <p:pic>
        <p:nvPicPr>
          <p:cNvPr id="47106" name="Picture 2" descr="http://ts2.mm.bing.net/images/thumbnail.aspx?q=1155277331905&amp;id=aca9d47b5dec8a30827369ef6eaa095e&amp;url=http%3a%2f%2fstatic.guim.co.uk%2fsys-images%2fGuardian%2fPix%2fpictures%2f2010%2f3%2f22%2f1269270037767%2fMichelle-Paress-as-Alma-G-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371600"/>
            <a:ext cx="2857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05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did what???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33650"/>
            <a:ext cx="7961313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://ts3.mm.bing.net/images/thumbnail.aspx?q=1155266193730&amp;id=905ca8d75d125d0d46815cbb004d89c3&amp;url=http%3a%2f%2fmedia.victoriaadvocate.com%2fimg%2fblogs%2fheader_img%2f2011%2fJul%2f18%2fwalleworldslav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773685"/>
            <a:ext cx="19431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79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266700"/>
            <a:ext cx="6437313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4191000" y="44196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91000" y="51816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Not Equal 8"/>
          <p:cNvSpPr/>
          <p:nvPr/>
        </p:nvSpPr>
        <p:spPr>
          <a:xfrm>
            <a:off x="3885009" y="2290465"/>
            <a:ext cx="1372394" cy="381000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57403" y="1828800"/>
            <a:ext cx="1829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knows which items have changed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91200" y="42672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Latest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91200" y="4953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5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0050"/>
            <a:ext cx="7772400" cy="605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48400" y="36576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color coded</a:t>
            </a:r>
          </a:p>
          <a:p>
            <a:r>
              <a:rPr lang="en-US" dirty="0" smtClean="0"/>
              <a:t>Working copy is red</a:t>
            </a:r>
          </a:p>
          <a:p>
            <a:r>
              <a:rPr lang="en-US" dirty="0" smtClean="0"/>
              <a:t>Revision is blue</a:t>
            </a:r>
          </a:p>
          <a:p>
            <a:r>
              <a:rPr lang="en-US" dirty="0" smtClean="0"/>
              <a:t>Black is the same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6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Gets files</a:t>
            </a:r>
          </a:p>
          <a:p>
            <a:r>
              <a:rPr lang="en-US" dirty="0" smtClean="0"/>
              <a:t>Adds</a:t>
            </a:r>
            <a:r>
              <a:rPr lang="en-US" baseline="0" dirty="0" smtClean="0"/>
              <a:t> files</a:t>
            </a:r>
            <a:endParaRPr lang="en-US" dirty="0" smtClean="0"/>
          </a:p>
          <a:p>
            <a:r>
              <a:rPr lang="en-US" dirty="0" smtClean="0"/>
              <a:t>Merge files</a:t>
            </a:r>
          </a:p>
          <a:p>
            <a:r>
              <a:rPr lang="en-US" dirty="0" smtClean="0"/>
              <a:t>Moves files</a:t>
            </a:r>
          </a:p>
          <a:p>
            <a:r>
              <a:rPr lang="en-US" dirty="0" smtClean="0"/>
              <a:t>Organize files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it does</a:t>
            </a:r>
            <a:endParaRPr lang="en-US" dirty="0"/>
          </a:p>
        </p:txBody>
      </p:sp>
      <p:pic>
        <p:nvPicPr>
          <p:cNvPr id="22530" name="Picture 2" descr="http://ts3.mm.bing.net/images/thumbnail.aspx?q=1059795309194&amp;id=d133d536d202ab05d53c103886bf2f4d&amp;url=http%3a%2f%2ffc06.deviantart.net%2ffs71%2fi%2f2010%2f302%2f8%2fb%2fback_to_basics_by_b_82-d31rb5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828800"/>
            <a:ext cx="20097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62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History</a:t>
            </a:r>
          </a:p>
          <a:p>
            <a:r>
              <a:rPr lang="en-US" dirty="0" smtClean="0"/>
              <a:t>Note tree</a:t>
            </a:r>
          </a:p>
          <a:p>
            <a:r>
              <a:rPr lang="en-US" dirty="0" smtClean="0"/>
              <a:t>Not file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</a:t>
            </a:r>
            <a:r>
              <a:rPr lang="en-US" dirty="0" err="1" smtClean="0"/>
              <a:t>dunnit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600200"/>
            <a:ext cx="5096649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30" name="Picture 2" descr="http://ts4.mm.bing.net/images/thumbnail.aspx?q=1018625789343&amp;id=72f58684da8c810577448a3895c5634d&amp;url=http%3a%2f%2fstatic.guim.co.uk%2fsys-images%2fGuardian%2fPix%2fpictures%2f2008%2f10%2f13%2fbu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857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41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Blame it on Rio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362075"/>
            <a:ext cx="8210550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4" name="Picture 2" descr="http://ts3.mm.bing.net/images/thumbnail.aspx?q=1165658227534&amp;id=dea9f4cd5ae2a1dd5e4f2f21cc836506&amp;url=http%3a%2f%2fwww.moviemart.in%2fupload%2fblame%2520it%2520on%2520ri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33400"/>
            <a:ext cx="23241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6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100 dollar level</a:t>
            </a:r>
          </a:p>
          <a:p>
            <a:r>
              <a:rPr lang="en-US" dirty="0" smtClean="0"/>
              <a:t>You have made a feature change, it compiles, what is your next step?</a:t>
            </a:r>
          </a:p>
          <a:p>
            <a:r>
              <a:rPr lang="en-US" dirty="0" smtClean="0"/>
              <a:t>Commit changes with comment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Cash Cab-Tucson</a:t>
            </a:r>
            <a:endParaRPr lang="en-US" dirty="0"/>
          </a:p>
        </p:txBody>
      </p:sp>
      <p:pic>
        <p:nvPicPr>
          <p:cNvPr id="4" name="Picture 4" descr="http://ts4.mm.bing.net/images/thumbnail.aspx?q=1031039750611&amp;id=0781807a8f946a18e039554d541be2be&amp;url=http%3a%2f%2fimages.starpulse.com%2fPhotos%2fPreviews%2fCash-Cab-tv-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57200"/>
            <a:ext cx="16510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ttp://ts3.mm.bing.net/images/thumbnail.aspx?q=1131388281710&amp;id=6eb41e5edc67455911683cae14089616&amp;url=http%3a%2f%2fwww.tucsonmenu.com%2fimages%2ftucson_ma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10000"/>
            <a:ext cx="285750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76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</a:t>
            </a:r>
            <a:r>
              <a:rPr lang="en-US" baseline="0" dirty="0" smtClean="0"/>
              <a:t>you look at the SVN database?</a:t>
            </a:r>
          </a:p>
          <a:p>
            <a:r>
              <a:rPr lang="en-US" baseline="0" dirty="0" smtClean="0"/>
              <a:t>Repository Browser via Tortoise or Visual Studio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100 dollar</a:t>
            </a:r>
            <a:r>
              <a:rPr lang="en-US" baseline="0" dirty="0" smtClean="0"/>
              <a:t> level</a:t>
            </a:r>
            <a:endParaRPr lang="en-US" dirty="0"/>
          </a:p>
        </p:txBody>
      </p:sp>
      <p:pic>
        <p:nvPicPr>
          <p:cNvPr id="10244" name="Picture 4" descr="http://ts2.mm.bing.net/images/thumbnail.aspx?q=1059738431061&amp;id=eaf7561c28a66b929845f4e3efde5111&amp;url=http%3a%2f%2fstatic.fjcdn.com%2fpictures%2fCash%2bCab%2bo%2bc_dc0fff_13335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581400"/>
            <a:ext cx="1714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48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your application references external </a:t>
            </a:r>
            <a:r>
              <a:rPr lang="en-US" dirty="0" err="1" smtClean="0"/>
              <a:t>dlls</a:t>
            </a:r>
            <a:r>
              <a:rPr lang="en-US" dirty="0" smtClean="0"/>
              <a:t>, what must you do to make it compile from SVN?</a:t>
            </a:r>
          </a:p>
          <a:p>
            <a:r>
              <a:rPr lang="en-US" dirty="0" smtClean="0"/>
              <a:t>In VS-&gt;show all files-&gt;Go to Bin Folder-&gt;Include the external </a:t>
            </a:r>
            <a:r>
              <a:rPr lang="en-US" dirty="0" err="1" smtClean="0"/>
              <a:t>dlls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100 dollar level</a:t>
            </a:r>
            <a:endParaRPr lang="en-US" dirty="0"/>
          </a:p>
        </p:txBody>
      </p:sp>
      <p:pic>
        <p:nvPicPr>
          <p:cNvPr id="1026" name="Picture 2" descr="http://ts4.mm.bing.net/images/thumbnail.aspx?q=1130943426583&amp;id=cc2a14e464966001f03297f589bb186b&amp;url=http%3a%2f%2fwww.officialpsds.com%2fimages%2fstocks%2f100-Dollar-Bill-Front-stock27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95400"/>
            <a:ext cx="28575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s3.mm.bing.net/images/thumbnail.aspx?q=1036993373638&amp;id=e693c75de75f4db64717ba470e40e7d4&amp;url=http%3a%2f%2fwww.dddsouthwest.com%2fimages%2ftelerik_logo_RGB_photosho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648200"/>
            <a:ext cx="285750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45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How do you create a new directory for</a:t>
            </a:r>
            <a:r>
              <a:rPr lang="en-US" baseline="0" dirty="0" smtClean="0"/>
              <a:t> a new project?</a:t>
            </a:r>
          </a:p>
          <a:p>
            <a:r>
              <a:rPr lang="en-US" dirty="0" smtClean="0"/>
              <a:t>Repository Browser-&gt; Create Folder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100 Dollar Level</a:t>
            </a:r>
            <a:endParaRPr lang="en-US" dirty="0"/>
          </a:p>
        </p:txBody>
      </p:sp>
      <p:pic>
        <p:nvPicPr>
          <p:cNvPr id="12290" name="Picture 2" descr="http://ts4.mm.bing.net/images/thumbnail.aspx?q=1177156653011&amp;id=f694356bd398e2c1056556f2cf8e8c39&amp;url=http%3a%2f%2fwww.tompreuss.com%2fwp-content%2fuploads%2f2008%2f05%2f20080512_cash_cab_ben_baile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100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50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4 of the 7 Base levels in SVN Repository.</a:t>
            </a:r>
            <a:endParaRPr lang="en-US" baseline="0" dirty="0" smtClean="0"/>
          </a:p>
          <a:p>
            <a:r>
              <a:rPr lang="en-US" baseline="0" dirty="0" smtClean="0"/>
              <a:t>.</a:t>
            </a:r>
            <a:r>
              <a:rPr lang="en-US" baseline="0" dirty="0" err="1" smtClean="0"/>
              <a:t>NETSolutions</a:t>
            </a:r>
            <a:endParaRPr lang="en-US" baseline="0" dirty="0" smtClean="0"/>
          </a:p>
          <a:p>
            <a:r>
              <a:rPr lang="en-US" baseline="0" dirty="0" err="1" smtClean="0"/>
              <a:t>DatabaseSolutions</a:t>
            </a:r>
            <a:endParaRPr lang="en-US" baseline="0" dirty="0" smtClean="0"/>
          </a:p>
          <a:p>
            <a:r>
              <a:rPr lang="en-US" baseline="0" dirty="0" smtClean="0"/>
              <a:t>Common</a:t>
            </a:r>
          </a:p>
          <a:p>
            <a:r>
              <a:rPr lang="en-US" baseline="0" dirty="0" err="1" smtClean="0"/>
              <a:t>CodeReview</a:t>
            </a:r>
            <a:endParaRPr lang="en-US" baseline="0" dirty="0" smtClean="0"/>
          </a:p>
          <a:p>
            <a:r>
              <a:rPr lang="en-US" baseline="0" dirty="0" smtClean="0"/>
              <a:t>Personal</a:t>
            </a:r>
          </a:p>
          <a:p>
            <a:r>
              <a:rPr lang="en-US" dirty="0" err="1" smtClean="0"/>
              <a:t>MicrosoftSourceSafeArchives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 Light Challenge</a:t>
            </a:r>
            <a:endParaRPr lang="en-US" dirty="0"/>
          </a:p>
        </p:txBody>
      </p:sp>
      <p:pic>
        <p:nvPicPr>
          <p:cNvPr id="13314" name="Picture 2" descr="http://ts1.mm.bing.net/images/thumbnail.aspx?q=1020993606428&amp;id=5901a3f4846ef28b54251ad55ce00bf0&amp;url=http%3a%2f%2fwww.sfexaminer.com%2ffiles%2fblog_images%2fw.redlight.12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05200"/>
            <a:ext cx="28575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01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structure for production SVN</a:t>
            </a:r>
          </a:p>
          <a:p>
            <a:r>
              <a:rPr lang="en-US" dirty="0" err="1" smtClean="0"/>
              <a:t>Emfiles</a:t>
            </a:r>
            <a:r>
              <a:rPr lang="en-US" dirty="0" smtClean="0"/>
              <a:t>-&gt;same structure as </a:t>
            </a:r>
            <a:r>
              <a:rPr lang="en-US" dirty="0" smtClean="0">
                <a:hlinkClick r:id="rId2" action="ppaction://hlinkfile"/>
              </a:rPr>
              <a:t>\\em\files\</a:t>
            </a:r>
            <a:endParaRPr lang="en-US" dirty="0" smtClean="0"/>
          </a:p>
          <a:p>
            <a:r>
              <a:rPr lang="en-US" dirty="0" smtClean="0"/>
              <a:t>Should publish </a:t>
            </a:r>
            <a:r>
              <a:rPr lang="en-US" dirty="0" err="1" smtClean="0"/>
              <a:t>compilable</a:t>
            </a:r>
            <a:r>
              <a:rPr lang="en-US" dirty="0" smtClean="0"/>
              <a:t> solution</a:t>
            </a:r>
          </a:p>
          <a:p>
            <a:r>
              <a:rPr lang="en-US" dirty="0" smtClean="0"/>
              <a:t>This WILL cause redundancy</a:t>
            </a:r>
          </a:p>
          <a:p>
            <a:r>
              <a:rPr lang="en-US" dirty="0" smtClean="0"/>
              <a:t>Should also do a </a:t>
            </a:r>
            <a:r>
              <a:rPr lang="en-US" dirty="0" err="1" smtClean="0"/>
              <a:t>Db</a:t>
            </a:r>
            <a:r>
              <a:rPr lang="en-US" dirty="0" smtClean="0"/>
              <a:t> snapshot (Haven’t tested)</a:t>
            </a:r>
          </a:p>
          <a:p>
            <a:r>
              <a:rPr lang="en-US" dirty="0" smtClean="0"/>
              <a:t>Example-</a:t>
            </a:r>
            <a:r>
              <a:rPr lang="en-US" dirty="0" err="1" smtClean="0"/>
              <a:t>ROGue</a:t>
            </a:r>
            <a:r>
              <a:rPr lang="en-US" dirty="0" smtClean="0"/>
              <a:t> and Online Payment in same solution with </a:t>
            </a:r>
            <a:r>
              <a:rPr lang="en-US" dirty="0" err="1" smtClean="0"/>
              <a:t>PSUpload</a:t>
            </a:r>
            <a:r>
              <a:rPr lang="en-US" dirty="0" smtClean="0"/>
              <a:t> </a:t>
            </a:r>
            <a:r>
              <a:rPr lang="en-US" dirty="0" err="1" smtClean="0"/>
              <a:t>dll</a:t>
            </a:r>
            <a:r>
              <a:rPr lang="en-US" dirty="0" smtClean="0"/>
              <a:t> will be in multiple places in tree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a word from our sponsor</a:t>
            </a:r>
            <a:endParaRPr lang="en-US" dirty="0"/>
          </a:p>
        </p:txBody>
      </p:sp>
      <p:pic>
        <p:nvPicPr>
          <p:cNvPr id="2050" name="Picture 2" descr="http://ts3.mm.bing.net/images/thumbnail.aspx?q=1036890807694&amp;id=d4797fb16e216d28fb244a038dcdbb34&amp;url=http%3a%2f%2fwww.impactnottingham.com%2fs%2fone%2f1035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47800"/>
            <a:ext cx="285750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838451"/>
            <a:ext cx="20574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37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committed something an hour ago</a:t>
            </a:r>
          </a:p>
          <a:p>
            <a:r>
              <a:rPr lang="en-US" dirty="0" smtClean="0"/>
              <a:t>You have screwed it up and nothing is working and you want to start over. What command do you want to use?</a:t>
            </a:r>
          </a:p>
          <a:p>
            <a:r>
              <a:rPr lang="en-US" dirty="0" smtClean="0"/>
              <a:t>Revert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 Dollar Level</a:t>
            </a:r>
            <a:endParaRPr lang="en-US" dirty="0"/>
          </a:p>
        </p:txBody>
      </p:sp>
      <p:pic>
        <p:nvPicPr>
          <p:cNvPr id="4102" name="Picture 6" descr="http://ts4.mm.bing.net/images/thumbnail.aspx?q=1081521996023&amp;id=85b3004ab6c32a1a1f9763c41e4a49cc&amp;url=http%3a%2f%2fwww.newraleigh.com%2fimages%2farticles%2f407185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343400"/>
            <a:ext cx="28575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69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just created a </a:t>
            </a:r>
            <a:r>
              <a:rPr lang="en-US" dirty="0" err="1" smtClean="0"/>
              <a:t>db</a:t>
            </a:r>
            <a:r>
              <a:rPr lang="en-US" dirty="0" smtClean="0"/>
              <a:t> for a new application, how do you put in Source Control?</a:t>
            </a:r>
          </a:p>
          <a:p>
            <a:r>
              <a:rPr lang="en-US" dirty="0" smtClean="0"/>
              <a:t>Go to Repository Browser</a:t>
            </a:r>
          </a:p>
          <a:p>
            <a:r>
              <a:rPr lang="en-US" dirty="0" smtClean="0"/>
              <a:t>Create folder in DB section</a:t>
            </a:r>
          </a:p>
          <a:p>
            <a:r>
              <a:rPr lang="en-US" dirty="0" smtClean="0"/>
              <a:t>Copy the </a:t>
            </a:r>
            <a:r>
              <a:rPr lang="en-US" dirty="0" err="1" smtClean="0"/>
              <a:t>url</a:t>
            </a:r>
            <a:r>
              <a:rPr lang="en-US" dirty="0" smtClean="0"/>
              <a:t> to clipboard</a:t>
            </a:r>
          </a:p>
          <a:p>
            <a:r>
              <a:rPr lang="en-US" dirty="0" smtClean="0"/>
              <a:t>Go to Database-&gt;Right Click-&gt;Link Database to Source Control -&gt;Paste in </a:t>
            </a:r>
            <a:r>
              <a:rPr lang="en-US" dirty="0" err="1" smtClean="0"/>
              <a:t>Url</a:t>
            </a:r>
            <a:r>
              <a:rPr lang="en-US" dirty="0" smtClean="0"/>
              <a:t>-&gt; OK</a:t>
            </a:r>
          </a:p>
          <a:p>
            <a:r>
              <a:rPr lang="en-US" dirty="0" smtClean="0"/>
              <a:t>Then commit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</a:t>
            </a:r>
            <a:r>
              <a:rPr lang="en-US" baseline="0" dirty="0" smtClean="0"/>
              <a:t> Dollar Level</a:t>
            </a:r>
            <a:endParaRPr lang="en-US" dirty="0"/>
          </a:p>
        </p:txBody>
      </p:sp>
      <p:pic>
        <p:nvPicPr>
          <p:cNvPr id="14338" name="Picture 2" descr="http://ts2.mm.bing.net/images/thumbnail.aspx?q=1191320160597&amp;id=5c00484bf27b0ef75ec2162a11b2fd49&amp;url=http%3a%2f%2fwww.e-lite.com%2fimages%2fCashCab_snapsh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81000"/>
            <a:ext cx="232646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59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SVN command</a:t>
            </a:r>
            <a:r>
              <a:rPr lang="en-US" baseline="0" dirty="0" smtClean="0"/>
              <a:t> line</a:t>
            </a:r>
          </a:p>
          <a:p>
            <a:pPr lvl="1"/>
            <a:r>
              <a:rPr lang="en-US" dirty="0" smtClean="0"/>
              <a:t>SVN Server on top of Apache</a:t>
            </a:r>
          </a:p>
          <a:p>
            <a:r>
              <a:rPr lang="en-US" dirty="0" smtClean="0"/>
              <a:t>Tortoise</a:t>
            </a:r>
          </a:p>
          <a:p>
            <a:pPr lvl="1"/>
            <a:r>
              <a:rPr lang="en-US" dirty="0" err="1" smtClean="0"/>
              <a:t>Anhk</a:t>
            </a:r>
            <a:r>
              <a:rPr lang="en-US" baseline="0" dirty="0" smtClean="0"/>
              <a:t> SVN</a:t>
            </a:r>
          </a:p>
          <a:p>
            <a:r>
              <a:rPr lang="en-US" baseline="0" dirty="0" smtClean="0"/>
              <a:t>Rocket SVN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Under the hood</a:t>
            </a:r>
            <a:endParaRPr lang="en-US" dirty="0"/>
          </a:p>
        </p:txBody>
      </p:sp>
      <p:pic>
        <p:nvPicPr>
          <p:cNvPr id="23554" name="Picture 2" descr="http://ts2.mm.bing.net/images/thumbnail.aspx?q=1030893668473&amp;id=217afc20198adab021d3a74e2a21fcd1&amp;url=http%3a%2f%2fwww.horseswallpapers.com%2fwp-content%2fuploads%2fwallpapers%2ffour_horses_under_the_hood_wallpaper_-_1024x7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5146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58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working with others on a project. What is the first command you should use at the beginning of the day?</a:t>
            </a:r>
          </a:p>
          <a:p>
            <a:r>
              <a:rPr lang="en-US" dirty="0" smtClean="0"/>
              <a:t>Update To Latest Version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 Dollar Level</a:t>
            </a:r>
            <a:endParaRPr lang="en-US" dirty="0"/>
          </a:p>
        </p:txBody>
      </p:sp>
      <p:pic>
        <p:nvPicPr>
          <p:cNvPr id="15362" name="Picture 2" descr="http://ts4.mm.bing.net/images/thumbnail.aspx?q=1038902231127&amp;id=2c4a680ab094cd2cf65a36f58aa5dd46&amp;url=http%3a%2f%2frlv.zcache.com%2fcash_cab_t_shirt-p235089107042744605t53h_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886200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28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ready to commit changes but you forget what all you did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UnifiedDiff</a:t>
            </a:r>
            <a:r>
              <a:rPr lang="en-US" dirty="0" smtClean="0"/>
              <a:t> or Compare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500</a:t>
            </a:r>
            <a:r>
              <a:rPr lang="en-US" baseline="0" dirty="0" smtClean="0"/>
              <a:t> Dollar Level</a:t>
            </a:r>
            <a:endParaRPr lang="en-US" dirty="0"/>
          </a:p>
        </p:txBody>
      </p:sp>
      <p:pic>
        <p:nvPicPr>
          <p:cNvPr id="16386" name="Picture 2" descr="http://ts1.mm.bing.net/images/thumbnail.aspx?q=1080760796140&amp;id=d0dab3b931267728029faf62ca880332&amp;url=http%3a%2f%2f1.bp.blogspot.com%2f_16KdZOrGjoQ%2fTQVRSN7tAvI%2fAAAAAAAABRs%2frr2mnzTvKb0%2fs1600%2fBen%252BBaile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505200"/>
            <a:ext cx="24955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54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want to try out a feature that will break current code. How should you proceed?</a:t>
            </a:r>
          </a:p>
          <a:p>
            <a:r>
              <a:rPr lang="en-US" dirty="0" smtClean="0"/>
              <a:t>Subversion-&gt;Branch-&gt;Enter new directory in branches-&gt;Click checkbox to switch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1000 dollar level</a:t>
            </a:r>
            <a:endParaRPr lang="en-US" dirty="0"/>
          </a:p>
        </p:txBody>
      </p:sp>
      <p:pic>
        <p:nvPicPr>
          <p:cNvPr id="17410" name="Picture 2" descr="http://ts3.mm.bing.net/images/thumbnail.aspx?q=1060838319726&amp;id=b9aaa35a2d3d92e0ca6ad818634b4f68&amp;url=http%3a%2f%2fa1.phobos.apple.com%2fus%2fr1000%2f041%2fPurple%2f04%2f06%2f32%2fmzl.mlckvqzf.320x480-7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572000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69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finished</a:t>
            </a:r>
            <a:r>
              <a:rPr lang="en-US" baseline="0" dirty="0" smtClean="0"/>
              <a:t> work on a branch and want to merge it back into the trunk,</a:t>
            </a:r>
            <a:r>
              <a:rPr lang="en-US" dirty="0" smtClean="0"/>
              <a:t> </a:t>
            </a:r>
            <a:r>
              <a:rPr lang="en-US" baseline="0" dirty="0" smtClean="0"/>
              <a:t>what do you do?</a:t>
            </a:r>
          </a:p>
          <a:p>
            <a:r>
              <a:rPr lang="en-US" baseline="0" dirty="0" smtClean="0"/>
              <a:t>Go to Project Level</a:t>
            </a:r>
          </a:p>
          <a:p>
            <a:r>
              <a:rPr lang="en-US" baseline="0" dirty="0" smtClean="0"/>
              <a:t>Subversion-&gt;Merge</a:t>
            </a:r>
          </a:p>
          <a:p>
            <a:r>
              <a:rPr lang="en-US" dirty="0" smtClean="0"/>
              <a:t>Use second option</a:t>
            </a:r>
          </a:p>
          <a:p>
            <a:r>
              <a:rPr lang="en-US" dirty="0" smtClean="0"/>
              <a:t>Resolve conflict with my changes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1000 Dollar Level</a:t>
            </a:r>
            <a:endParaRPr lang="en-US" dirty="0"/>
          </a:p>
        </p:txBody>
      </p:sp>
      <p:pic>
        <p:nvPicPr>
          <p:cNvPr id="18434" name="Picture 2" descr="http://ts4.mm.bing.net/images/thumbnail.aspx?q=1169422623175&amp;id=b02b94aa5d9bf2f0d9166d8bf0970d53&amp;url=http%3a%2f%2fstatic.flickr.com%2f3081%2f2492981984_4354e1010b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386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24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want to revert</a:t>
            </a:r>
            <a:r>
              <a:rPr lang="en-US" baseline="0" dirty="0" smtClean="0"/>
              <a:t> to a previous version but don’t want to remove your latest version changes. What do you?</a:t>
            </a:r>
          </a:p>
          <a:p>
            <a:r>
              <a:rPr lang="en-US" baseline="0" dirty="0" smtClean="0"/>
              <a:t>Merge from the previous version into the current trunk</a:t>
            </a:r>
          </a:p>
          <a:p>
            <a:r>
              <a:rPr lang="en-US" baseline="0" dirty="0" smtClean="0"/>
              <a:t>You can do the same thing again to get back to current version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2000</a:t>
            </a:r>
            <a:r>
              <a:rPr lang="en-US" baseline="0" dirty="0" smtClean="0"/>
              <a:t> Dollar Level</a:t>
            </a:r>
            <a:endParaRPr lang="en-US" dirty="0"/>
          </a:p>
        </p:txBody>
      </p:sp>
      <p:pic>
        <p:nvPicPr>
          <p:cNvPr id="6" name="Picture 2" descr="http://ts2.mm.bing.net/images/thumbnail.aspx?q=1139115296425&amp;id=aea65a816e496a8140ff3c12b897b42a&amp;url=http%3a%2f%2fwww.mentalfloss.com%2fblogs%2fwp-content%2fuploads%2f2010%2f01%2fcash-cab-79995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5105400"/>
            <a:ext cx="28575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76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updated a file and someone else has made a change. You want to use your version instead. What command do you use?</a:t>
            </a:r>
          </a:p>
          <a:p>
            <a:r>
              <a:rPr lang="en-US" dirty="0" smtClean="0"/>
              <a:t>Use working copy or use mine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2000 Dollar Level</a:t>
            </a:r>
            <a:endParaRPr lang="en-US" dirty="0"/>
          </a:p>
        </p:txBody>
      </p:sp>
      <p:pic>
        <p:nvPicPr>
          <p:cNvPr id="8194" name="Picture 2" descr="http://ts3.mm.bing.net/images/thumbnail.aspx?q=1018040616754&amp;id=111fe669dc3ffca06ee2868c6cd3e7f3&amp;url=http%3a%2f%2fwww.hamovhotov.com%2fpicturegallery%2fimages%2fwallpapers%2fmovie_wallpapers%2faustin_powers_goldmember__mini_me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1148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95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just deployed an application to production. What steps do you take in SVN?</a:t>
            </a:r>
          </a:p>
          <a:p>
            <a:r>
              <a:rPr lang="en-US" dirty="0" smtClean="0"/>
              <a:t>Put it in the new </a:t>
            </a:r>
            <a:r>
              <a:rPr lang="en-US" dirty="0" err="1" smtClean="0"/>
              <a:t>emfiles</a:t>
            </a:r>
            <a:r>
              <a:rPr lang="en-US" dirty="0" smtClean="0"/>
              <a:t> structure</a:t>
            </a:r>
          </a:p>
          <a:p>
            <a:r>
              <a:rPr lang="en-US" dirty="0" smtClean="0"/>
              <a:t>Go to DB and commit the current state in SS</a:t>
            </a:r>
          </a:p>
          <a:p>
            <a:r>
              <a:rPr lang="en-US" dirty="0" smtClean="0"/>
              <a:t>Then unlink the </a:t>
            </a:r>
            <a:r>
              <a:rPr lang="en-US" dirty="0" err="1" smtClean="0"/>
              <a:t>db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5000 dollar level</a:t>
            </a:r>
            <a:endParaRPr lang="en-US" dirty="0"/>
          </a:p>
        </p:txBody>
      </p:sp>
      <p:pic>
        <p:nvPicPr>
          <p:cNvPr id="7170" name="Picture 2" descr="http://ts1.mm.bing.net/images/thumbnail.aspx?q=1156482924796&amp;id=dbf532d3fd839067fea72e6606c7dce0&amp;url=http%3a%2f%2fwww.deviantart.com%2fdownload%2f111417533%2fdr_evil_by_johnandert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674" y="3581400"/>
            <a:ext cx="21431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8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Source Control?</a:t>
            </a:r>
          </a:p>
          <a:p>
            <a:r>
              <a:rPr lang="en-US" dirty="0" smtClean="0"/>
              <a:t>How did come about? </a:t>
            </a:r>
          </a:p>
          <a:p>
            <a:r>
              <a:rPr lang="en-US" dirty="0" smtClean="0"/>
              <a:t>Why do we use it?</a:t>
            </a:r>
          </a:p>
          <a:p>
            <a:r>
              <a:rPr lang="en-US" dirty="0" smtClean="0"/>
              <a:t>How do we use the various functions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the </a:t>
            </a:r>
            <a:r>
              <a:rPr lang="en-US" dirty="0" err="1" smtClean="0"/>
              <a:t>ride..please</a:t>
            </a:r>
            <a:r>
              <a:rPr lang="en-US" dirty="0" smtClean="0"/>
              <a:t> leave</a:t>
            </a:r>
            <a:endParaRPr lang="en-US" dirty="0"/>
          </a:p>
        </p:txBody>
      </p:sp>
      <p:pic>
        <p:nvPicPr>
          <p:cNvPr id="6148" name="Picture 4" descr="http://ts1.mm.bing.net/images/thumbnail.aspx?q=1054793279552&amp;id=0a83055bf94acab031c03754b5651199&amp;url=http%3a%2f%2fpolisnyc.files.wordpress.com%2f2007%2f01%2fcashcab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495800"/>
            <a:ext cx="28194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63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holds the files</a:t>
            </a:r>
          </a:p>
          <a:p>
            <a:r>
              <a:rPr lang="en-US" dirty="0" smtClean="0"/>
              <a:t>Clients downloads to working copy</a:t>
            </a:r>
          </a:p>
          <a:p>
            <a:r>
              <a:rPr lang="en-US" dirty="0" smtClean="0"/>
              <a:t>Works on trees-not files</a:t>
            </a:r>
          </a:p>
          <a:p>
            <a:r>
              <a:rPr lang="en-US" dirty="0" smtClean="0"/>
              <a:t>Has meta data-messages</a:t>
            </a:r>
          </a:p>
          <a:p>
            <a:r>
              <a:rPr lang="en-US" dirty="0" smtClean="0"/>
              <a:t>You have to get-no pushing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pic>
        <p:nvPicPr>
          <p:cNvPr id="24578" name="Picture 2" descr="http://ts2.mm.bing.net/images/thumbnail.aspx?q=1185031007877&amp;id=8496668b95c6523b8999533db9b7648d&amp;url=http%3a%2f%2f3.bp.blogspot.com%2f-S_Vnt3ljQws%2fTVgfpvrTXCI%2fAAAAAAAAATM%2fmIkUQF93XEk%2fs1600%2fBarbieBasicsHea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371600"/>
            <a:ext cx="2857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63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working copy is the files on your machine</a:t>
            </a:r>
          </a:p>
          <a:p>
            <a:r>
              <a:rPr lang="en-US" dirty="0" smtClean="0"/>
              <a:t>These files come from a node of the </a:t>
            </a:r>
            <a:r>
              <a:rPr lang="en-US" dirty="0" err="1" smtClean="0"/>
              <a:t>svn</a:t>
            </a:r>
            <a:r>
              <a:rPr lang="en-US" dirty="0" smtClean="0"/>
              <a:t> tree</a:t>
            </a:r>
          </a:p>
          <a:p>
            <a:r>
              <a:rPr lang="en-US" dirty="0" smtClean="0"/>
              <a:t>Working copies can have changes not in the tree</a:t>
            </a:r>
          </a:p>
          <a:p>
            <a:r>
              <a:rPr lang="en-US" dirty="0" smtClean="0"/>
              <a:t>When you commit you create a new revision(tree)</a:t>
            </a:r>
          </a:p>
          <a:p>
            <a:r>
              <a:rPr lang="en-US" dirty="0" smtClean="0"/>
              <a:t>Working copies can moved to different nodes in the tree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copy</a:t>
            </a:r>
            <a:endParaRPr lang="en-US" dirty="0"/>
          </a:p>
        </p:txBody>
      </p:sp>
      <p:pic>
        <p:nvPicPr>
          <p:cNvPr id="25602" name="Picture 2" descr="http://ts1.mm.bing.net/images/thumbnail.aspx?q=1041785358364&amp;id=c6e0f7e3e1a3c771bbd1f4cfa4a84dc9&amp;url=http%3a%2f%2fthundafunda.com%2f5%2f5.2%2ffarmer-working-in-the-calm-mind-peaceful-background-pictu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2400"/>
            <a:ext cx="25527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65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SVN-Repo Browser</a:t>
            </a:r>
          </a:p>
          <a:p>
            <a:r>
              <a:rPr lang="en-US" dirty="0" smtClean="0"/>
              <a:t>Also in VS2010</a:t>
            </a:r>
          </a:p>
          <a:p>
            <a:r>
              <a:rPr lang="en-US" dirty="0" smtClean="0"/>
              <a:t>File-&gt;Open</a:t>
            </a:r>
          </a:p>
          <a:p>
            <a:r>
              <a:rPr lang="en-US" dirty="0" smtClean="0"/>
              <a:t>Subversion Project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Copy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895600"/>
            <a:ext cx="5162550" cy="3595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 descr="http://ts2.mm.bing.net/images/thumbnail.aspx?q=1051805495437&amp;id=33ea61c19b3afa6b526d70b6ac5c5fad&amp;url=http%3a%2f%2fupload.wikimedia.org%2fwikipedia%2fcommons%2fc%2fc0%2fWmf_sdtpa_servers_2009-01-20_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861" y="152400"/>
            <a:ext cx="2008124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68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3470</TotalTime>
  <Words>1621</Words>
  <Application>Microsoft Office PowerPoint</Application>
  <PresentationFormat>On-screen Show (4:3)</PresentationFormat>
  <Paragraphs>284</Paragraphs>
  <Slides>67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Waveform</vt:lpstr>
      <vt:lpstr>Subversion</vt:lpstr>
      <vt:lpstr>Overview</vt:lpstr>
      <vt:lpstr>Why Source Control?</vt:lpstr>
      <vt:lpstr>Where do version controls systems come from?</vt:lpstr>
      <vt:lpstr>All it does</vt:lpstr>
      <vt:lpstr>Under the hood</vt:lpstr>
      <vt:lpstr>Basic concepts</vt:lpstr>
      <vt:lpstr>Working copy</vt:lpstr>
      <vt:lpstr>Server Copy</vt:lpstr>
      <vt:lpstr>Atomicity</vt:lpstr>
      <vt:lpstr>Every story needs conflict</vt:lpstr>
      <vt:lpstr>Hello Real World Example</vt:lpstr>
      <vt:lpstr>In another room</vt:lpstr>
      <vt:lpstr>So you get latest with fear</vt:lpstr>
      <vt:lpstr>Resolution of the story!</vt:lpstr>
      <vt:lpstr>Note the arrows</vt:lpstr>
      <vt:lpstr>What if there is no conflict</vt:lpstr>
      <vt:lpstr>Don’t go changing</vt:lpstr>
      <vt:lpstr>The down side is…</vt:lpstr>
      <vt:lpstr>Concepts</vt:lpstr>
      <vt:lpstr>Branching, Switching and Merging</vt:lpstr>
      <vt:lpstr>Branching out concepts</vt:lpstr>
      <vt:lpstr>Visual Guide</vt:lpstr>
      <vt:lpstr>Branch or Tag</vt:lpstr>
      <vt:lpstr>Switch</vt:lpstr>
      <vt:lpstr>Pay no attention </vt:lpstr>
      <vt:lpstr>Tags</vt:lpstr>
      <vt:lpstr>Branches</vt:lpstr>
      <vt:lpstr>How to use a tag</vt:lpstr>
      <vt:lpstr>How to use a branch Part 1</vt:lpstr>
      <vt:lpstr>PowerPoint Presentation</vt:lpstr>
      <vt:lpstr>PowerPoint Presentation</vt:lpstr>
      <vt:lpstr>Switch</vt:lpstr>
      <vt:lpstr>Switch to Date</vt:lpstr>
      <vt:lpstr>How to use a branch Part 2</vt:lpstr>
      <vt:lpstr>Merges</vt:lpstr>
      <vt:lpstr>PowerPoint Presentation</vt:lpstr>
      <vt:lpstr>PowerPoint Presentation</vt:lpstr>
      <vt:lpstr>This appears on all merges</vt:lpstr>
      <vt:lpstr>This the last page on all merges</vt:lpstr>
      <vt:lpstr>PowerPoint Presentation</vt:lpstr>
      <vt:lpstr>PowerPoint Presentation</vt:lpstr>
      <vt:lpstr>PowerPoint Presentation</vt:lpstr>
      <vt:lpstr>PowerPoint Presentation</vt:lpstr>
      <vt:lpstr>Quick Review</vt:lpstr>
      <vt:lpstr>Can I quote you?</vt:lpstr>
      <vt:lpstr>I did what???</vt:lpstr>
      <vt:lpstr>PowerPoint Presentation</vt:lpstr>
      <vt:lpstr>PowerPoint Presentation</vt:lpstr>
      <vt:lpstr>Who dunnit?</vt:lpstr>
      <vt:lpstr>Blame it on Rio</vt:lpstr>
      <vt:lpstr>Cash Cab-Tucson</vt:lpstr>
      <vt:lpstr>100 dollar level</vt:lpstr>
      <vt:lpstr>100 dollar level</vt:lpstr>
      <vt:lpstr>100 Dollar Level</vt:lpstr>
      <vt:lpstr>Red Light Challenge</vt:lpstr>
      <vt:lpstr>Now a word from our sponsor</vt:lpstr>
      <vt:lpstr>200 Dollar Level</vt:lpstr>
      <vt:lpstr>200 Dollar Level</vt:lpstr>
      <vt:lpstr>200 Dollar Level</vt:lpstr>
      <vt:lpstr>500 Dollar Level</vt:lpstr>
      <vt:lpstr>1000 dollar level</vt:lpstr>
      <vt:lpstr>1000 Dollar Level</vt:lpstr>
      <vt:lpstr>2000 Dollar Level</vt:lpstr>
      <vt:lpstr>2000 Dollar Level</vt:lpstr>
      <vt:lpstr>5000 dollar level</vt:lpstr>
      <vt:lpstr>That’s the ride..please leave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Subversion</dc:title>
  <dc:creator>Donald Merson</dc:creator>
  <cp:lastModifiedBy>Donald Merson</cp:lastModifiedBy>
  <cp:revision>58</cp:revision>
  <dcterms:created xsi:type="dcterms:W3CDTF">2011-08-12T17:51:52Z</dcterms:created>
  <dcterms:modified xsi:type="dcterms:W3CDTF">2011-12-07T22:40:03Z</dcterms:modified>
</cp:coreProperties>
</file>