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7" r:id="rId3"/>
    <p:sldId id="273" r:id="rId4"/>
    <p:sldId id="264" r:id="rId5"/>
    <p:sldId id="258" r:id="rId6"/>
    <p:sldId id="265" r:id="rId7"/>
    <p:sldId id="268" r:id="rId8"/>
    <p:sldId id="266" r:id="rId9"/>
    <p:sldId id="269" r:id="rId10"/>
    <p:sldId id="270" r:id="rId11"/>
    <p:sldId id="271" r:id="rId12"/>
    <p:sldId id="272" r:id="rId13"/>
    <p:sldId id="259" r:id="rId14"/>
    <p:sldId id="274" r:id="rId15"/>
    <p:sldId id="262" r:id="rId16"/>
    <p:sldId id="263" r:id="rId17"/>
    <p:sldId id="261"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177" autoAdjust="0"/>
  </p:normalViewPr>
  <p:slideViewPr>
    <p:cSldViewPr>
      <p:cViewPr varScale="1">
        <p:scale>
          <a:sx n="50" d="100"/>
          <a:sy n="50" d="100"/>
        </p:scale>
        <p:origin x="-238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3D8952-B67E-480C-A8B1-88733909F29E}" type="datetimeFigureOut">
              <a:rPr lang="en-US" smtClean="0"/>
              <a:t>5/17/2014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47921-0AE1-423C-AD11-10012F198E8F}" type="slidenum">
              <a:rPr lang="en-US" smtClean="0"/>
              <a:t>‹#›</a:t>
            </a:fld>
            <a:endParaRPr lang="en-US"/>
          </a:p>
        </p:txBody>
      </p:sp>
    </p:spTree>
    <p:extLst>
      <p:ext uri="{BB962C8B-B14F-4D97-AF65-F5344CB8AC3E}">
        <p14:creationId xmlns:p14="http://schemas.microsoft.com/office/powerpoint/2010/main" val="270755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iblehub.com/text/acts/8-36.htm"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biblehub.com/text/luke/8-5.htm" TargetMode="External"/><Relationship Id="rId4" Type="http://schemas.openxmlformats.org/officeDocument/2006/relationships/hyperlink" Target="http://biblehub.com/abbrev.ht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Road</a:t>
            </a:r>
          </a:p>
          <a:p>
            <a:r>
              <a:rPr lang="en-US" sz="1200" b="1" i="0" kern="1200" dirty="0" smtClean="0">
                <a:solidFill>
                  <a:schemeClr val="tx1"/>
                </a:solidFill>
                <a:effectLst/>
                <a:latin typeface="+mn-lt"/>
                <a:ea typeface="+mn-ea"/>
                <a:cs typeface="+mn-cs"/>
              </a:rPr>
              <a:t>14 </a:t>
            </a:r>
            <a:r>
              <a:rPr lang="en-US" sz="1200" b="1" i="0" kern="1200" baseline="30000" dirty="0" smtClean="0">
                <a:solidFill>
                  <a:schemeClr val="tx1"/>
                </a:solidFill>
                <a:effectLst/>
                <a:latin typeface="+mn-lt"/>
                <a:ea typeface="+mn-ea"/>
                <a:cs typeface="+mn-cs"/>
              </a:rPr>
              <a:t>1-4 </a:t>
            </a:r>
            <a:r>
              <a:rPr lang="en-US" sz="1200" b="0" i="0" kern="1200" dirty="0" smtClean="0">
                <a:solidFill>
                  <a:schemeClr val="tx1"/>
                </a:solidFill>
                <a:effectLst/>
                <a:latin typeface="+mn-lt"/>
                <a:ea typeface="+mn-ea"/>
                <a:cs typeface="+mn-cs"/>
              </a:rPr>
              <a:t>“Don’t let this throw you. You trust God, don’t you? Trust me. There is plenty of room for you in my Father’s home. If that weren’t so, would I have told you that I’m on my way to get a room ready for you? And if I’m on my way to get your room ready, I’ll come back and get you so you can live where I live. And you already know the road I’m taking.”</a:t>
            </a:r>
          </a:p>
          <a:p>
            <a:r>
              <a:rPr lang="en-US" sz="1200" b="1" i="0" kern="1200" baseline="30000" dirty="0" smtClean="0">
                <a:solidFill>
                  <a:schemeClr val="tx1"/>
                </a:solidFill>
                <a:effectLst/>
                <a:latin typeface="+mn-lt"/>
                <a:ea typeface="+mn-ea"/>
                <a:cs typeface="+mn-cs"/>
              </a:rPr>
              <a:t>5 </a:t>
            </a:r>
            <a:r>
              <a:rPr lang="en-US" sz="1200" b="0" i="0" kern="1200" dirty="0" smtClean="0">
                <a:solidFill>
                  <a:schemeClr val="tx1"/>
                </a:solidFill>
                <a:effectLst/>
                <a:latin typeface="+mn-lt"/>
                <a:ea typeface="+mn-ea"/>
                <a:cs typeface="+mn-cs"/>
              </a:rPr>
              <a:t>Thomas said, “Master, we have no idea where you’re going. How do you expect us to know the road?”</a:t>
            </a:r>
          </a:p>
          <a:p>
            <a:r>
              <a:rPr lang="en-US" sz="1200" b="1" i="0" kern="1200" baseline="30000" dirty="0" smtClean="0">
                <a:solidFill>
                  <a:schemeClr val="tx1"/>
                </a:solidFill>
                <a:effectLst/>
                <a:latin typeface="+mn-lt"/>
                <a:ea typeface="+mn-ea"/>
                <a:cs typeface="+mn-cs"/>
              </a:rPr>
              <a:t>6-7 </a:t>
            </a:r>
            <a:r>
              <a:rPr lang="en-US" sz="1200" b="0" i="0" kern="1200" dirty="0" smtClean="0">
                <a:solidFill>
                  <a:schemeClr val="tx1"/>
                </a:solidFill>
                <a:effectLst/>
                <a:latin typeface="+mn-lt"/>
                <a:ea typeface="+mn-ea"/>
                <a:cs typeface="+mn-cs"/>
              </a:rPr>
              <a:t>Jesus said, “I am the Road, also the Truth, also the Life. No one gets to the Father apart from me. If you really knew me, you would know my Father as well. From now on, you do know him. You’ve even seen him!”</a:t>
            </a:r>
          </a:p>
          <a:p>
            <a:r>
              <a:rPr lang="en-US" sz="1200" b="1" i="0" kern="1200" baseline="30000" dirty="0" smtClean="0">
                <a:solidFill>
                  <a:schemeClr val="tx1"/>
                </a:solidFill>
                <a:effectLst/>
                <a:latin typeface="+mn-lt"/>
                <a:ea typeface="+mn-ea"/>
                <a:cs typeface="+mn-cs"/>
              </a:rPr>
              <a:t>8 </a:t>
            </a:r>
            <a:r>
              <a:rPr lang="en-US" sz="1200" b="0" i="0" kern="1200" dirty="0" smtClean="0">
                <a:solidFill>
                  <a:schemeClr val="tx1"/>
                </a:solidFill>
                <a:effectLst/>
                <a:latin typeface="+mn-lt"/>
                <a:ea typeface="+mn-ea"/>
                <a:cs typeface="+mn-cs"/>
              </a:rPr>
              <a:t>Philip said, “Master, show us the Father; then we’ll be content.”</a:t>
            </a:r>
          </a:p>
          <a:p>
            <a:r>
              <a:rPr lang="en-US" sz="1200" b="1" i="0" kern="1200" baseline="30000" dirty="0" smtClean="0">
                <a:solidFill>
                  <a:schemeClr val="tx1"/>
                </a:solidFill>
                <a:effectLst/>
                <a:latin typeface="+mn-lt"/>
                <a:ea typeface="+mn-ea"/>
                <a:cs typeface="+mn-cs"/>
              </a:rPr>
              <a:t>9-10 </a:t>
            </a:r>
            <a:r>
              <a:rPr lang="en-US" sz="1200" b="0" i="0" kern="1200" dirty="0" smtClean="0">
                <a:solidFill>
                  <a:schemeClr val="tx1"/>
                </a:solidFill>
                <a:effectLst/>
                <a:latin typeface="+mn-lt"/>
                <a:ea typeface="+mn-ea"/>
                <a:cs typeface="+mn-cs"/>
              </a:rPr>
              <a:t>“You’ve been with me all this time, Philip, and you still don’t understand? To see me is to see the Father. So how can you ask, ‘Where is the Father?’ Don’t you believe that I am in the Father and the Father is in me? The words that I speak to you aren’t mere words. I don’t just make them up on my own. The Father who resides in me crafts each word into a divine act.</a:t>
            </a:r>
          </a:p>
          <a:p>
            <a:r>
              <a:rPr lang="en-US" sz="1200" b="1" i="0" kern="1200" baseline="30000" dirty="0" smtClean="0">
                <a:solidFill>
                  <a:schemeClr val="tx1"/>
                </a:solidFill>
                <a:effectLst/>
                <a:latin typeface="+mn-lt"/>
                <a:ea typeface="+mn-ea"/>
                <a:cs typeface="+mn-cs"/>
              </a:rPr>
              <a:t>11-14 </a:t>
            </a:r>
            <a:r>
              <a:rPr lang="en-US" sz="1200" b="0" i="0" kern="1200" dirty="0" smtClean="0">
                <a:solidFill>
                  <a:schemeClr val="tx1"/>
                </a:solidFill>
                <a:effectLst/>
                <a:latin typeface="+mn-lt"/>
                <a:ea typeface="+mn-ea"/>
                <a:cs typeface="+mn-cs"/>
              </a:rPr>
              <a:t>“Believe me: I am in my Father and my Father is in me. If you can’t believe that, believe what you see—these works. The person who trusts me will not only do what I’m doing but even greater things, because I, on my way to the Father, am giving you the same work to do that I’ve been doing. You can count on it. From now on, whatever you request along the lines of who I am and what I am doing, I’ll do it. That’s how the Father will be seen for who he is in the Son. I mean it. Whatever you request in this way, I’ll do.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47921-0AE1-423C-AD11-10012F198E8F}" type="slidenum">
              <a:rPr lang="en-US" smtClean="0"/>
              <a:t>2</a:t>
            </a:fld>
            <a:endParaRPr lang="en-US"/>
          </a:p>
        </p:txBody>
      </p:sp>
    </p:spTree>
    <p:extLst>
      <p:ext uri="{BB962C8B-B14F-4D97-AF65-F5344CB8AC3E}">
        <p14:creationId xmlns:p14="http://schemas.microsoft.com/office/powerpoint/2010/main" val="69454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Modern-day excavations in Nazareth: the houses ordinary people lived in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usually had rough stone foundations and mud-brick walls</a:t>
            </a:r>
          </a:p>
          <a:p>
            <a:endParaRPr lang="en-US" sz="1200" b="0" i="0" kern="1200" dirty="0" smtClean="0">
              <a:solidFill>
                <a:schemeClr val="tx1"/>
              </a:solidFill>
              <a:effectLst/>
              <a:latin typeface="+mn-lt"/>
              <a:ea typeface="+mn-ea"/>
              <a:cs typeface="+mn-cs"/>
            </a:endParaRPr>
          </a:p>
          <a:p>
            <a:r>
              <a:rPr lang="en-US" b="0" i="0" baseline="0" dirty="0" smtClean="0"/>
              <a:t>Rooms were limited by the size of the beams due to materials.</a:t>
            </a:r>
          </a:p>
          <a:p>
            <a:endParaRPr lang="en-US" baseline="0" dirty="0" smtClean="0"/>
          </a:p>
          <a:p>
            <a:r>
              <a:rPr lang="en-US" baseline="0" dirty="0" smtClean="0"/>
              <a:t>Would include a </a:t>
            </a:r>
            <a:r>
              <a:rPr lang="en-US" baseline="0" dirty="0" err="1" smtClean="0"/>
              <a:t>mikveh</a:t>
            </a:r>
            <a:r>
              <a:rPr lang="en-US" baseline="0" dirty="0" smtClean="0"/>
              <a:t> -&gt;pool of clean rainwater for ritual cleansing</a:t>
            </a:r>
          </a:p>
          <a:p>
            <a:endParaRPr lang="en-US" baseline="0" dirty="0" smtClean="0"/>
          </a:p>
          <a:p>
            <a:r>
              <a:rPr lang="en-US" baseline="0" dirty="0" smtClean="0"/>
              <a:t>Stone base oven</a:t>
            </a:r>
          </a:p>
          <a:p>
            <a:r>
              <a:rPr lang="en-US" baseline="0" dirty="0" smtClean="0"/>
              <a:t>Grinding place</a:t>
            </a:r>
          </a:p>
          <a:p>
            <a:r>
              <a:rPr lang="en-US" baseline="0" dirty="0" smtClean="0"/>
              <a:t>Covered area where people could talk</a:t>
            </a:r>
          </a:p>
          <a:p>
            <a:r>
              <a:rPr lang="en-US" baseline="0" dirty="0" smtClean="0"/>
              <a:t>Covered area for animals lived close to humans</a:t>
            </a:r>
          </a:p>
          <a:p>
            <a:r>
              <a:rPr lang="en-US" baseline="0" dirty="0" smtClean="0"/>
              <a:t>Roof for drying materials</a:t>
            </a:r>
          </a:p>
          <a:p>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11</a:t>
            </a:fld>
            <a:endParaRPr lang="en-US"/>
          </a:p>
        </p:txBody>
      </p:sp>
    </p:spTree>
    <p:extLst>
      <p:ext uri="{BB962C8B-B14F-4D97-AF65-F5344CB8AC3E}">
        <p14:creationId xmlns:p14="http://schemas.microsoft.com/office/powerpoint/2010/main" val="14846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think it would be like the big public</a:t>
            </a:r>
            <a:r>
              <a:rPr lang="en-US" baseline="0" dirty="0" smtClean="0"/>
              <a:t> buildings or a city like the one they lived in?</a:t>
            </a:r>
          </a:p>
          <a:p>
            <a:r>
              <a:rPr lang="en-US" baseline="0" dirty="0" smtClean="0"/>
              <a:t>Do you think this idea of what buildings were possible might have made them worried?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that weren’t so, would I have told you that I’m on my way to get a room ready for you? And if I’m on my way to get your room ready, I’ll come back and get you so you can live where I live. And you already know the road I’m taking.”</a:t>
            </a:r>
            <a:endParaRPr lang="en-US" dirty="0" smtClean="0"/>
          </a:p>
          <a:p>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12</a:t>
            </a:fld>
            <a:endParaRPr lang="en-US"/>
          </a:p>
        </p:txBody>
      </p:sp>
    </p:spTree>
    <p:extLst>
      <p:ext uri="{BB962C8B-B14F-4D97-AF65-F5344CB8AC3E}">
        <p14:creationId xmlns:p14="http://schemas.microsoft.com/office/powerpoint/2010/main" val="79123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Way is</a:t>
            </a:r>
            <a:r>
              <a:rPr lang="en-US" baseline="0" dirty="0" smtClean="0"/>
              <a:t> not the best translation. It is used most places as road. </a:t>
            </a:r>
          </a:p>
          <a:p>
            <a:r>
              <a:rPr lang="en-US" baseline="0" dirty="0" smtClean="0"/>
              <a:t>101 occurrences in new testament. Most of them are normally translated as road.</a:t>
            </a:r>
          </a:p>
          <a:p>
            <a:r>
              <a:rPr lang="en-US" baseline="0" dirty="0" smtClean="0"/>
              <a:t>Examples:</a:t>
            </a:r>
          </a:p>
          <a:p>
            <a:r>
              <a:rPr lang="en-US" sz="1200" b="1" i="0" u="none" strike="noStrike" kern="1200" dirty="0" smtClean="0">
                <a:solidFill>
                  <a:schemeClr val="tx1"/>
                </a:solidFill>
                <a:effectLst/>
                <a:latin typeface="+mn-lt"/>
                <a:ea typeface="+mn-ea"/>
                <a:cs typeface="+mn-cs"/>
                <a:hlinkClick r:id="rId3" tooltip="Biblos Lexicon"/>
              </a:rPr>
              <a:t>Acts 8:36</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4" tooltip="Noun - Accusative Feminine Singular"/>
              </a:rPr>
              <a:t>N-AFS</a:t>
            </a:r>
            <a:r>
              <a:rPr lang="en-US" sz="1200" b="1" i="0" u="none" strike="noStrike" kern="1200" dirty="0" smtClean="0">
                <a:solidFill>
                  <a:schemeClr val="tx1"/>
                </a:solidFill>
                <a:effectLst/>
                <a:latin typeface="+mn-lt"/>
                <a:ea typeface="+mn-ea"/>
                <a:cs typeface="+mn-cs"/>
              </a:rPr>
              <a:t> along the road they came</a:t>
            </a:r>
          </a:p>
          <a:p>
            <a:r>
              <a:rPr lang="en-US" sz="1200" b="1" i="0" u="none" strike="noStrike" kern="1200" dirty="0" smtClean="0">
                <a:solidFill>
                  <a:schemeClr val="tx1"/>
                </a:solidFill>
                <a:effectLst/>
                <a:latin typeface="+mn-lt"/>
                <a:ea typeface="+mn-ea"/>
                <a:cs typeface="+mn-cs"/>
                <a:hlinkClick r:id="rId5" tooltip="Biblos Lexicon"/>
              </a:rPr>
              <a:t>Luke 8:5</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4" tooltip="Noun - Accusative Feminine Singular"/>
              </a:rPr>
              <a:t>N-AFS</a:t>
            </a:r>
            <a:r>
              <a:rPr lang="en-US" sz="1200" b="1"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beside </a:t>
            </a:r>
            <a:r>
              <a:rPr lang="en-US" sz="1200" b="0" i="1" kern="1200" dirty="0" smtClean="0">
                <a:solidFill>
                  <a:schemeClr val="tx1"/>
                </a:solidFill>
                <a:effectLst/>
                <a:latin typeface="+mn-lt"/>
                <a:ea typeface="+mn-ea"/>
                <a:cs typeface="+mn-cs"/>
              </a:rPr>
              <a:t>the road,</a:t>
            </a:r>
            <a:r>
              <a:rPr lang="en-US" sz="1200" b="0" i="0" kern="1200" dirty="0" smtClean="0">
                <a:solidFill>
                  <a:schemeClr val="tx1"/>
                </a:solidFill>
                <a:effectLst/>
                <a:latin typeface="+mn-lt"/>
                <a:ea typeface="+mn-ea"/>
                <a:cs typeface="+mn-cs"/>
              </a:rPr>
              <a:t> and it was trampled under foot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Prepare the “road” or way?</a:t>
            </a:r>
            <a:endParaRPr lang="en-US" baseline="0" dirty="0" smtClean="0"/>
          </a:p>
          <a:p>
            <a:endParaRPr lang="en-US" baseline="0" dirty="0" smtClean="0"/>
          </a:p>
          <a:p>
            <a:r>
              <a:rPr lang="en-US" dirty="0" smtClean="0"/>
              <a:t>http://biblehub.com/greek/3598.htm</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13</a:t>
            </a:fld>
            <a:endParaRPr lang="en-US"/>
          </a:p>
        </p:txBody>
      </p:sp>
    </p:spTree>
    <p:extLst>
      <p:ext uri="{BB962C8B-B14F-4D97-AF65-F5344CB8AC3E}">
        <p14:creationId xmlns:p14="http://schemas.microsoft.com/office/powerpoint/2010/main" val="2585969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Jesus</a:t>
            </a:r>
            <a:r>
              <a:rPr lang="en-US" baseline="0" dirty="0" smtClean="0"/>
              <a:t> is supposed to have said there is only 1 way to the father?</a:t>
            </a:r>
          </a:p>
          <a:p>
            <a:r>
              <a:rPr lang="en-US" baseline="0" dirty="0" smtClean="0"/>
              <a:t>What do you think about that?</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14</a:t>
            </a:fld>
            <a:endParaRPr lang="en-US"/>
          </a:p>
        </p:txBody>
      </p:sp>
    </p:spTree>
    <p:extLst>
      <p:ext uri="{BB962C8B-B14F-4D97-AF65-F5344CB8AC3E}">
        <p14:creationId xmlns:p14="http://schemas.microsoft.com/office/powerpoint/2010/main" val="403097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Written at</a:t>
            </a:r>
            <a:r>
              <a:rPr lang="en-US" baseline="0" dirty="0" smtClean="0"/>
              <a:t> the end of 1</a:t>
            </a:r>
            <a:r>
              <a:rPr lang="en-US" baseline="30000" dirty="0" smtClean="0"/>
              <a:t>st</a:t>
            </a:r>
            <a:r>
              <a:rPr lang="en-US" baseline="0" dirty="0" smtClean="0"/>
              <a:t> Century.</a:t>
            </a:r>
          </a:p>
          <a:p>
            <a:endParaRPr lang="en-US" baseline="0" dirty="0" smtClean="0"/>
          </a:p>
          <a:p>
            <a:r>
              <a:rPr lang="en-US" sz="1200" b="0" i="0" kern="1200" dirty="0" smtClean="0">
                <a:solidFill>
                  <a:schemeClr val="tx1"/>
                </a:solidFill>
                <a:effectLst/>
                <a:latin typeface="+mn-lt"/>
                <a:ea typeface="+mn-ea"/>
                <a:cs typeface="+mn-cs"/>
              </a:rPr>
              <a:t>During the great revolt (66-74 AD) the Romans constructed new roads to make their long supply lines more efficient. </a:t>
            </a:r>
          </a:p>
          <a:p>
            <a:r>
              <a:rPr lang="en-US" sz="1200" b="0" i="0" kern="1200" dirty="0" smtClean="0">
                <a:solidFill>
                  <a:schemeClr val="tx1"/>
                </a:solidFill>
                <a:effectLst/>
                <a:latin typeface="+mn-lt"/>
                <a:ea typeface="+mn-ea"/>
                <a:cs typeface="+mn-cs"/>
              </a:rPr>
              <a:t>Their mobilization of the army required better roads than were constructed previously.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 did these roads effect the making of the Bible?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15</a:t>
            </a:fld>
            <a:endParaRPr lang="en-US"/>
          </a:p>
        </p:txBody>
      </p:sp>
    </p:spTree>
    <p:extLst>
      <p:ext uri="{BB962C8B-B14F-4D97-AF65-F5344CB8AC3E}">
        <p14:creationId xmlns:p14="http://schemas.microsoft.com/office/powerpoint/2010/main" val="2182822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a roman citizen, traveled these roads to spread the Gospel.</a:t>
            </a:r>
          </a:p>
          <a:p>
            <a:r>
              <a:rPr lang="en-US" dirty="0" smtClean="0"/>
              <a:t>Peter also traveled along these roads.</a:t>
            </a:r>
          </a:p>
          <a:p>
            <a:endParaRPr lang="en-US" dirty="0" smtClean="0"/>
          </a:p>
          <a:p>
            <a:r>
              <a:rPr lang="en-US" dirty="0" smtClean="0"/>
              <a:t>Without these roads, the ideas could not have spread as far or wide as they did.</a:t>
            </a:r>
          </a:p>
          <a:p>
            <a:endParaRPr lang="en-US" dirty="0" smtClean="0"/>
          </a:p>
          <a:p>
            <a:r>
              <a:rPr lang="en-US" dirty="0" smtClean="0"/>
              <a:t>The religions</a:t>
            </a:r>
            <a:r>
              <a:rPr lang="en-US" baseline="0" dirty="0" smtClean="0"/>
              <a:t> that scale have </a:t>
            </a:r>
            <a:r>
              <a:rPr lang="en-US" baseline="0" dirty="0" err="1" smtClean="0"/>
              <a:t>infrastruture</a:t>
            </a:r>
            <a:r>
              <a:rPr lang="en-US" baseline="0" dirty="0" smtClean="0"/>
              <a:t> that scales. </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16</a:t>
            </a:fld>
            <a:endParaRPr lang="en-US"/>
          </a:p>
        </p:txBody>
      </p:sp>
    </p:spTree>
    <p:extLst>
      <p:ext uri="{BB962C8B-B14F-4D97-AF65-F5344CB8AC3E}">
        <p14:creationId xmlns:p14="http://schemas.microsoft.com/office/powerpoint/2010/main" val="355628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30000" dirty="0" smtClean="0">
                <a:solidFill>
                  <a:schemeClr val="tx1"/>
                </a:solidFill>
                <a:effectLst/>
                <a:latin typeface="+mn-lt"/>
                <a:ea typeface="+mn-ea"/>
                <a:cs typeface="+mn-cs"/>
              </a:rPr>
              <a:t>Jesus goes all Zen </a:t>
            </a:r>
            <a:r>
              <a:rPr lang="en-US" sz="1200" b="1" i="0" kern="1200" baseline="30000" dirty="0" err="1" smtClean="0">
                <a:solidFill>
                  <a:schemeClr val="tx1"/>
                </a:solidFill>
                <a:effectLst/>
                <a:latin typeface="+mn-lt"/>
                <a:ea typeface="+mn-ea"/>
                <a:cs typeface="+mn-cs"/>
              </a:rPr>
              <a:t>koan</a:t>
            </a:r>
            <a:r>
              <a:rPr lang="en-US" sz="1200" b="1" i="0" kern="1200" baseline="30000" dirty="0" smtClean="0">
                <a:solidFill>
                  <a:schemeClr val="tx1"/>
                </a:solidFill>
                <a:effectLst/>
                <a:latin typeface="+mn-lt"/>
                <a:ea typeface="+mn-ea"/>
                <a:cs typeface="+mn-cs"/>
              </a:rPr>
              <a:t> on</a:t>
            </a:r>
            <a:r>
              <a:rPr lang="en-US" sz="1200" b="1" i="0" kern="1200" baseline="0" dirty="0" smtClean="0">
                <a:solidFill>
                  <a:schemeClr val="tx1"/>
                </a:solidFill>
                <a:effectLst/>
                <a:latin typeface="+mn-lt"/>
                <a:ea typeface="+mn-ea"/>
                <a:cs typeface="+mn-cs"/>
              </a:rPr>
              <a:t> them. Explain a </a:t>
            </a:r>
            <a:r>
              <a:rPr lang="en-US" sz="1200" b="1" i="0" kern="1200" baseline="0" dirty="0" err="1" smtClean="0">
                <a:solidFill>
                  <a:schemeClr val="tx1"/>
                </a:solidFill>
                <a:effectLst/>
                <a:latin typeface="+mn-lt"/>
                <a:ea typeface="+mn-ea"/>
                <a:cs typeface="+mn-cs"/>
              </a:rPr>
              <a:t>koan</a:t>
            </a:r>
            <a:r>
              <a:rPr lang="en-US" sz="1200" b="1" i="0" kern="1200" baseline="0" dirty="0" smtClean="0">
                <a:solidFill>
                  <a:schemeClr val="tx1"/>
                </a:solidFill>
                <a:effectLst/>
                <a:latin typeface="+mn-lt"/>
                <a:ea typeface="+mn-ea"/>
                <a:cs typeface="+mn-cs"/>
              </a:rPr>
              <a:t>.</a:t>
            </a:r>
          </a:p>
          <a:p>
            <a:r>
              <a:rPr lang="en-US" sz="1200" b="1" i="0" kern="1200" baseline="0" dirty="0" smtClean="0">
                <a:solidFill>
                  <a:schemeClr val="tx1"/>
                </a:solidFill>
                <a:effectLst/>
                <a:latin typeface="+mn-lt"/>
                <a:ea typeface="+mn-ea"/>
                <a:cs typeface="+mn-cs"/>
              </a:rPr>
              <a:t>I am the Father =the Father is me.</a:t>
            </a:r>
          </a:p>
          <a:p>
            <a:r>
              <a:rPr lang="en-US" sz="1200" b="1" i="0" kern="1200" baseline="0" dirty="0" smtClean="0">
                <a:solidFill>
                  <a:schemeClr val="tx1"/>
                </a:solidFill>
                <a:effectLst/>
                <a:latin typeface="+mn-lt"/>
                <a:ea typeface="+mn-ea"/>
                <a:cs typeface="+mn-cs"/>
              </a:rPr>
              <a:t>Having trouble believe in the things I have done</a:t>
            </a:r>
          </a:p>
          <a:p>
            <a:r>
              <a:rPr lang="en-US" sz="1200" b="1" i="0" kern="1200" baseline="0" dirty="0" smtClean="0">
                <a:solidFill>
                  <a:schemeClr val="tx1"/>
                </a:solidFill>
                <a:effectLst/>
                <a:latin typeface="+mn-lt"/>
                <a:ea typeface="+mn-ea"/>
                <a:cs typeface="+mn-cs"/>
              </a:rPr>
              <a:t>Crafts into a divine act</a:t>
            </a:r>
          </a:p>
          <a:p>
            <a:r>
              <a:rPr lang="en-US" sz="1200" b="1" i="0" kern="1200" baseline="0" dirty="0" smtClean="0">
                <a:solidFill>
                  <a:schemeClr val="tx1"/>
                </a:solidFill>
                <a:effectLst/>
                <a:latin typeface="+mn-lt"/>
                <a:ea typeface="+mn-ea"/>
                <a:cs typeface="+mn-cs"/>
              </a:rPr>
              <a:t>But I am on the road to my father</a:t>
            </a:r>
          </a:p>
          <a:p>
            <a:endParaRPr lang="en-US" sz="1200" b="1" i="0" kern="1200" baseline="0" dirty="0" smtClean="0">
              <a:solidFill>
                <a:schemeClr val="tx1"/>
              </a:solidFill>
              <a:effectLst/>
              <a:latin typeface="+mn-lt"/>
              <a:ea typeface="+mn-ea"/>
              <a:cs typeface="+mn-cs"/>
            </a:endParaRPr>
          </a:p>
          <a:p>
            <a:endParaRPr lang="en-US" sz="1200" b="1" i="0" kern="1200" baseline="30000" dirty="0" smtClean="0">
              <a:solidFill>
                <a:schemeClr val="tx1"/>
              </a:solidFill>
              <a:effectLst/>
              <a:latin typeface="+mn-lt"/>
              <a:ea typeface="+mn-ea"/>
              <a:cs typeface="+mn-cs"/>
            </a:endParaRPr>
          </a:p>
          <a:p>
            <a:endParaRPr lang="en-US" sz="1200" b="1" i="0" kern="1200" baseline="30000" dirty="0" smtClean="0">
              <a:solidFill>
                <a:schemeClr val="tx1"/>
              </a:solidFill>
              <a:effectLst/>
              <a:latin typeface="+mn-lt"/>
              <a:ea typeface="+mn-ea"/>
              <a:cs typeface="+mn-cs"/>
            </a:endParaRPr>
          </a:p>
          <a:p>
            <a:r>
              <a:rPr lang="en-US" sz="1200" b="1" i="0" kern="1200" baseline="30000" dirty="0" smtClean="0">
                <a:solidFill>
                  <a:schemeClr val="tx1"/>
                </a:solidFill>
                <a:effectLst/>
                <a:latin typeface="+mn-lt"/>
                <a:ea typeface="+mn-ea"/>
                <a:cs typeface="+mn-cs"/>
              </a:rPr>
              <a:t>9-10 </a:t>
            </a:r>
            <a:r>
              <a:rPr lang="en-US" sz="1200" b="0" i="0" kern="1200" dirty="0" smtClean="0">
                <a:solidFill>
                  <a:schemeClr val="tx1"/>
                </a:solidFill>
                <a:effectLst/>
                <a:latin typeface="+mn-lt"/>
                <a:ea typeface="+mn-ea"/>
                <a:cs typeface="+mn-cs"/>
              </a:rPr>
              <a:t>“You’ve been with me all this time, Philip, and you still don’t understand? To see me is to see the Father. So how can you ask, ‘Where is the Father?’ Don’t you believe that I am in the Father and the Father is in me? The words that I speak to you aren’t mere words. I don’t just make them up on my own. The Father who resides in me crafts each word into a divine act.</a:t>
            </a:r>
          </a:p>
          <a:p>
            <a:r>
              <a:rPr lang="en-US" sz="1200" b="1" i="0" kern="1200" baseline="30000" dirty="0" smtClean="0">
                <a:solidFill>
                  <a:schemeClr val="tx1"/>
                </a:solidFill>
                <a:effectLst/>
                <a:latin typeface="+mn-lt"/>
                <a:ea typeface="+mn-ea"/>
                <a:cs typeface="+mn-cs"/>
              </a:rPr>
              <a:t>11-14 </a:t>
            </a:r>
            <a:r>
              <a:rPr lang="en-US" sz="1200" b="0" i="0" kern="1200" dirty="0" smtClean="0">
                <a:solidFill>
                  <a:schemeClr val="tx1"/>
                </a:solidFill>
                <a:effectLst/>
                <a:latin typeface="+mn-lt"/>
                <a:ea typeface="+mn-ea"/>
                <a:cs typeface="+mn-cs"/>
              </a:rPr>
              <a:t>“Believe me: I am in my Father and my Father is in me. If you can’t believe that, believe what you see—these works. The person who trusts me will not only do what I’m doing but even greater things, because I, on my way to the Father, am giving you the same work to do that I’ve been doing. You can count on it. From now on, whatever you request along the lines of who I am and what I am doing, I’ll do it. That’s how the Father will be seen for who he is in the Son. I mean it. Whatever you request in this way, I’ll do.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47921-0AE1-423C-AD11-10012F198E8F}" type="slidenum">
              <a:rPr lang="en-US" smtClean="0"/>
              <a:t>17</a:t>
            </a:fld>
            <a:endParaRPr lang="en-US"/>
          </a:p>
        </p:txBody>
      </p:sp>
    </p:spTree>
    <p:extLst>
      <p:ext uri="{BB962C8B-B14F-4D97-AF65-F5344CB8AC3E}">
        <p14:creationId xmlns:p14="http://schemas.microsoft.com/office/powerpoint/2010/main" val="629849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trinity?</a:t>
            </a:r>
          </a:p>
          <a:p>
            <a:r>
              <a:rPr lang="en-US" dirty="0" smtClean="0"/>
              <a:t>Does</a:t>
            </a:r>
            <a:r>
              <a:rPr lang="en-US" baseline="0" dirty="0" smtClean="0"/>
              <a:t> it make sense?</a:t>
            </a:r>
          </a:p>
          <a:p>
            <a:endParaRPr lang="en-US" baseline="0" dirty="0" smtClean="0"/>
          </a:p>
          <a:p>
            <a:r>
              <a:rPr lang="en-US" baseline="0" dirty="0" smtClean="0"/>
              <a:t>Common metaphors-ice, water and steam.</a:t>
            </a:r>
            <a:endParaRPr lang="en-US" dirty="0" smtClean="0"/>
          </a:p>
        </p:txBody>
      </p:sp>
      <p:sp>
        <p:nvSpPr>
          <p:cNvPr id="4" name="Slide Number Placeholder 3"/>
          <p:cNvSpPr>
            <a:spLocks noGrp="1"/>
          </p:cNvSpPr>
          <p:nvPr>
            <p:ph type="sldNum" sz="quarter" idx="10"/>
          </p:nvPr>
        </p:nvSpPr>
        <p:spPr/>
        <p:txBody>
          <a:bodyPr/>
          <a:lstStyle/>
          <a:p>
            <a:fld id="{11147921-0AE1-423C-AD11-10012F198E8F}" type="slidenum">
              <a:rPr lang="en-US" smtClean="0"/>
              <a:t>18</a:t>
            </a:fld>
            <a:endParaRPr lang="en-US"/>
          </a:p>
        </p:txBody>
      </p:sp>
    </p:spTree>
    <p:extLst>
      <p:ext uri="{BB962C8B-B14F-4D97-AF65-F5344CB8AC3E}">
        <p14:creationId xmlns:p14="http://schemas.microsoft.com/office/powerpoint/2010/main" val="574401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went from talking about Jesus leaving on a road to a very abstract concept of trinity.</a:t>
            </a:r>
          </a:p>
          <a:p>
            <a:r>
              <a:rPr lang="en-US" baseline="0" dirty="0" smtClean="0"/>
              <a:t>That is why most people believe the whole thing is abstract and use “the way” which is a more abstract idea.</a:t>
            </a:r>
          </a:p>
          <a:p>
            <a:r>
              <a:rPr lang="en-US" baseline="0" dirty="0" smtClean="0"/>
              <a:t>My interpretation is that the disciples were being too literal and Jesus uses ideas to try and break them of this literalism.</a:t>
            </a:r>
          </a:p>
          <a:p>
            <a:r>
              <a:rPr lang="en-US" baseline="0" dirty="0" smtClean="0"/>
              <a:t>What do you think? </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19</a:t>
            </a:fld>
            <a:endParaRPr lang="en-US"/>
          </a:p>
        </p:txBody>
      </p:sp>
    </p:spTree>
    <p:extLst>
      <p:ext uri="{BB962C8B-B14F-4D97-AF65-F5344CB8AC3E}">
        <p14:creationId xmlns:p14="http://schemas.microsoft.com/office/powerpoint/2010/main" val="352774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quick exercise. What do you imagine heaven is like?</a:t>
            </a:r>
          </a:p>
          <a:p>
            <a:r>
              <a:rPr lang="en-US" dirty="0" smtClean="0"/>
              <a:t>Draw</a:t>
            </a:r>
            <a:r>
              <a:rPr lang="en-US" baseline="0" dirty="0" smtClean="0"/>
              <a:t> a picture to make it more concrete. Does it have rooms? Malls? Really think about the physical or non-physical nature</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3</a:t>
            </a:fld>
            <a:endParaRPr lang="en-US"/>
          </a:p>
        </p:txBody>
      </p:sp>
    </p:spTree>
    <p:extLst>
      <p:ext uri="{BB962C8B-B14F-4D97-AF65-F5344CB8AC3E}">
        <p14:creationId xmlns:p14="http://schemas.microsoft.com/office/powerpoint/2010/main" val="13296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Jesus has just</a:t>
            </a:r>
            <a:r>
              <a:rPr lang="en-US" baseline="0" dirty="0" smtClean="0"/>
              <a:t> had the last supper. Tells him that he will not be with him much longer.</a:t>
            </a:r>
          </a:p>
          <a:p>
            <a:r>
              <a:rPr lang="en-US" baseline="0" dirty="0" smtClean="0"/>
              <a:t>How do you think the Disciples react?</a:t>
            </a:r>
          </a:p>
          <a:p>
            <a:r>
              <a:rPr lang="en-US" baseline="0" dirty="0" smtClean="0"/>
              <a:t>Do you think this is after the fact construction or accurate depiction? </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4</a:t>
            </a:fld>
            <a:endParaRPr lang="en-US"/>
          </a:p>
        </p:txBody>
      </p:sp>
    </p:spTree>
    <p:extLst>
      <p:ext uri="{BB962C8B-B14F-4D97-AF65-F5344CB8AC3E}">
        <p14:creationId xmlns:p14="http://schemas.microsoft.com/office/powerpoint/2010/main" val="112758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“Don’t let this throw you. You trust God, don’t you? Trust me. There is plenty of room for you in my Father’s home.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a:t>
            </a:r>
            <a:r>
              <a:rPr lang="en-US" sz="1200" b="0" i="0" kern="1200" baseline="0" dirty="0" smtClean="0">
                <a:solidFill>
                  <a:schemeClr val="tx1"/>
                </a:solidFill>
                <a:effectLst/>
                <a:latin typeface="+mn-lt"/>
                <a:ea typeface="+mn-ea"/>
                <a:cs typeface="+mn-cs"/>
              </a:rPr>
              <a:t> are starting to see physical metaphors. Now we have people who stay in rooms in a house.</a:t>
            </a:r>
          </a:p>
          <a:p>
            <a:r>
              <a:rPr lang="en-US" sz="1200" b="0" i="0" kern="1200" baseline="0" dirty="0" smtClean="0">
                <a:solidFill>
                  <a:schemeClr val="tx1"/>
                </a:solidFill>
                <a:effectLst/>
                <a:latin typeface="+mn-lt"/>
                <a:ea typeface="+mn-ea"/>
                <a:cs typeface="+mn-cs"/>
              </a:rPr>
              <a:t>The housing metaphors change through the chapters.  What kind of dwellings were talked about in the Bible earlier?</a:t>
            </a:r>
          </a:p>
          <a:p>
            <a:r>
              <a:rPr lang="en-US" sz="1200" b="0" i="0" kern="1200" baseline="0" dirty="0" smtClean="0">
                <a:solidFill>
                  <a:schemeClr val="tx1"/>
                </a:solidFill>
                <a:effectLst/>
                <a:latin typeface="+mn-lt"/>
                <a:ea typeface="+mn-ea"/>
                <a:cs typeface="+mn-cs"/>
              </a:rPr>
              <a:t>Tents</a:t>
            </a:r>
          </a:p>
          <a:p>
            <a:r>
              <a:rPr lang="en-US" sz="1200" b="0" i="0" kern="1200" baseline="0" dirty="0" smtClean="0">
                <a:solidFill>
                  <a:schemeClr val="tx1"/>
                </a:solidFill>
                <a:effectLst/>
                <a:latin typeface="+mn-lt"/>
                <a:ea typeface="+mn-ea"/>
                <a:cs typeface="+mn-cs"/>
              </a:rPr>
              <a:t>Cities</a:t>
            </a:r>
          </a:p>
          <a:p>
            <a:r>
              <a:rPr lang="en-US" sz="1200" b="0" i="0" kern="1200" baseline="0" dirty="0" smtClean="0">
                <a:solidFill>
                  <a:schemeClr val="tx1"/>
                </a:solidFill>
                <a:effectLst/>
                <a:latin typeface="+mn-lt"/>
                <a:ea typeface="+mn-ea"/>
                <a:cs typeface="+mn-cs"/>
              </a:rPr>
              <a:t>Temples</a:t>
            </a:r>
          </a:p>
          <a:p>
            <a:r>
              <a:rPr lang="en-US" sz="1200" b="0" i="0" kern="1200" baseline="0" dirty="0" smtClean="0">
                <a:solidFill>
                  <a:schemeClr val="tx1"/>
                </a:solidFill>
                <a:effectLst/>
                <a:latin typeface="+mn-lt"/>
                <a:ea typeface="+mn-ea"/>
                <a:cs typeface="+mn-cs"/>
              </a:rPr>
              <a:t>Pyramids</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5</a:t>
            </a:fld>
            <a:endParaRPr lang="en-US"/>
          </a:p>
        </p:txBody>
      </p:sp>
    </p:spTree>
    <p:extLst>
      <p:ext uri="{BB962C8B-B14F-4D97-AF65-F5344CB8AC3E}">
        <p14:creationId xmlns:p14="http://schemas.microsoft.com/office/powerpoint/2010/main" val="1845192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http://www.bible-architecture.info/Housing.htm</a:t>
            </a:r>
          </a:p>
          <a:p>
            <a:endParaRPr lang="en-US" dirty="0" smtClean="0"/>
          </a:p>
          <a:p>
            <a:r>
              <a:rPr lang="en-US" dirty="0" smtClean="0"/>
              <a:t>Tents were</a:t>
            </a:r>
            <a:r>
              <a:rPr lang="en-US" baseline="0" dirty="0" smtClean="0"/>
              <a:t> large and 2 separate sections.</a:t>
            </a:r>
          </a:p>
          <a:p>
            <a:endParaRPr lang="en-US" baseline="0" dirty="0" smtClean="0"/>
          </a:p>
          <a:p>
            <a:r>
              <a:rPr lang="en-US" baseline="0" dirty="0" smtClean="0"/>
              <a:t>Used by clans and tribes. Herders.</a:t>
            </a:r>
          </a:p>
          <a:p>
            <a:endParaRPr lang="en-US" baseline="0" dirty="0" smtClean="0"/>
          </a:p>
          <a:p>
            <a:r>
              <a:rPr lang="en-US" baseline="0" dirty="0" smtClean="0"/>
              <a:t>Polygamy – each </a:t>
            </a:r>
            <a:r>
              <a:rPr lang="en-US" baseline="0" dirty="0" err="1" smtClean="0"/>
              <a:t>wive</a:t>
            </a:r>
            <a:r>
              <a:rPr lang="en-US" baseline="0" dirty="0" smtClean="0"/>
              <a:t> had tent. Raised her kids there. Husband went to her when desired.</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6</a:t>
            </a:fld>
            <a:endParaRPr lang="en-US"/>
          </a:p>
        </p:txBody>
      </p:sp>
    </p:spTree>
    <p:extLst>
      <p:ext uri="{BB962C8B-B14F-4D97-AF65-F5344CB8AC3E}">
        <p14:creationId xmlns:p14="http://schemas.microsoft.com/office/powerpoint/2010/main" val="277900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Villages were inside of walled structure.</a:t>
            </a:r>
          </a:p>
          <a:p>
            <a:r>
              <a:rPr lang="en-US" sz="1200" b="0" i="0" kern="1200" dirty="0" smtClean="0">
                <a:solidFill>
                  <a:schemeClr val="tx1"/>
                </a:solidFill>
                <a:effectLst/>
                <a:latin typeface="+mn-lt"/>
                <a:ea typeface="+mn-ea"/>
                <a:cs typeface="+mn-cs"/>
              </a:rPr>
              <a:t>Until the beginning of the 1st millennium BC, the biblical lands were a place of city states, independent of each other and, if we can judge from the amount of attention lavished on the walls and fortifications, often warring with each other. </a:t>
            </a:r>
            <a:endParaRPr lang="en-US" dirty="0" smtClean="0"/>
          </a:p>
          <a:p>
            <a:endParaRPr lang="en-US" dirty="0" smtClean="0"/>
          </a:p>
          <a:p>
            <a:r>
              <a:rPr lang="en-US" dirty="0" smtClean="0"/>
              <a:t>Needed</a:t>
            </a:r>
            <a:r>
              <a:rPr lang="en-US" baseline="0" dirty="0" smtClean="0"/>
              <a:t> to take care of crops and prepare meals.</a:t>
            </a:r>
          </a:p>
          <a:p>
            <a:endParaRPr lang="en-US" baseline="0" dirty="0" smtClean="0"/>
          </a:p>
        </p:txBody>
      </p:sp>
      <p:sp>
        <p:nvSpPr>
          <p:cNvPr id="4" name="Slide Number Placeholder 3"/>
          <p:cNvSpPr>
            <a:spLocks noGrp="1"/>
          </p:cNvSpPr>
          <p:nvPr>
            <p:ph type="sldNum" sz="quarter" idx="10"/>
          </p:nvPr>
        </p:nvSpPr>
        <p:spPr/>
        <p:txBody>
          <a:bodyPr/>
          <a:lstStyle/>
          <a:p>
            <a:fld id="{11147921-0AE1-423C-AD11-10012F198E8F}" type="slidenum">
              <a:rPr lang="en-US" smtClean="0"/>
              <a:t>7</a:t>
            </a:fld>
            <a:endParaRPr lang="en-US"/>
          </a:p>
        </p:txBody>
      </p:sp>
    </p:spTree>
    <p:extLst>
      <p:ext uri="{BB962C8B-B14F-4D97-AF65-F5344CB8AC3E}">
        <p14:creationId xmlns:p14="http://schemas.microsoft.com/office/powerpoint/2010/main" val="84628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public</a:t>
            </a:r>
            <a:r>
              <a:rPr lang="en-US" baseline="0" dirty="0" smtClean="0"/>
              <a:t> buildings were large in size but the number of rooms didn’t grow.</a:t>
            </a:r>
          </a:p>
          <a:p>
            <a:r>
              <a:rPr lang="en-US" baseline="0" dirty="0" smtClean="0"/>
              <a:t>There were large common areas.</a:t>
            </a:r>
          </a:p>
          <a:p>
            <a:r>
              <a:rPr lang="en-US" baseline="0" dirty="0" smtClean="0"/>
              <a:t>This is Ephesus.</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8</a:t>
            </a:fld>
            <a:endParaRPr lang="en-US"/>
          </a:p>
        </p:txBody>
      </p:sp>
    </p:spTree>
    <p:extLst>
      <p:ext uri="{BB962C8B-B14F-4D97-AF65-F5344CB8AC3E}">
        <p14:creationId xmlns:p14="http://schemas.microsoft.com/office/powerpoint/2010/main" val="294146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Herod’s temple. Once again it has</a:t>
            </a:r>
            <a:r>
              <a:rPr lang="en-US" baseline="0" dirty="0" smtClean="0"/>
              <a:t> large open places.</a:t>
            </a:r>
          </a:p>
          <a:p>
            <a:r>
              <a:rPr lang="en-US" baseline="0" dirty="0" smtClean="0"/>
              <a:t>There is a royal “suite” but mostly walking around </a:t>
            </a:r>
            <a:r>
              <a:rPr lang="en-US" baseline="0" dirty="0" err="1" smtClean="0"/>
              <a:t>place.s</a:t>
            </a:r>
            <a:endParaRPr lang="en-US" dirty="0"/>
          </a:p>
        </p:txBody>
      </p:sp>
      <p:sp>
        <p:nvSpPr>
          <p:cNvPr id="4" name="Slide Number Placeholder 3"/>
          <p:cNvSpPr>
            <a:spLocks noGrp="1"/>
          </p:cNvSpPr>
          <p:nvPr>
            <p:ph type="sldNum" sz="quarter" idx="10"/>
          </p:nvPr>
        </p:nvSpPr>
        <p:spPr/>
        <p:txBody>
          <a:bodyPr/>
          <a:lstStyle/>
          <a:p>
            <a:fld id="{11147921-0AE1-423C-AD11-10012F198E8F}" type="slidenum">
              <a:rPr lang="en-US" smtClean="0"/>
              <a:t>9</a:t>
            </a:fld>
            <a:endParaRPr lang="en-US"/>
          </a:p>
        </p:txBody>
      </p:sp>
    </p:spTree>
    <p:extLst>
      <p:ext uri="{BB962C8B-B14F-4D97-AF65-F5344CB8AC3E}">
        <p14:creationId xmlns:p14="http://schemas.microsoft.com/office/powerpoint/2010/main" val="3307181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Synagogues</a:t>
            </a:r>
            <a:r>
              <a:rPr lang="en-US" baseline="0" dirty="0" smtClean="0"/>
              <a:t> are the buildings that morphed into Churches.</a:t>
            </a:r>
          </a:p>
          <a:p>
            <a:r>
              <a:rPr lang="en-US" baseline="0" dirty="0" smtClean="0"/>
              <a:t>These are places where Jews would congregate when not a high holy day. </a:t>
            </a:r>
          </a:p>
          <a:p>
            <a:r>
              <a:rPr lang="en-US" baseline="0" dirty="0" smtClean="0"/>
              <a:t>There were no churches in Jesus’ day.</a:t>
            </a:r>
          </a:p>
          <a:p>
            <a:r>
              <a:rPr lang="en-US" baseline="0" dirty="0" smtClean="0"/>
              <a:t>The word that is translated into Church is </a:t>
            </a:r>
            <a:r>
              <a:rPr lang="en-US" sz="1200" b="0" i="0" kern="1200" dirty="0" err="1" smtClean="0">
                <a:solidFill>
                  <a:schemeClr val="tx1"/>
                </a:solidFill>
                <a:effectLst/>
                <a:latin typeface="+mn-lt"/>
                <a:ea typeface="+mn-ea"/>
                <a:cs typeface="+mn-cs"/>
              </a:rPr>
              <a:t>ekklesia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literally </a:t>
            </a:r>
            <a:r>
              <a:rPr lang="en-US" sz="1200" b="0" i="0" kern="1200" dirty="0" err="1" smtClean="0">
                <a:solidFill>
                  <a:schemeClr val="tx1"/>
                </a:solidFill>
                <a:effectLst/>
                <a:latin typeface="+mn-lt"/>
                <a:ea typeface="+mn-ea"/>
                <a:cs typeface="+mn-cs"/>
              </a:rPr>
              <a:t>people</a:t>
            </a:r>
            <a:r>
              <a:rPr lang="en-US" sz="1200" b="0" i="1" kern="1200" dirty="0" err="1" smtClean="0">
                <a:solidFill>
                  <a:schemeClr val="tx1"/>
                </a:solidFill>
                <a:effectLst/>
                <a:latin typeface="+mn-lt"/>
                <a:ea typeface="+mn-ea"/>
                <a:cs typeface="+mn-cs"/>
              </a:rPr>
              <a:t>called</a:t>
            </a:r>
            <a:r>
              <a:rPr lang="en-US" sz="1200" b="0" i="1" kern="1200" dirty="0" smtClean="0">
                <a:solidFill>
                  <a:schemeClr val="tx1"/>
                </a:solidFill>
                <a:effectLst/>
                <a:latin typeface="+mn-lt"/>
                <a:ea typeface="+mn-ea"/>
                <a:cs typeface="+mn-cs"/>
              </a:rPr>
              <a:t> out from</a:t>
            </a:r>
            <a:r>
              <a:rPr lang="en-US" sz="1200" b="0" i="0" kern="1200" dirty="0" smtClean="0">
                <a:solidFill>
                  <a:schemeClr val="tx1"/>
                </a:solidFill>
                <a:effectLst/>
                <a:latin typeface="+mn-lt"/>
                <a:ea typeface="+mn-ea"/>
                <a:cs typeface="+mn-cs"/>
              </a:rPr>
              <a:t> the world and to God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47921-0AE1-423C-AD11-10012F198E8F}" type="slidenum">
              <a:rPr lang="en-US" smtClean="0"/>
              <a:t>10</a:t>
            </a:fld>
            <a:endParaRPr lang="en-US"/>
          </a:p>
        </p:txBody>
      </p:sp>
    </p:spTree>
    <p:extLst>
      <p:ext uri="{BB962C8B-B14F-4D97-AF65-F5344CB8AC3E}">
        <p14:creationId xmlns:p14="http://schemas.microsoft.com/office/powerpoint/2010/main" val="408736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5/17/2014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5/17/2014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5/17/2014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5/17/2014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4880" y="30480"/>
            <a:ext cx="7772400" cy="1780108"/>
          </a:xfrm>
        </p:spPr>
        <p:txBody>
          <a:bodyPr/>
          <a:lstStyle/>
          <a:p>
            <a:r>
              <a:rPr lang="en-US" dirty="0" smtClean="0"/>
              <a:t>On the Road</a:t>
            </a:r>
            <a:endParaRPr lang="en-US" dirty="0"/>
          </a:p>
        </p:txBody>
      </p:sp>
      <p:sp>
        <p:nvSpPr>
          <p:cNvPr id="3" name="Subtitle 2"/>
          <p:cNvSpPr>
            <a:spLocks noGrp="1"/>
          </p:cNvSpPr>
          <p:nvPr>
            <p:ph type="subTitle" idx="1"/>
          </p:nvPr>
        </p:nvSpPr>
        <p:spPr>
          <a:xfrm>
            <a:off x="228600" y="1930400"/>
            <a:ext cx="6400800" cy="1473200"/>
          </a:xfrm>
        </p:spPr>
        <p:txBody>
          <a:bodyPr/>
          <a:lstStyle/>
          <a:p>
            <a:r>
              <a:rPr lang="en-US" dirty="0" smtClean="0"/>
              <a:t>Infrastructure and it’s role in Christianity</a:t>
            </a:r>
            <a:endParaRPr lang="en-US" dirty="0"/>
          </a:p>
        </p:txBody>
      </p:sp>
      <p:pic>
        <p:nvPicPr>
          <p:cNvPr id="8194" name="Picture 2" descr="http://upload.wikimedia.org/wikipedia/en/7/72/On_the_Road_FilmPoster.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514600"/>
            <a:ext cx="2971800" cy="405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718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Synagogues</a:t>
            </a:r>
            <a:endParaRPr lang="en-US" dirty="0"/>
          </a:p>
        </p:txBody>
      </p:sp>
      <p:pic>
        <p:nvPicPr>
          <p:cNvPr id="6146" name="Picture 2" descr="Aerial photograph of the reconstructed 4th century synagogue at Capernaum; note also the foundations of ancient houses surrounding the synagog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5543550"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078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So what would Jesus lived in?</a:t>
            </a:r>
            <a:endParaRPr lang="en-US" dirty="0"/>
          </a:p>
        </p:txBody>
      </p:sp>
      <p:pic>
        <p:nvPicPr>
          <p:cNvPr id="7170" name="Picture 2" descr="Excavations in Nazareth: the houses ordinary people lived in usually had rough stone foundations and mud-brick wa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4572000" cy="48291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construction of a type of house that was common in 1st century Galilee: courtyard, living quarters, storage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430" y="2743200"/>
            <a:ext cx="4718050" cy="353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741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What did the disciples think that Jesus’ house would be?</a:t>
            </a:r>
            <a:endParaRPr lang="en-US" dirty="0"/>
          </a:p>
        </p:txBody>
      </p:sp>
      <p:pic>
        <p:nvPicPr>
          <p:cNvPr id="12290" name="Picture 2" descr="http://www.rsablogs.org.uk/wp-content/uploads/2013/12/thin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476250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309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I am the </a:t>
            </a:r>
            <a:r>
              <a:rPr lang="en-US" strike="dblStrike" dirty="0" smtClean="0"/>
              <a:t>way</a:t>
            </a:r>
            <a:r>
              <a:rPr lang="en-US" dirty="0" smtClean="0"/>
              <a:t> </a:t>
            </a:r>
            <a:r>
              <a:rPr lang="en-US" sz="5000" i="1" baseline="30000" dirty="0" smtClean="0"/>
              <a:t>road</a:t>
            </a:r>
            <a:endParaRPr lang="en-US" sz="5000" i="1" baseline="30000" dirty="0"/>
          </a:p>
        </p:txBody>
      </p:sp>
      <p:pic>
        <p:nvPicPr>
          <p:cNvPr id="13314" name="Picture 2" descr="http://media.komonews.com/images/120618_road_trip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62200"/>
            <a:ext cx="628650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68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Only one way?</a:t>
            </a:r>
            <a:endParaRPr lang="en-US" dirty="0"/>
          </a:p>
        </p:txBody>
      </p:sp>
      <p:pic>
        <p:nvPicPr>
          <p:cNvPr id="14338" name="Picture 2" descr="http://www.globalimp.com/images/141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362200"/>
            <a:ext cx="6667500"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51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How will we know the </a:t>
            </a:r>
            <a:r>
              <a:rPr lang="en-US" dirty="0" smtClean="0"/>
              <a:t>road?</a:t>
            </a:r>
            <a:endParaRPr lang="en-US" dirty="0"/>
          </a:p>
        </p:txBody>
      </p:sp>
      <p:pic>
        <p:nvPicPr>
          <p:cNvPr id="15362" name="Picture 2" descr="http://samshaw.files.wordpress.com/2012/06/roman-road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36022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940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Road Trip</a:t>
            </a:r>
            <a:endParaRPr lang="en-US" dirty="0"/>
          </a:p>
        </p:txBody>
      </p:sp>
      <p:pic>
        <p:nvPicPr>
          <p:cNvPr id="1026" name="Picture 2" descr="http://www.ccel.org/bible/phillips/CNM12-AreaofAct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7467600" cy="448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355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Zen Jesus</a:t>
            </a:r>
            <a:endParaRPr lang="en-US" dirty="0"/>
          </a:p>
        </p:txBody>
      </p:sp>
      <p:pic>
        <p:nvPicPr>
          <p:cNvPr id="16386" name="Picture 2" descr="http://www.liciadesigns.com/Jesus%20Z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86000"/>
            <a:ext cx="4038600" cy="363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21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Trinity</a:t>
            </a:r>
            <a:endParaRPr lang="en-US" dirty="0"/>
          </a:p>
        </p:txBody>
      </p:sp>
      <p:pic>
        <p:nvPicPr>
          <p:cNvPr id="17410" name="Picture 2" descr="http://www.godandscience.org/images/trinity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57400"/>
            <a:ext cx="44672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914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the concrete to abstract</a:t>
            </a:r>
            <a:endParaRPr lang="en-US" dirty="0"/>
          </a:p>
        </p:txBody>
      </p:sp>
      <p:pic>
        <p:nvPicPr>
          <p:cNvPr id="18434" name="Picture 2" descr="http://3.bp.blogspot.com/-clq32jITwes/UWGXW8owPmI/AAAAAAAAAQU/nWQwVTcTS8w/s1600/CPA.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6724747" cy="2437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881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solidFill>
                  <a:schemeClr val="tx1"/>
                </a:solidFill>
              </a:rPr>
              <a:t>John 14:1-14</a:t>
            </a:r>
            <a:r>
              <a:rPr lang="en-US" dirty="0"/>
              <a:t/>
            </a:r>
            <a:br>
              <a:rPr lang="en-US" dirty="0"/>
            </a:br>
            <a:endParaRPr lang="en-US" dirty="0"/>
          </a:p>
        </p:txBody>
      </p:sp>
      <p:pic>
        <p:nvPicPr>
          <p:cNvPr id="10242" name="Picture 2" descr="http://forallsaints.files.wordpress.com/2010/12/st-john-the-apost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3657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32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Imagine heaven</a:t>
            </a:r>
            <a:endParaRPr lang="en-US" dirty="0"/>
          </a:p>
        </p:txBody>
      </p:sp>
      <p:pic>
        <p:nvPicPr>
          <p:cNvPr id="9218" name="Picture 2" descr="http://americanvision.org/wp-content/uploads/2011/07/imagine-de-john-lenn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62074"/>
            <a:ext cx="5715000"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7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Where are we in the story?</a:t>
            </a:r>
            <a:endParaRPr lang="en-US" dirty="0"/>
          </a:p>
        </p:txBody>
      </p:sp>
      <p:pic>
        <p:nvPicPr>
          <p:cNvPr id="11266" name="Picture 2" descr="http://i.telegraph.co.uk/multimedia/archive/02445/2013-where-are-we-_2445781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38400"/>
            <a:ext cx="59055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158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Trust me, there’s </a:t>
            </a:r>
            <a:r>
              <a:rPr lang="en-US" dirty="0" smtClean="0"/>
              <a:t>(a) room</a:t>
            </a:r>
            <a:endParaRPr lang="en-US" dirty="0"/>
          </a:p>
        </p:txBody>
      </p:sp>
      <p:pic>
        <p:nvPicPr>
          <p:cNvPr id="1026" name="Picture 2" descr="http://www.bible-archaeology.info/uruk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62200"/>
            <a:ext cx="5791200" cy="3613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46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Tents</a:t>
            </a:r>
            <a:endParaRPr lang="en-US" dirty="0"/>
          </a:p>
        </p:txBody>
      </p:sp>
      <p:pic>
        <p:nvPicPr>
          <p:cNvPr id="2050" name="Picture 2" descr="ANCIENT HOUSES,HOUSING,TENTS:BIBLE ARCHITECTURE: nomadic family in 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777501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99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Cities</a:t>
            </a:r>
            <a:endParaRPr lang="en-US" dirty="0"/>
          </a:p>
        </p:txBody>
      </p:sp>
      <p:sp>
        <p:nvSpPr>
          <p:cNvPr id="4" name="Rectangle 3"/>
          <p:cNvSpPr/>
          <p:nvPr/>
        </p:nvSpPr>
        <p:spPr>
          <a:xfrm>
            <a:off x="2286000" y="3105835"/>
            <a:ext cx="4572000" cy="646331"/>
          </a:xfrm>
          <a:prstGeom prst="rect">
            <a:avLst/>
          </a:prstGeom>
        </p:spPr>
        <p:txBody>
          <a:bodyPr>
            <a:spAutoFit/>
          </a:bodyPr>
          <a:lstStyle/>
          <a:p>
            <a:r>
              <a:rPr lang="en-US" dirty="0"/>
              <a:t>http://www.bible-architecture.info/images/houses3.jpg</a:t>
            </a:r>
          </a:p>
        </p:txBody>
      </p:sp>
      <p:pic>
        <p:nvPicPr>
          <p:cNvPr id="4098" name="Picture 2" descr="ANCIENT HOUSES,HOUSING,TENTS:BIBLE ARCHITECTURE: Qumran ground plan of excav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0"/>
            <a:ext cx="58674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063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Public Buildings</a:t>
            </a:r>
            <a:endParaRPr lang="en-US" dirty="0"/>
          </a:p>
        </p:txBody>
      </p:sp>
      <p:pic>
        <p:nvPicPr>
          <p:cNvPr id="307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524000"/>
            <a:ext cx="3888978" cy="5185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980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Temples</a:t>
            </a:r>
            <a:endParaRPr lang="en-US" dirty="0"/>
          </a:p>
        </p:txBody>
      </p:sp>
      <p:pic>
        <p:nvPicPr>
          <p:cNvPr id="5122" name="Picture 2" descr="Reconstructed exterior of the inner courtyards of the Temple built by King Herod the Great at the time of Jes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799"/>
            <a:ext cx="7086600" cy="373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612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105</TotalTime>
  <Words>741</Words>
  <Application>Microsoft Office PowerPoint</Application>
  <PresentationFormat>On-screen Show (4:3)</PresentationFormat>
  <Paragraphs>136</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Waveform</vt:lpstr>
      <vt:lpstr>On the Road</vt:lpstr>
      <vt:lpstr>John 14:1-14 </vt:lpstr>
      <vt:lpstr>Imagine heaven</vt:lpstr>
      <vt:lpstr>Where are we in the story?</vt:lpstr>
      <vt:lpstr>Trust me, there’s (a) room</vt:lpstr>
      <vt:lpstr>Tents</vt:lpstr>
      <vt:lpstr>Cities</vt:lpstr>
      <vt:lpstr>Public Buildings</vt:lpstr>
      <vt:lpstr>Temples</vt:lpstr>
      <vt:lpstr>Synagogues</vt:lpstr>
      <vt:lpstr>So what would Jesus lived in?</vt:lpstr>
      <vt:lpstr>What did the disciples think that Jesus’ house would be?</vt:lpstr>
      <vt:lpstr>I am the way road</vt:lpstr>
      <vt:lpstr>Only one way?</vt:lpstr>
      <vt:lpstr>How will we know the road?</vt:lpstr>
      <vt:lpstr>Road Trip</vt:lpstr>
      <vt:lpstr>Zen Jesus</vt:lpstr>
      <vt:lpstr>Trinity</vt:lpstr>
      <vt:lpstr>From the concrete to abstract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Road</dc:title>
  <dc:creator>don-E Merson</dc:creator>
  <cp:lastModifiedBy>don-E Merson</cp:lastModifiedBy>
  <cp:revision>29</cp:revision>
  <dcterms:created xsi:type="dcterms:W3CDTF">2014-05-17T03:41:20Z</dcterms:created>
  <dcterms:modified xsi:type="dcterms:W3CDTF">2014-05-17T18:22:41Z</dcterms:modified>
</cp:coreProperties>
</file>