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sldIdLst>
    <p:sldId id="256" r:id="rId2"/>
    <p:sldId id="257" r:id="rId3"/>
    <p:sldId id="304" r:id="rId4"/>
    <p:sldId id="322" r:id="rId5"/>
    <p:sldId id="258" r:id="rId6"/>
    <p:sldId id="261" r:id="rId7"/>
    <p:sldId id="262" r:id="rId8"/>
    <p:sldId id="269" r:id="rId9"/>
    <p:sldId id="270" r:id="rId10"/>
    <p:sldId id="323" r:id="rId11"/>
    <p:sldId id="324" r:id="rId12"/>
    <p:sldId id="325" r:id="rId13"/>
    <p:sldId id="326" r:id="rId14"/>
    <p:sldId id="328" r:id="rId15"/>
    <p:sldId id="276" r:id="rId16"/>
    <p:sldId id="329" r:id="rId17"/>
    <p:sldId id="306" r:id="rId18"/>
    <p:sldId id="321" r:id="rId19"/>
    <p:sldId id="331" r:id="rId20"/>
    <p:sldId id="330" r:id="rId21"/>
    <p:sldId id="366" r:id="rId22"/>
    <p:sldId id="367" r:id="rId23"/>
    <p:sldId id="369" r:id="rId24"/>
    <p:sldId id="277" r:id="rId25"/>
    <p:sldId id="274" r:id="rId26"/>
    <p:sldId id="278" r:id="rId27"/>
    <p:sldId id="362" r:id="rId28"/>
    <p:sldId id="273" r:id="rId29"/>
    <p:sldId id="364" r:id="rId30"/>
    <p:sldId id="332" r:id="rId31"/>
    <p:sldId id="338" r:id="rId32"/>
    <p:sldId id="308" r:id="rId33"/>
    <p:sldId id="340" r:id="rId34"/>
    <p:sldId id="341" r:id="rId35"/>
    <p:sldId id="342" r:id="rId36"/>
    <p:sldId id="333" r:id="rId37"/>
    <p:sldId id="344" r:id="rId38"/>
    <p:sldId id="346" r:id="rId39"/>
    <p:sldId id="348" r:id="rId40"/>
    <p:sldId id="350" r:id="rId41"/>
    <p:sldId id="351" r:id="rId42"/>
    <p:sldId id="352" r:id="rId43"/>
    <p:sldId id="334" r:id="rId44"/>
    <p:sldId id="294" r:id="rId45"/>
    <p:sldId id="335" r:id="rId46"/>
    <p:sldId id="336" r:id="rId47"/>
    <p:sldId id="298" r:id="rId48"/>
    <p:sldId id="337" r:id="rId49"/>
    <p:sldId id="295" r:id="rId50"/>
    <p:sldId id="296" r:id="rId51"/>
    <p:sldId id="299" r:id="rId52"/>
    <p:sldId id="363" r:id="rId53"/>
    <p:sldId id="365" r:id="rId54"/>
    <p:sldId id="320" r:id="rId55"/>
    <p:sldId id="300" r:id="rId56"/>
    <p:sldId id="353" r:id="rId57"/>
    <p:sldId id="309" r:id="rId58"/>
    <p:sldId id="267" r:id="rId59"/>
    <p:sldId id="303" r:id="rId60"/>
    <p:sldId id="302" r:id="rId61"/>
    <p:sldId id="283" r:id="rId62"/>
    <p:sldId id="313" r:id="rId63"/>
    <p:sldId id="316" r:id="rId64"/>
    <p:sldId id="314" r:id="rId65"/>
    <p:sldId id="285" r:id="rId66"/>
    <p:sldId id="286" r:id="rId67"/>
    <p:sldId id="287" r:id="rId68"/>
    <p:sldId id="288" r:id="rId69"/>
    <p:sldId id="289" r:id="rId70"/>
    <p:sldId id="354" r:id="rId71"/>
    <p:sldId id="355" r:id="rId72"/>
    <p:sldId id="356" r:id="rId73"/>
    <p:sldId id="290" r:id="rId74"/>
    <p:sldId id="292" r:id="rId75"/>
    <p:sldId id="357" r:id="rId76"/>
    <p:sldId id="358" r:id="rId77"/>
    <p:sldId id="318" r:id="rId78"/>
    <p:sldId id="359" r:id="rId79"/>
    <p:sldId id="360" r:id="rId80"/>
    <p:sldId id="361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6400" autoAdjust="0"/>
  </p:normalViewPr>
  <p:slideViewPr>
    <p:cSldViewPr>
      <p:cViewPr varScale="1">
        <p:scale>
          <a:sx n="101" d="100"/>
          <a:sy n="101" d="100"/>
        </p:scale>
        <p:origin x="-19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1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1A363-3370-4AB2-9E98-39CB725C2FFE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4AEB2-A9EC-4560-986E-42A2A8B6B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0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Deutscher- Through the Looking Glass: Why the World Looks Different in Other Languages 2900</a:t>
            </a:r>
          </a:p>
          <a:p>
            <a:pPr>
              <a:spcBef>
                <a:spcPct val="0"/>
              </a:spcBef>
            </a:pPr>
            <a:r>
              <a:rPr lang="en-US" smtClean="0"/>
              <a:t>Sagan- Dragons of Eden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5C32D01-86C0-4BE8-B6F6-8E68A2F2C500}" type="slidenum">
              <a:rPr 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12/7/2011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12/7/2011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12/7/2011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12/7/2011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12/7/2011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12/7/2011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12/7/2011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12/7/2011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12/7/2011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12/7/2011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12/7/2011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12/7/2011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www.bing.com/images/search?q=confused+look&amp;id=7CA8682A2C4556DC3CA2507FD39B15B7ED15647D&amp;FORM=IGRE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Samuel Johnson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much do you need to know?</a:t>
            </a:r>
            <a:endParaRPr lang="en-US" dirty="0"/>
          </a:p>
        </p:txBody>
      </p:sp>
      <p:pic>
        <p:nvPicPr>
          <p:cNvPr id="1026" name="Picture 2" descr="http://ts3.mm.bing.net/images/thumbnail.aspx?q=1362110192050&amp;id=7a5b2f3a7e8ec5c524c7f95df4b782e2&amp;url=http%3a%2f%2ftherambler.com%2fwp-content%2fuploads%2f2011%2f03%2fsamuel-john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81000"/>
            <a:ext cx="21240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s3.mm.bing.net/images/thumbnail.aspx?q=1309139668870&amp;id=750f846c17ffb3c9a4a038e7111a0786&amp;url=http%3a%2f%2fblog.kbserv.com%2fwp-content%2fuploads%2f2010%2f10%2fknowledg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454495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37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 to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this?</a:t>
            </a:r>
          </a:p>
          <a:p>
            <a:r>
              <a:rPr lang="en-US" dirty="0" smtClean="0"/>
              <a:t>Is this hand broken?</a:t>
            </a:r>
          </a:p>
          <a:p>
            <a:r>
              <a:rPr lang="en-US" dirty="0" smtClean="0"/>
              <a:t>Use a splint?</a:t>
            </a:r>
          </a:p>
          <a:p>
            <a:r>
              <a:rPr lang="en-US" dirty="0" smtClean="0"/>
              <a:t>Need an operation?</a:t>
            </a:r>
          </a:p>
          <a:p>
            <a:endParaRPr lang="en-US" dirty="0"/>
          </a:p>
        </p:txBody>
      </p:sp>
      <p:pic>
        <p:nvPicPr>
          <p:cNvPr id="1026" name="Picture 2" descr="http://farm4.static.flickr.com/3254/2763672459_7abc1b6e63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648877"/>
            <a:ext cx="3819525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s4.mm.bing.net/images/thumbnail.aspx?q=1352717172891&amp;id=dcd81405d13e9c66717ef500e81a98bf&amp;url=http%3a%2f%2fwatermarked.cutcaster.com%2fcutcaster-photo-100548326-Hand-X-ra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14800"/>
            <a:ext cx="20955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1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is the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know there are </a:t>
            </a:r>
            <a:r>
              <a:rPr lang="en-US" dirty="0" err="1" smtClean="0"/>
              <a:t>xrays</a:t>
            </a:r>
            <a:r>
              <a:rPr lang="en-US" dirty="0" smtClean="0"/>
              <a:t> and have seen them</a:t>
            </a:r>
          </a:p>
          <a:p>
            <a:r>
              <a:rPr lang="en-US" dirty="0" smtClean="0"/>
              <a:t>You know what your hands look like</a:t>
            </a:r>
          </a:p>
          <a:p>
            <a:r>
              <a:rPr lang="en-US" dirty="0" smtClean="0"/>
              <a:t>We can recognize a pattern and spot difference</a:t>
            </a:r>
          </a:p>
          <a:p>
            <a:r>
              <a:rPr lang="en-US" dirty="0" smtClean="0"/>
              <a:t>Knowledge is knowing what that pattern difference means and what to do about it</a:t>
            </a:r>
            <a:endParaRPr lang="en-US" dirty="0"/>
          </a:p>
        </p:txBody>
      </p:sp>
      <p:pic>
        <p:nvPicPr>
          <p:cNvPr id="12290" name="Picture 2" descr="http://ts2.mm.bing.net/images/thumbnail.aspx?q=1427143995049&amp;id=20d1bce0f275a47e4037fc24f008bcff&amp;url=http%3a%2f%2ftimeline.aps.org%2fAPS%2fresources%2f85_06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24400"/>
            <a:ext cx="14382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ts3.mm.bing.net/images/thumbnail.aspx?q=1432291912730&amp;id=6acc120912cb789e2e4dc6cc7c490221&amp;url=http%3a%2f%2fwww.itp.uni-hannover.de%2f%7edragon%2fstonehenge%2fesc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624" y="381000"/>
            <a:ext cx="2006600" cy="192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18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($foo &gt; 50) { include("</a:t>
            </a:r>
            <a:r>
              <a:rPr lang="en-US" dirty="0" err="1"/>
              <a:t>myfuncs.php</a:t>
            </a:r>
            <a:r>
              <a:rPr lang="en-US" dirty="0"/>
              <a:t>"); }</a:t>
            </a:r>
            <a:br>
              <a:rPr lang="en-US" dirty="0"/>
            </a:br>
            <a:r>
              <a:rPr lang="en-US" dirty="0"/>
              <a:t>if ($foo &gt; 100) { include("</a:t>
            </a:r>
            <a:r>
              <a:rPr lang="en-US" dirty="0" err="1"/>
              <a:t>myfuncs.php</a:t>
            </a:r>
            <a:r>
              <a:rPr lang="en-US" dirty="0"/>
              <a:t>"); </a:t>
            </a:r>
            <a:r>
              <a:rPr lang="en-US" dirty="0" smtClean="0"/>
              <a:t>}</a:t>
            </a:r>
          </a:p>
          <a:p>
            <a:r>
              <a:rPr lang="en-US" dirty="0" smtClean="0"/>
              <a:t>Do you know PHP?</a:t>
            </a:r>
          </a:p>
          <a:p>
            <a:r>
              <a:rPr lang="en-US" dirty="0" smtClean="0"/>
              <a:t>How did you solve it?</a:t>
            </a:r>
          </a:p>
          <a:p>
            <a:r>
              <a:rPr lang="en-US" dirty="0" smtClean="0"/>
              <a:t>Pattern recognition is mostly a Type 1-non conscious process but not always</a:t>
            </a:r>
            <a:endParaRPr lang="en-US" dirty="0"/>
          </a:p>
          <a:p>
            <a:endParaRPr lang="en-US" dirty="0"/>
          </a:p>
        </p:txBody>
      </p:sp>
      <p:pic>
        <p:nvPicPr>
          <p:cNvPr id="13314" name="Picture 2" descr="... copywriter , I typically receive the same…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838200"/>
            <a:ext cx="1143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87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in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pattern recognition to view the world</a:t>
            </a:r>
          </a:p>
          <a:p>
            <a:r>
              <a:rPr lang="en-US" dirty="0" smtClean="0"/>
              <a:t>Sometimes our lack of detailed facts doesn’t lead to knowledge (</a:t>
            </a:r>
            <a:r>
              <a:rPr lang="en-US" dirty="0" err="1" smtClean="0"/>
              <a:t>xray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Sometimes we don’t need detailed facts to have knowledge (</a:t>
            </a:r>
            <a:r>
              <a:rPr lang="en-US" dirty="0" err="1" smtClean="0"/>
              <a:t>php</a:t>
            </a:r>
            <a:r>
              <a:rPr lang="en-US" dirty="0" smtClean="0"/>
              <a:t>)</a:t>
            </a:r>
          </a:p>
        </p:txBody>
      </p:sp>
      <p:pic>
        <p:nvPicPr>
          <p:cNvPr id="3076" name="Picture 4" descr="http://ts4.mm.bing.net/images/thumbnail.aspx?q=1312177795147&amp;id=0a090130a667fa2c90adc0ae799b35bf&amp;url=http%3a%2f%2ffreephotoshoppatterns.com%2fwp-content%2fuploads%2fDisco%2520Patter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91000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0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Bucket-near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facts, we put them in our mental buckets</a:t>
            </a:r>
          </a:p>
          <a:p>
            <a:r>
              <a:rPr lang="en-US" dirty="0" smtClean="0"/>
              <a:t>Once in buckets we evaluate them</a:t>
            </a:r>
          </a:p>
          <a:p>
            <a:r>
              <a:rPr lang="en-US" dirty="0" smtClean="0"/>
              <a:t>So one of the important things to know is how are these buckets formed?</a:t>
            </a:r>
          </a:p>
          <a:p>
            <a:r>
              <a:rPr lang="en-US" dirty="0" smtClean="0"/>
              <a:t>We form mental</a:t>
            </a:r>
            <a:r>
              <a:rPr lang="en-US" baseline="0" dirty="0" smtClean="0"/>
              <a:t> categories</a:t>
            </a:r>
            <a:endParaRPr lang="en-US" dirty="0"/>
          </a:p>
        </p:txBody>
      </p:sp>
      <p:pic>
        <p:nvPicPr>
          <p:cNvPr id="14338" name="Picture 2" descr="http://ts1.mm.bing.net/images/thumbnail.aspx?q=1356348206004&amp;id=4383edafe7b6de411d06bd1ba4228c5c&amp;url=http%3a%2f%2fwww.buckbokai.com%2fwp-content%2fuploads%2f2010%2f09%2fBuccaneers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10000"/>
            <a:ext cx="26860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47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in</a:t>
            </a:r>
            <a:r>
              <a:rPr lang="en-US" baseline="0" dirty="0" smtClean="0"/>
              <a:t> its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Categories </a:t>
            </a:r>
            <a:r>
              <a:rPr lang="en-US" dirty="0"/>
              <a:t>are not objective but human creations</a:t>
            </a:r>
          </a:p>
          <a:p>
            <a:pPr lvl="0"/>
            <a:r>
              <a:rPr lang="en-US" dirty="0"/>
              <a:t>What is a game?- Wittgenstein</a:t>
            </a:r>
          </a:p>
          <a:p>
            <a:pPr lvl="1"/>
            <a:r>
              <a:rPr lang="en-US" dirty="0"/>
              <a:t>Poker</a:t>
            </a:r>
          </a:p>
          <a:p>
            <a:pPr lvl="1"/>
            <a:r>
              <a:rPr lang="en-US" dirty="0"/>
              <a:t>Football</a:t>
            </a:r>
          </a:p>
          <a:p>
            <a:pPr lvl="1"/>
            <a:r>
              <a:rPr lang="en-US" dirty="0"/>
              <a:t>Monopoly</a:t>
            </a:r>
          </a:p>
          <a:p>
            <a:pPr lvl="1"/>
            <a:r>
              <a:rPr lang="en-US" dirty="0"/>
              <a:t>Jump </a:t>
            </a:r>
            <a:r>
              <a:rPr lang="en-US" dirty="0" smtClean="0"/>
              <a:t>Rope</a:t>
            </a:r>
          </a:p>
          <a:p>
            <a:pPr lvl="1"/>
            <a:r>
              <a:rPr lang="en-US" dirty="0" smtClean="0"/>
              <a:t>Tag</a:t>
            </a:r>
          </a:p>
        </p:txBody>
      </p:sp>
      <p:pic>
        <p:nvPicPr>
          <p:cNvPr id="15362" name="Picture 2" descr="http://ts3.mm.bing.net/images/thumbnail.aspx?q=1343063531214&amp;id=6fb98d987ba7aef8acedcbff069d5924&amp;url=http%3a%2f%2fmail.csisd.org%2f%7ekcope%2fFOV1-0001ED79%2fS046FB837.1%2f50175_place_value_l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57600"/>
            <a:ext cx="28575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5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a category?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Categories are not a list of adjectives</a:t>
            </a:r>
          </a:p>
          <a:p>
            <a:pPr lvl="0"/>
            <a:r>
              <a:rPr lang="en-US" dirty="0" smtClean="0"/>
              <a:t>Aristotle-dead wrong</a:t>
            </a:r>
          </a:p>
          <a:p>
            <a:pPr lvl="0"/>
            <a:r>
              <a:rPr lang="en-US" dirty="0" smtClean="0"/>
              <a:t>Categories are a “family” resemblance</a:t>
            </a:r>
          </a:p>
          <a:p>
            <a:pPr lvl="0"/>
            <a:r>
              <a:rPr lang="en-US" dirty="0" smtClean="0"/>
              <a:t>And some items are just better examples of a category</a:t>
            </a:r>
            <a:endParaRPr lang="en-US" dirty="0"/>
          </a:p>
        </p:txBody>
      </p:sp>
      <p:pic>
        <p:nvPicPr>
          <p:cNvPr id="16386" name="Picture 2" descr="http://ts2.mm.bing.net/images/thumbnail.aspx?q=1336474736357&amp;id=cc7d451f4a789c60be18b3bec36bb3f5&amp;url=http%3a%2f%2ftrickledown.files.wordpress.com%2f2007%2f09%2faristot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114800"/>
            <a:ext cx="1936623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ts4.mm.bing.net/images/thumbnail.aspx?q=1366265826955&amp;id=459a5a33bf10347521785fabb0f205a7&amp;url=http%3a%2f%2fwww.pilok4u.com%2fhistory%2fwp-content%2fuploads%2f2011%2f05%2faristot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667250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ular Callout 13"/>
          <p:cNvSpPr/>
          <p:nvPr/>
        </p:nvSpPr>
        <p:spPr>
          <a:xfrm>
            <a:off x="7290062" y="2234153"/>
            <a:ext cx="1600200" cy="838200"/>
          </a:xfrm>
          <a:prstGeom prst="wedgeRoundRectCallout">
            <a:avLst>
              <a:gd name="adj1" fmla="val 11568"/>
              <a:gd name="adj2" fmla="val 2413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5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items are just more so…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Birds</a:t>
            </a:r>
          </a:p>
          <a:p>
            <a:pPr lvl="1"/>
            <a:r>
              <a:rPr lang="en-US" dirty="0" smtClean="0"/>
              <a:t>Penguins</a:t>
            </a:r>
          </a:p>
          <a:p>
            <a:pPr lvl="1"/>
            <a:r>
              <a:rPr lang="en-US" dirty="0" smtClean="0"/>
              <a:t>Robins</a:t>
            </a:r>
            <a:endParaRPr lang="en-US" dirty="0"/>
          </a:p>
          <a:p>
            <a:r>
              <a:rPr lang="en-US" dirty="0"/>
              <a:t>Dogs</a:t>
            </a:r>
          </a:p>
          <a:p>
            <a:pPr lvl="1"/>
            <a:r>
              <a:rPr lang="en-US" dirty="0"/>
              <a:t>Poodle</a:t>
            </a:r>
          </a:p>
          <a:p>
            <a:pPr lvl="1"/>
            <a:r>
              <a:rPr lang="en-US" dirty="0"/>
              <a:t>German Sheppard</a:t>
            </a:r>
          </a:p>
          <a:p>
            <a:pPr lvl="1"/>
            <a:r>
              <a:rPr lang="en-US" dirty="0"/>
              <a:t>Chihuahua</a:t>
            </a:r>
          </a:p>
          <a:p>
            <a:pPr lvl="1"/>
            <a:r>
              <a:rPr lang="en-US" dirty="0"/>
              <a:t>Grey Wolf</a:t>
            </a:r>
            <a:r>
              <a:rPr lang="en-US" dirty="0" smtClean="0"/>
              <a:t>?</a:t>
            </a:r>
          </a:p>
          <a:p>
            <a:pPr lvl="0"/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English</a:t>
            </a:r>
          </a:p>
          <a:p>
            <a:pPr lvl="1"/>
            <a:r>
              <a:rPr lang="en-US" dirty="0" smtClean="0"/>
              <a:t>Spanish</a:t>
            </a:r>
          </a:p>
          <a:p>
            <a:pPr lvl="1"/>
            <a:r>
              <a:rPr lang="en-US" dirty="0" smtClean="0"/>
              <a:t>PHP</a:t>
            </a:r>
            <a:endParaRPr lang="en-US" dirty="0"/>
          </a:p>
        </p:txBody>
      </p:sp>
      <p:pic>
        <p:nvPicPr>
          <p:cNvPr id="17410" name="Picture 2" descr="http://ts2.mm.bing.net/images/thumbnail.aspx?q=1336598071781&amp;id=296bca6d75559021884252ac2bf4a12b&amp;url=http%3a%2f%2freviewsic.files.wordpress.com%2f2010%2f05%2fsmokey_bir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33600"/>
            <a:ext cx="19526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://ts2.mm.bing.net/images/thumbnail.aspx?q=1340823705289&amp;id=dc4848054cae6e9a805db4c2d6800e6d&amp;url=http%3a%2f%2fwww.indiatalkies.com%2fimages%2fdogs15826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3528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1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peak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the best example of a concept gives you a good place to expand</a:t>
            </a:r>
          </a:p>
          <a:p>
            <a:r>
              <a:rPr lang="en-US" dirty="0" smtClean="0"/>
              <a:t>So how you first are introduced to a topic can effect your ability to learn details</a:t>
            </a:r>
          </a:p>
        </p:txBody>
      </p:sp>
      <p:pic>
        <p:nvPicPr>
          <p:cNvPr id="18436" name="Picture 4" descr="http://ts3.mm.bing.net/images/thumbnail.aspx?q=1362805197162&amp;id=45e9990ca3f1f6fcaf1813c899d80e3d&amp;url=http%3a%2f%2fimage.made-in-china.com%2f2f0j00LerEpaydYRuF%2fRefractor-Astronomical-Telescope-F1200150EQ-V-A-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186" y="3786187"/>
            <a:ext cx="25241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38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ts2.mm.bing.net/images/thumbnail.aspx?q=1327019263465&amp;id=c941ef9fa731efaac19d2e1b6609aca8&amp;url=http%3a%2f%2fmydailyclarity.com%2fwp-content%2fuploads%2f2010%2f03%2fevolution-500x3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096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Blame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Brain is a prediction machine of events</a:t>
            </a:r>
          </a:p>
          <a:p>
            <a:r>
              <a:rPr lang="en-US" dirty="0" smtClean="0"/>
              <a:t>Your brain evolved to take advantage of environment</a:t>
            </a:r>
          </a:p>
          <a:p>
            <a:r>
              <a:rPr lang="en-US" dirty="0" smtClean="0"/>
              <a:t>Did not evolve to understand reality</a:t>
            </a:r>
          </a:p>
          <a:p>
            <a:r>
              <a:rPr lang="en-US" dirty="0" smtClean="0"/>
              <a:t>Evolved to solve problems</a:t>
            </a:r>
          </a:p>
          <a:p>
            <a:r>
              <a:rPr lang="en-US" dirty="0" smtClean="0"/>
              <a:t>Brain uses the categories it creates non-consciously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3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Whatcha</a:t>
            </a:r>
            <a:r>
              <a:rPr lang="en-US" dirty="0" smtClean="0"/>
              <a:t>’ </a:t>
            </a:r>
            <a:r>
              <a:rPr lang="en-US" dirty="0" err="1" smtClean="0"/>
              <a:t>doin</a:t>
            </a:r>
            <a:r>
              <a:rPr lang="en-US" dirty="0" smtClean="0"/>
              <a:t>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review</a:t>
            </a:r>
          </a:p>
          <a:p>
            <a:pPr lvl="1"/>
            <a:r>
              <a:rPr lang="en-US" dirty="0" smtClean="0"/>
              <a:t>Why do we get paid?</a:t>
            </a:r>
          </a:p>
          <a:p>
            <a:pPr lvl="1"/>
            <a:r>
              <a:rPr lang="en-US" dirty="0" smtClean="0"/>
              <a:t>How do our brains work?</a:t>
            </a:r>
          </a:p>
          <a:p>
            <a:r>
              <a:rPr lang="en-US" dirty="0" smtClean="0"/>
              <a:t>What is knowing?</a:t>
            </a:r>
          </a:p>
          <a:p>
            <a:r>
              <a:rPr lang="en-US" dirty="0" smtClean="0"/>
              <a:t>How do we learn?</a:t>
            </a:r>
          </a:p>
          <a:p>
            <a:r>
              <a:rPr lang="en-US" dirty="0"/>
              <a:t>Knowledge is of two kinds. We know a subject ourselves</a:t>
            </a:r>
            <a:r>
              <a:rPr lang="en-US" dirty="0" smtClean="0"/>
              <a:t>, or </a:t>
            </a:r>
            <a:r>
              <a:rPr lang="en-US" dirty="0"/>
              <a:t>we know where we can find information upon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does this statement mean in the context of how we now understand our mind works?</a:t>
            </a:r>
            <a:endParaRPr lang="en-US" dirty="0"/>
          </a:p>
        </p:txBody>
      </p:sp>
      <p:pic>
        <p:nvPicPr>
          <p:cNvPr id="2050" name="Picture 2" descr="http://ts1.mm.bing.net/images/thumbnail.aspx?q=1290932201080&amp;id=05569d2b90b0d37fdde907623bbdd05e&amp;url=http%3a%2f%2fohiok.com%2fimg%2fyourspacecooment%2fmeredo%2fhi%2f40fcbc2a93d2684af686f0c3927a69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09600"/>
            <a:ext cx="21336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33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9728" lvl="0" indent="0">
              <a:buNone/>
            </a:pPr>
            <a:r>
              <a:rPr lang="en-US" dirty="0" err="1" smtClean="0"/>
              <a:t>Lackoff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Humans’ use categories</a:t>
            </a:r>
            <a:r>
              <a:rPr lang="en-US" baseline="0" dirty="0" smtClean="0"/>
              <a:t> for metaphors</a:t>
            </a:r>
          </a:p>
          <a:p>
            <a:r>
              <a:rPr lang="en-US" dirty="0" smtClean="0"/>
              <a:t>Human knowledge is always a metaphor</a:t>
            </a:r>
          </a:p>
          <a:p>
            <a:r>
              <a:rPr lang="en-US" dirty="0" smtClean="0"/>
              <a:t>Most of these items are non-conscious metaphors</a:t>
            </a:r>
          </a:p>
          <a:p>
            <a:pPr lvl="0"/>
            <a:r>
              <a:rPr lang="en-US" dirty="0" smtClean="0"/>
              <a:t>Steven Hawking- Problem</a:t>
            </a:r>
            <a:r>
              <a:rPr lang="en-US" baseline="0" dirty="0" smtClean="0"/>
              <a:t> of understanding big bang is </a:t>
            </a:r>
            <a:r>
              <a:rPr lang="en-US" dirty="0" smtClean="0"/>
              <a:t>our belief </a:t>
            </a:r>
            <a:r>
              <a:rPr lang="en-US" baseline="0" dirty="0" smtClean="0"/>
              <a:t>in objective time</a:t>
            </a:r>
            <a:endParaRPr lang="en-US" dirty="0" smtClean="0"/>
          </a:p>
        </p:txBody>
      </p:sp>
      <p:pic>
        <p:nvPicPr>
          <p:cNvPr id="20482" name="Picture 2" descr="http://ts2.mm.bing.net/images/thumbnail.aspx?q=1446024256253&amp;id=8127a691174a9d1e5c56f4d4b46fe934&amp;url=http%3a%2f%2fphillips.blogs.com%2fphotos%2funcategorized%2f714george_lakof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1000"/>
            <a:ext cx="12573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http://ts1.mm.bing.net/images/thumbnail.aspx?q=1345331331264&amp;id=fd96b41f7bc69f9a61520ab3f075181f&amp;url=http%3a%2f%2fimages.amazon.com%2fimages%2fP%2f0226468046.01.LZZZZZZ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838200"/>
            <a:ext cx="1676400" cy="233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36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762000"/>
            <a:ext cx="8229600" cy="1066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Metaphors are not consistent between cultures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/>
            <a:r>
              <a:rPr lang="en-US" dirty="0" smtClean="0">
                <a:latin typeface="+mj-lt"/>
                <a:ea typeface="+mj-ea"/>
                <a:cs typeface="+mj-cs"/>
              </a:rPr>
              <a:t>What is the back of the house?</a:t>
            </a:r>
          </a:p>
          <a:p>
            <a:pPr lvl="0"/>
            <a:r>
              <a:rPr lang="en-US" dirty="0" err="1" smtClean="0">
                <a:latin typeface="+mj-lt"/>
                <a:ea typeface="+mj-ea"/>
                <a:cs typeface="+mj-cs"/>
              </a:rPr>
              <a:t>Mixtec</a:t>
            </a:r>
            <a:endParaRPr lang="en-US" dirty="0" smtClean="0">
              <a:latin typeface="+mj-lt"/>
              <a:ea typeface="+mj-ea"/>
              <a:cs typeface="+mj-cs"/>
            </a:endParaRPr>
          </a:p>
          <a:p>
            <a:pPr lvl="0"/>
            <a:r>
              <a:rPr lang="en-US" dirty="0" smtClean="0">
                <a:latin typeface="+mj-lt"/>
                <a:ea typeface="+mj-ea"/>
                <a:cs typeface="+mj-cs"/>
              </a:rPr>
              <a:t>House as animal metaphor</a:t>
            </a:r>
          </a:p>
          <a:p>
            <a:pPr lvl="0"/>
            <a:r>
              <a:rPr lang="en-US" dirty="0" smtClean="0">
                <a:latin typeface="+mj-lt"/>
                <a:ea typeface="+mj-ea"/>
                <a:cs typeface="+mj-cs"/>
              </a:rPr>
              <a:t>Back of house is Top from our metaphor</a:t>
            </a:r>
          </a:p>
          <a:p>
            <a:pPr lvl="0"/>
            <a:r>
              <a:rPr lang="en-US" dirty="0" smtClean="0">
                <a:latin typeface="+mj-lt"/>
                <a:ea typeface="+mj-ea"/>
                <a:cs typeface="+mj-cs"/>
              </a:rPr>
              <a:t>He is tanning on the house’s back</a:t>
            </a:r>
          </a:p>
          <a:p>
            <a:pPr lvl="0"/>
            <a:r>
              <a:rPr lang="en-US" dirty="0" smtClean="0">
                <a:latin typeface="+mj-lt"/>
                <a:ea typeface="+mj-ea"/>
                <a:cs typeface="+mj-cs"/>
              </a:rPr>
              <a:t>Can translate truth value but not all of statement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556" y="1295400"/>
            <a:ext cx="24860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569" y="3048000"/>
            <a:ext cx="1400842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6" name="Picture 7" descr="http://t3.gstatic.com/images?q=tbn:ANd9GcS2siC2uOAxFKXE-bNzD8AmHC8LAp14NaFxupdzLLt_xGyGovI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556" y="5029200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12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Categories determine thought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Guugu</a:t>
            </a:r>
            <a:r>
              <a:rPr lang="en-US" dirty="0" smtClean="0"/>
              <a:t> </a:t>
            </a:r>
            <a:r>
              <a:rPr lang="en-US" dirty="0" err="1" smtClean="0"/>
              <a:t>Yimithirr</a:t>
            </a:r>
            <a:r>
              <a:rPr lang="en-US" dirty="0" smtClean="0"/>
              <a:t>-Only cardinal directions</a:t>
            </a:r>
          </a:p>
          <a:p>
            <a:r>
              <a:rPr lang="en-US" dirty="0" smtClean="0"/>
              <a:t>How to set up the table for queen of England?</a:t>
            </a:r>
          </a:p>
          <a:p>
            <a:r>
              <a:rPr lang="en-US" dirty="0" smtClean="0"/>
              <a:t>Categories (and metaphors) help set up possible thoughts</a:t>
            </a:r>
          </a:p>
          <a:p>
            <a:r>
              <a:rPr lang="en-US" dirty="0" smtClean="0"/>
              <a:t>In 1811-Bat was slang for prostitute</a:t>
            </a: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00600"/>
            <a:ext cx="1390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85800"/>
            <a:ext cx="1485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902" y="4572000"/>
            <a:ext cx="2215598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887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deadly metaphor –framing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* What is intuitive is natural</a:t>
            </a:r>
          </a:p>
          <a:p>
            <a:r>
              <a:rPr lang="en-US" smtClean="0"/>
              <a:t>Kant- Egocentric directions are natural</a:t>
            </a:r>
          </a:p>
          <a:p>
            <a:r>
              <a:rPr lang="en-US" smtClean="0"/>
              <a:t>Sagan- 10 base system due to human finger count</a:t>
            </a:r>
          </a:p>
          <a:p>
            <a:r>
              <a:rPr lang="en-US" smtClean="0"/>
              <a:t>Both really smart-both really wrong</a:t>
            </a:r>
          </a:p>
          <a:p>
            <a:r>
              <a:rPr lang="en-US" smtClean="0"/>
              <a:t>Lakoff-important to save endangered languages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838200"/>
            <a:ext cx="11239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105400"/>
            <a:ext cx="15240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257800"/>
            <a:ext cx="15240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76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Grammatical Gender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Gender of words in languages (la </a:t>
            </a:r>
            <a:r>
              <a:rPr lang="en-US" dirty="0" err="1" smtClean="0"/>
              <a:t>luna</a:t>
            </a:r>
            <a:r>
              <a:rPr lang="en-US" dirty="0" smtClean="0"/>
              <a:t>, el </a:t>
            </a:r>
            <a:r>
              <a:rPr lang="en-US" dirty="0" err="1" smtClean="0"/>
              <a:t>jeffe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Not just gender, also animate, inanimate, etc.</a:t>
            </a:r>
          </a:p>
          <a:p>
            <a:pPr lvl="0"/>
            <a:r>
              <a:rPr lang="en-US" dirty="0" smtClean="0"/>
              <a:t>The way we split up the world is not really the way the world is split up</a:t>
            </a:r>
          </a:p>
        </p:txBody>
      </p:sp>
      <p:pic>
        <p:nvPicPr>
          <p:cNvPr id="21506" name="Picture 2" descr="http://ts3.mm.bing.net/images/thumbnail.aspx?q=1439965389982&amp;id=fcbe34fbb241f8e38b8d6b2df3dc7db4&amp;url=http%3a%2f%2fwww.letstalkpodcast.com%2fdatagm%2fthumbnails%2f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371600"/>
            <a:ext cx="15240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http://ts4.mm.bing.net/images/thumbnail.aspx?q=1334730424515&amp;id=518821aefb4fd3c1fd8834780eabe0aa&amp;url=http%3a%2f%2fimages.sodahead.com%2fpolls%2f001640793%2f5414781401_Grammar_Police_answer_3_x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810000"/>
            <a:ext cx="16002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4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Women, Fire and Dangerous</a:t>
            </a:r>
            <a:r>
              <a:rPr lang="en-US" baseline="0" dirty="0" smtClean="0"/>
              <a:t>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Dyirbal </a:t>
            </a:r>
          </a:p>
          <a:p>
            <a:r>
              <a:rPr lang="en-US" dirty="0" smtClean="0"/>
              <a:t>I 	– animate objects, men</a:t>
            </a:r>
          </a:p>
          <a:p>
            <a:r>
              <a:rPr lang="en-US" dirty="0" smtClean="0"/>
              <a:t>II – women, water, fire, violence</a:t>
            </a:r>
          </a:p>
          <a:p>
            <a:r>
              <a:rPr lang="en-US" dirty="0" smtClean="0"/>
              <a:t>III – edible fruit and vegetables</a:t>
            </a:r>
          </a:p>
          <a:p>
            <a:r>
              <a:rPr lang="en-US" dirty="0" smtClean="0"/>
              <a:t>IV – miscellaneous (includes things not classifiable in the first three)</a:t>
            </a:r>
          </a:p>
        </p:txBody>
      </p:sp>
      <p:pic>
        <p:nvPicPr>
          <p:cNvPr id="22530" name="Picture 2" descr="http://ts1.mm.bing.net/images/thumbnail.aspx?q=1334159541032&amp;id=f1124a73ce2acef3cbd1ca9172d1f96d&amp;url=http%3a%2f%2fi5.tinypic.com%2f81tctf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09800"/>
            <a:ext cx="12954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78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Note these came about from Myths</a:t>
            </a:r>
          </a:p>
          <a:p>
            <a:pPr lvl="0"/>
            <a:r>
              <a:rPr lang="en-US" dirty="0" smtClean="0"/>
              <a:t>As myths</a:t>
            </a:r>
            <a:r>
              <a:rPr lang="en-US" baseline="0" dirty="0" smtClean="0"/>
              <a:t> vanish in importance, the ability to use proper grammar declined</a:t>
            </a:r>
          </a:p>
          <a:p>
            <a:pPr lvl="0"/>
            <a:r>
              <a:rPr lang="en-US" baseline="0" dirty="0" smtClean="0"/>
              <a:t>Perfect example of Type 1 learning</a:t>
            </a:r>
          </a:p>
          <a:p>
            <a:pPr lvl="0"/>
            <a:r>
              <a:rPr lang="en-US" dirty="0" smtClean="0"/>
              <a:t>You don’t know that you know</a:t>
            </a:r>
            <a:endParaRPr lang="en-US" dirty="0"/>
          </a:p>
        </p:txBody>
      </p:sp>
      <p:pic>
        <p:nvPicPr>
          <p:cNvPr id="23554" name="Picture 2" descr="http://ts1.mm.bing.net/images/thumbnail.aspx?q=1361030294156&amp;id=34e9859a29b5c4ad6a6fe598338cc44a&amp;url=http%3a%2f%2fi151.photobucket.com%2falbums%2fs145%2folmec26%2f15-DoubleJeopardyCategory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67200"/>
            <a:ext cx="28575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http://ts4.mm.bing.net/images/thumbnail.aspx?q=1344944933791&amp;id=4ee88e62fcdad2a686b5094b316b26e4&amp;url=http%3a%2f%2fstreetsense.org%2fwp-content%2fuploads%2f2010%2f07%2fFact-or-Myt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99261"/>
            <a:ext cx="28575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93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 know even though I don’t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</p:txBody>
      </p:sp>
      <p:pic>
        <p:nvPicPr>
          <p:cNvPr id="14340" name="Picture 4" descr="http://ts4.mm.bing.net/images/thumbnail.aspx?q=1277755731443&amp;id=c0380964790c7a630c3cf72c7d8817ba&amp;url=http%3a%2f%2fcultofmac.cultofmaccom.netdna-cdn.com%2fwordpress%2fwp-content%2fuploads%2fwired_steve_job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528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1524000" y="2362200"/>
            <a:ext cx="2438400" cy="762000"/>
          </a:xfrm>
          <a:prstGeom prst="wedgeRectCallout">
            <a:avLst>
              <a:gd name="adj1" fmla="val -28178"/>
              <a:gd name="adj2" fmla="val 229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Creativity is just connecting things.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4495800" y="2927350"/>
            <a:ext cx="2971800" cy="2051050"/>
          </a:xfrm>
          <a:prstGeom prst="wedgeRectCallout">
            <a:avLst>
              <a:gd name="adj1" fmla="val -130904"/>
              <a:gd name="adj2" fmla="val 74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When you ask creative people how they did something, they feel a little guilty because they didn't really do it, they just saw something.</a:t>
            </a:r>
          </a:p>
        </p:txBody>
      </p:sp>
    </p:spTree>
    <p:extLst>
      <p:ext uri="{BB962C8B-B14F-4D97-AF65-F5344CB8AC3E}">
        <p14:creationId xmlns:p14="http://schemas.microsoft.com/office/powerpoint/2010/main" val="230527112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metaphors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ability to predict and manipulate is based on our metaphoric capacity</a:t>
            </a:r>
          </a:p>
          <a:p>
            <a:r>
              <a:rPr lang="en-US" dirty="0"/>
              <a:t>Many metaphors for single concepts blend</a:t>
            </a:r>
          </a:p>
          <a:p>
            <a:r>
              <a:rPr lang="en-US" i="1" dirty="0"/>
              <a:t>Passage</a:t>
            </a:r>
            <a:r>
              <a:rPr lang="en-US" dirty="0"/>
              <a:t> of time</a:t>
            </a:r>
          </a:p>
          <a:p>
            <a:r>
              <a:rPr lang="en-US" dirty="0"/>
              <a:t>How </a:t>
            </a:r>
            <a:r>
              <a:rPr lang="en-US" i="1" dirty="0"/>
              <a:t>long</a:t>
            </a:r>
            <a:r>
              <a:rPr lang="en-US" dirty="0"/>
              <a:t> ago was it?</a:t>
            </a:r>
          </a:p>
          <a:p>
            <a:r>
              <a:rPr lang="en-US" dirty="0"/>
              <a:t>What are you looking </a:t>
            </a:r>
            <a:r>
              <a:rPr lang="en-US" i="1" dirty="0"/>
              <a:t>forward</a:t>
            </a:r>
            <a:r>
              <a:rPr lang="en-US" dirty="0"/>
              <a:t> to?</a:t>
            </a:r>
          </a:p>
          <a:p>
            <a:r>
              <a:rPr lang="en-US" dirty="0"/>
              <a:t>Do </a:t>
            </a:r>
            <a:r>
              <a:rPr lang="en-US" i="1" dirty="0"/>
              <a:t>have</a:t>
            </a:r>
            <a:r>
              <a:rPr lang="en-US" dirty="0"/>
              <a:t> time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4578" name="Picture 2" descr="http://ts1.mm.bing.net/images/thumbnail.aspx?q=1362079588084&amp;id=8a54219fb9e7a913220d455f3632e728&amp;url=http%3a%2f%2fwww.kesterbrewin.com%2fwordpress%2fwp-content%2fuploads%2f2010%2f04%2fmetaphor-fu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038600"/>
            <a:ext cx="1809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60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 hands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how metaphor can solidify ideas</a:t>
            </a:r>
          </a:p>
          <a:p>
            <a:r>
              <a:rPr lang="en-US" dirty="0" smtClean="0"/>
              <a:t>“</a:t>
            </a:r>
            <a:r>
              <a:rPr lang="en-US" dirty="0"/>
              <a:t>The internet’s constant stimuli </a:t>
            </a:r>
            <a:r>
              <a:rPr lang="en-US" dirty="0" smtClean="0"/>
              <a:t>makes people need more powerful stimuli to grab their attention.”</a:t>
            </a:r>
          </a:p>
          <a:p>
            <a:r>
              <a:rPr lang="en-US" dirty="0" smtClean="0"/>
              <a:t>“</a:t>
            </a:r>
            <a:r>
              <a:rPr lang="en-US" dirty="0"/>
              <a:t>The internet’s constant stimuli </a:t>
            </a:r>
            <a:r>
              <a:rPr lang="en-US" dirty="0" smtClean="0"/>
              <a:t>numbs your mind.”</a:t>
            </a:r>
          </a:p>
          <a:p>
            <a:r>
              <a:rPr lang="en-US" dirty="0" smtClean="0"/>
              <a:t>“The internet’s constant splinters of stimuli creates a mental callous allowing you to only feel the most prickly of stimuli.”</a:t>
            </a:r>
            <a:endParaRPr lang="en-US" dirty="0"/>
          </a:p>
        </p:txBody>
      </p:sp>
      <p:pic>
        <p:nvPicPr>
          <p:cNvPr id="1026" name="Picture 2" descr="http://ts3.mm.bing.net/images/thumbnail.aspx?q=1448615160898&amp;id=ccd0ab95d630dd95a19063c34080468d&amp;url=http%3a%2f%2fvipdictionary.com%2fimg%2fcallo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527" y="5849365"/>
            <a:ext cx="1349390" cy="100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s4.mm.bing.net/images/thumbnail.aspx?q=1418479219011&amp;id=cfd39acf9291db2e4e5b8ca2c7b3cb11&amp;url=http%3a%2f%2fcoveragelines.com%2fwp-content%2fuploads%2f2011%2f08%2fallsta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873" y="533400"/>
            <a:ext cx="2324100" cy="165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81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am going to try</a:t>
            </a:r>
            <a:r>
              <a:rPr lang="en-US" baseline="0" dirty="0" smtClean="0"/>
              <a:t> to 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shouldn’t try to be an expert on everything</a:t>
            </a:r>
            <a:endParaRPr lang="en-US" baseline="0" dirty="0" smtClean="0"/>
          </a:p>
          <a:p>
            <a:r>
              <a:rPr lang="en-US" dirty="0" smtClean="0"/>
              <a:t>Need to have large broad superficial knowledge of new technologies and know when to quit</a:t>
            </a:r>
          </a:p>
          <a:p>
            <a:r>
              <a:rPr lang="en-US" dirty="0" smtClean="0"/>
              <a:t>How you learn effects how you know</a:t>
            </a:r>
          </a:p>
          <a:p>
            <a:r>
              <a:rPr lang="en-US" dirty="0" smtClean="0"/>
              <a:t>Everything you learn changes you </a:t>
            </a:r>
          </a:p>
          <a:p>
            <a:r>
              <a:rPr lang="en-US" dirty="0" smtClean="0"/>
              <a:t>A certain type of knowledge is best</a:t>
            </a:r>
          </a:p>
          <a:p>
            <a:r>
              <a:rPr lang="en-US" dirty="0" smtClean="0"/>
              <a:t>But certain type of knowledge only comes from experience</a:t>
            </a:r>
          </a:p>
        </p:txBody>
      </p:sp>
      <p:pic>
        <p:nvPicPr>
          <p:cNvPr id="7170" name="Picture 2" descr="http://ts2.mm.bing.net/images/thumbnail.aspx?q=1427364191289&amp;id=6caf7ef7ba1dcd472317d1107b3dc95c&amp;url=http%3a%2f%2fwww.funcrunch.com%2fwp-content%2fuploads%2f2009%2f12%2fSherlock-Holmes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3657600"/>
            <a:ext cx="17399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54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point…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create </a:t>
            </a:r>
            <a:r>
              <a:rPr lang="en-US" b="1" i="1" dirty="0" smtClean="0"/>
              <a:t>your</a:t>
            </a:r>
            <a:r>
              <a:rPr lang="en-US" dirty="0" smtClean="0"/>
              <a:t> categories to evaluate things</a:t>
            </a:r>
          </a:p>
          <a:p>
            <a:r>
              <a:rPr lang="en-US" dirty="0" smtClean="0"/>
              <a:t>You use metaphors to extend your knowledge</a:t>
            </a:r>
          </a:p>
          <a:p>
            <a:r>
              <a:rPr lang="en-US" dirty="0" smtClean="0"/>
              <a:t>The metaphor systems you have in place can help (or hurt) your understanding</a:t>
            </a:r>
          </a:p>
          <a:p>
            <a:r>
              <a:rPr lang="en-US" dirty="0" smtClean="0"/>
              <a:t>So how do you create categories?</a:t>
            </a:r>
          </a:p>
          <a:p>
            <a:r>
              <a:rPr lang="en-US" dirty="0" smtClean="0"/>
              <a:t>You create them in your learning process</a:t>
            </a:r>
            <a:endParaRPr lang="en-US" dirty="0"/>
          </a:p>
        </p:txBody>
      </p:sp>
      <p:pic>
        <p:nvPicPr>
          <p:cNvPr id="25602" name="Picture 2" descr="http://ts2.mm.bing.net/images/thumbnail.aspx?q=1439179083913&amp;id=99afdeeb80eda4508197becd3c7c421b&amp;url=http%3a%2f%2ffarm3.static.flickr.com%2f2416%2f2333029841_57cea8d4e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04800"/>
            <a:ext cx="2857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50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is acquiring information that allows you to predict and manipulate the real world</a:t>
            </a:r>
          </a:p>
          <a:p>
            <a:r>
              <a:rPr lang="en-US" dirty="0" smtClean="0"/>
              <a:t>We all learn better in different ways</a:t>
            </a:r>
          </a:p>
        </p:txBody>
      </p:sp>
      <p:pic>
        <p:nvPicPr>
          <p:cNvPr id="5" name="Picture 2" descr="http://ts3.mm.bing.net/images/thumbnail.aspx?q=1365131668422&amp;id=7cc4c94fb884af161627b19481ff6796&amp;url=http%3a%2f%2fimages.stanzapub.com%2freaders%2f2009%2f02%2f28%2f762625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733800"/>
            <a:ext cx="28575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7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Verbal</a:t>
            </a:r>
          </a:p>
          <a:p>
            <a:r>
              <a:rPr lang="en-US" dirty="0"/>
              <a:t>Aural</a:t>
            </a:r>
          </a:p>
          <a:p>
            <a:r>
              <a:rPr lang="en-US" dirty="0" smtClean="0"/>
              <a:t>Written</a:t>
            </a:r>
          </a:p>
          <a:p>
            <a:r>
              <a:rPr lang="en-US" dirty="0" smtClean="0"/>
              <a:t>Imagery</a:t>
            </a:r>
            <a:endParaRPr lang="en-US" dirty="0"/>
          </a:p>
          <a:p>
            <a:r>
              <a:rPr lang="en-US" dirty="0"/>
              <a:t>Active </a:t>
            </a:r>
          </a:p>
          <a:p>
            <a:r>
              <a:rPr lang="en-US" dirty="0"/>
              <a:t>Tactile</a:t>
            </a:r>
          </a:p>
          <a:p>
            <a:r>
              <a:rPr lang="en-US" dirty="0"/>
              <a:t>All invoke unconscious learning in some </a:t>
            </a:r>
            <a:r>
              <a:rPr lang="en-US" dirty="0" smtClean="0"/>
              <a:t>way</a:t>
            </a:r>
            <a:endParaRPr lang="en-US" dirty="0"/>
          </a:p>
        </p:txBody>
      </p:sp>
      <p:pic>
        <p:nvPicPr>
          <p:cNvPr id="5" name="Picture 2" descr="http://ts4.mm.bing.net/images/thumbnail.aspx?q=1365632951135&amp;id=bc2b2fe1964161957d6e35f2e686f0e5&amp;url=http%3a%2f%2fwww.walden.com%2fimages%2fuploads%2fPhotoxpress_3929728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2600"/>
            <a:ext cx="190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90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conscious</a:t>
            </a:r>
            <a:r>
              <a:rPr lang="en-US" baseline="0" dirty="0" smtClean="0"/>
              <a:t>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Marshall McLuhan</a:t>
            </a:r>
          </a:p>
          <a:p>
            <a:pPr lvl="0"/>
            <a:r>
              <a:rPr lang="en-US" dirty="0" smtClean="0"/>
              <a:t>The Media is the Message</a:t>
            </a:r>
          </a:p>
          <a:p>
            <a:pPr lvl="0"/>
            <a:r>
              <a:rPr lang="en-US" dirty="0" smtClean="0"/>
              <a:t>Proven true in a way</a:t>
            </a:r>
          </a:p>
          <a:p>
            <a:pPr lvl="0"/>
            <a:r>
              <a:rPr lang="en-US" dirty="0" smtClean="0"/>
              <a:t>Written or heard text is not processed the same</a:t>
            </a:r>
          </a:p>
        </p:txBody>
      </p:sp>
      <p:pic>
        <p:nvPicPr>
          <p:cNvPr id="28674" name="Picture 2" descr="http://ts3.mm.bing.net/images/thumbnail.aspx?q=1326740938430&amp;id=66cde5d181bc0009a30c28e376b942a3&amp;url=http%3a%2f%2fblog.uk.cision.com%2fwp-content%2fuploads%2f2011%2f02%2fmarshall_mcluh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672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9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</a:t>
            </a:r>
            <a:r>
              <a:rPr lang="en-US" baseline="0" dirty="0" smtClean="0"/>
              <a:t> of study</a:t>
            </a:r>
          </a:p>
          <a:p>
            <a:pPr lvl="1"/>
            <a:r>
              <a:rPr lang="en-US" dirty="0" smtClean="0"/>
              <a:t>Defined</a:t>
            </a:r>
            <a:r>
              <a:rPr lang="en-US" baseline="0" dirty="0" smtClean="0"/>
              <a:t> sequence of items</a:t>
            </a:r>
          </a:p>
          <a:p>
            <a:pPr lvl="0"/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Defined sequence of items</a:t>
            </a:r>
          </a:p>
          <a:p>
            <a:pPr lvl="0"/>
            <a:r>
              <a:rPr lang="en-US" dirty="0" smtClean="0"/>
              <a:t>Hunter Gathering</a:t>
            </a:r>
          </a:p>
          <a:p>
            <a:pPr lvl="1"/>
            <a:r>
              <a:rPr lang="en-US" dirty="0" smtClean="0"/>
              <a:t>Web based without</a:t>
            </a:r>
            <a:r>
              <a:rPr lang="en-US" baseline="0" dirty="0" smtClean="0"/>
              <a:t> known sequence</a:t>
            </a:r>
          </a:p>
        </p:txBody>
      </p:sp>
      <p:pic>
        <p:nvPicPr>
          <p:cNvPr id="29698" name="Picture 2" descr="http://ts3.mm.bing.net/images/thumbnail.aspx?q=1343804021138&amp;id=2ae96c96aa9f5d3c03b85cb6bf0bd32a&amp;url=http%3a%2f%2fwww.ciis.edu%2fimages%2ftop_photos%2fAcademics%2fAC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47800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96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I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your </a:t>
            </a:r>
            <a:r>
              <a:rPr lang="en-US" dirty="0"/>
              <a:t>bliss</a:t>
            </a:r>
          </a:p>
          <a:p>
            <a:r>
              <a:rPr lang="en-US" dirty="0"/>
              <a:t>Find a yogi/teacher/mentor in the form you learn best </a:t>
            </a:r>
            <a:r>
              <a:rPr lang="en-US" dirty="0" smtClean="0"/>
              <a:t>from</a:t>
            </a:r>
          </a:p>
          <a:p>
            <a:r>
              <a:rPr lang="en-US" dirty="0" smtClean="0"/>
              <a:t>Memory tricks use what you know to link to other things you know</a:t>
            </a:r>
          </a:p>
          <a:p>
            <a:r>
              <a:rPr lang="en-US" dirty="0" smtClean="0"/>
              <a:t>Sometimes we don’t understand without linking to something we already know</a:t>
            </a:r>
          </a:p>
        </p:txBody>
      </p:sp>
      <p:pic>
        <p:nvPicPr>
          <p:cNvPr id="30722" name="Picture 2" descr="http://ts2.mm.bing.net/images/thumbnail.aspx?q=1363944408941&amp;id=d46af94de911333ccf50f8952ad38e38&amp;url=http%3a%2f%2fz.about.com%2fd%2fhealing%2f1%2f0%2fa%2fB%2f1%2f2009-follow-your-bli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57200"/>
            <a:ext cx="2400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0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Atom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Planet model</a:t>
            </a:r>
          </a:p>
          <a:p>
            <a:pPr lvl="1"/>
            <a:r>
              <a:rPr lang="en-US" dirty="0" smtClean="0"/>
              <a:t>easy to understand</a:t>
            </a:r>
          </a:p>
          <a:p>
            <a:r>
              <a:rPr lang="en-US" dirty="0" smtClean="0"/>
              <a:t>Probability waves than jump from place to place without going to the points between the places</a:t>
            </a:r>
          </a:p>
          <a:p>
            <a:pPr lvl="1"/>
            <a:r>
              <a:rPr lang="en-US" dirty="0" smtClean="0"/>
              <a:t>not so easy to understand </a:t>
            </a:r>
          </a:p>
          <a:p>
            <a:pPr lvl="1"/>
            <a:r>
              <a:rPr lang="en-US" dirty="0" smtClean="0"/>
              <a:t>without math</a:t>
            </a:r>
          </a:p>
        </p:txBody>
      </p:sp>
      <p:pic>
        <p:nvPicPr>
          <p:cNvPr id="4098" name="Picture 2" descr="http://ts4.mm.bing.net/images/thumbnail.aspx?q=1362006775159&amp;id=18127009fdf1b98636bc6109572aa7e1&amp;url=http%3a%2f%2fwings.buffalo.edu%2fresearch%2fConnectedChemistry%2fImages%2flogomancer_Atom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1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ts3.mm.bing.net/images/thumbnail.aspx?q=1361480268962&amp;id=99c786dbc6a980345ce168e6309d1ed9&amp;url=http%3a%2f%2fwww.elec-intro.com%2fEX%2f05-14-01%2ff_13_15_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211" y="4038600"/>
            <a:ext cx="2113584" cy="251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2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changes your brain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you do/learn changes your brain plasticity</a:t>
            </a:r>
          </a:p>
          <a:p>
            <a:r>
              <a:rPr lang="en-US" dirty="0" smtClean="0"/>
              <a:t>Braille example</a:t>
            </a:r>
          </a:p>
          <a:p>
            <a:pPr lvl="1"/>
            <a:r>
              <a:rPr lang="en-US" dirty="0" smtClean="0"/>
              <a:t>Touch takes over optic center</a:t>
            </a:r>
          </a:p>
          <a:p>
            <a:pPr lvl="1"/>
            <a:r>
              <a:rPr lang="en-US" dirty="0" smtClean="0"/>
              <a:t>Magic wand takes away ability to understand</a:t>
            </a:r>
          </a:p>
        </p:txBody>
      </p:sp>
      <p:pic>
        <p:nvPicPr>
          <p:cNvPr id="6146" name="Picture 2" descr="http://ts2.mm.bing.net/images/thumbnail.aspx?q=1366268783877&amp;id=5ab136a48b4ad0010d144878c88e92ec&amp;url=http%3a%2f%2fwww.news.harvard.edu%2fgazette%2f2005%2f10.06%2fphotos%2f8-stroke3-4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596979"/>
            <a:ext cx="282892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ts2.mm.bing.net/images/thumbnail.aspx?q=1344662211573&amp;id=448fc8617292c5579f5e02bcd3fb7745&amp;url=http%3a%2f%2fwww.macalester.edu%2fpsychology%2fwhathap%2fUBNRP%2ftle09%2fr_TM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470152"/>
            <a:ext cx="1719199" cy="200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78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London</a:t>
            </a:r>
            <a:r>
              <a:rPr lang="en-US" baseline="0" dirty="0" smtClean="0"/>
              <a:t> Taxi Cabs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2 years to get license</a:t>
            </a:r>
          </a:p>
          <a:p>
            <a:r>
              <a:rPr lang="en-US" dirty="0" smtClean="0"/>
              <a:t>Complex road system</a:t>
            </a:r>
          </a:p>
          <a:p>
            <a:r>
              <a:rPr lang="en-US" dirty="0" smtClean="0"/>
              <a:t>Brains grew</a:t>
            </a:r>
            <a:r>
              <a:rPr lang="en-US" baseline="0" dirty="0" smtClean="0"/>
              <a:t> to get knowledge (Hippocampus)</a:t>
            </a:r>
          </a:p>
          <a:p>
            <a:r>
              <a:rPr lang="en-US" baseline="0" dirty="0" smtClean="0"/>
              <a:t>Brains shrunk other parts</a:t>
            </a:r>
          </a:p>
          <a:p>
            <a:r>
              <a:rPr lang="en-US" baseline="0" dirty="0" smtClean="0"/>
              <a:t>Intuitive grasp of time, location externalities</a:t>
            </a:r>
          </a:p>
        </p:txBody>
      </p:sp>
      <p:pic>
        <p:nvPicPr>
          <p:cNvPr id="32770" name="Picture 2" descr="http://ts1.mm.bing.net/images/thumbnail.aspx?q=1449941806872&amp;id=7dc961229d2f7664340b70e4a45091a1&amp;url=http%3a%2f%2fwww.thechristmasaddict.com%2fimages%2f12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762000"/>
            <a:ext cx="23812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2" name="Picture 4" descr="http://ts1.mm.bing.net/images/thumbnail.aspx?q=1418885599152&amp;id=8b5c246b568b4d5e68a427f7b3acff10&amp;url=http%3a%2f%2fwww.6london.com%2fimages%2flondon-city-m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724400"/>
            <a:ext cx="2334844" cy="193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77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imagine driving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Driving can be unconscious</a:t>
            </a:r>
          </a:p>
          <a:p>
            <a:r>
              <a:rPr lang="en-US" dirty="0" smtClean="0"/>
              <a:t>But it is obviously learned</a:t>
            </a:r>
          </a:p>
          <a:p>
            <a:r>
              <a:rPr lang="en-US" dirty="0" smtClean="0"/>
              <a:t>Type 2 knowledge becomes Type 1</a:t>
            </a:r>
          </a:p>
          <a:p>
            <a:r>
              <a:rPr lang="en-US" dirty="0" smtClean="0"/>
              <a:t>Aristotle Second Nature</a:t>
            </a:r>
          </a:p>
        </p:txBody>
      </p:sp>
      <p:pic>
        <p:nvPicPr>
          <p:cNvPr id="33794" name="Picture 2" descr="http://ts3.mm.bing.net/images/thumbnail.aspx?q=1311203860078&amp;id=674b26da76cf455106eba0ffe8551773&amp;url=http%3a%2f%2fnicholasbuer.files.wordpress.com%2f2008%2f02%2fgma-4349.jpg%3fw%3d6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914400"/>
            <a:ext cx="28575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ts2.mm.bing.net/images/thumbnail.aspx?q=1344801150305&amp;id=be09dee90142c869d01ac57d5f62756a&amp;url=http%3a%2f%2fi644.photobucket.com%2falbums%2fuu170%2fbryanj87%2fpanda_gok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114800"/>
            <a:ext cx="24193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07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then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believe learning is a good in itself</a:t>
            </a:r>
          </a:p>
          <a:p>
            <a:r>
              <a:rPr lang="en-US" dirty="0" smtClean="0"/>
              <a:t>I will be arguing don’t need to learn everything</a:t>
            </a:r>
          </a:p>
          <a:p>
            <a:r>
              <a:rPr lang="en-US" dirty="0" smtClean="0"/>
              <a:t>But it is NOT an argument against learning for sheer enjoyment</a:t>
            </a:r>
          </a:p>
          <a:p>
            <a:r>
              <a:rPr lang="en-US" dirty="0" smtClean="0"/>
              <a:t>Legends of the Fall </a:t>
            </a:r>
          </a:p>
          <a:p>
            <a:r>
              <a:rPr lang="en-US" dirty="0" smtClean="0"/>
              <a:t>“What would she do with all this education?”</a:t>
            </a:r>
          </a:p>
          <a:p>
            <a:r>
              <a:rPr lang="en-US" dirty="0" smtClean="0"/>
              <a:t>“She would lead a richer, fuller life”</a:t>
            </a:r>
          </a:p>
          <a:p>
            <a:r>
              <a:rPr lang="en-US" dirty="0" smtClean="0"/>
              <a:t>But first, Why do they pay us?</a:t>
            </a:r>
          </a:p>
        </p:txBody>
      </p:sp>
      <p:pic>
        <p:nvPicPr>
          <p:cNvPr id="8194" name="Picture 2" descr="http://ts1.mm.bing.net/images/thumbnail.aspx?q=1338091247640&amp;id=bbc7d7573a073913c8347363009912d1&amp;url=http%3a%2f%2fimages.sodahead.com%2fpolls%2f000743855%2fpolls_giving_20money_4629_505970_answer_1_xlarge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571" y="4979806"/>
            <a:ext cx="187642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ts1.mm.bing.net/images/thumbnail.aspx?q=1365115339204&amp;id=47d7accba9130573002989acb51686fb&amp;url=http%3a%2f%2fimages4.fanpop.com%2fimage%2fphotos%2f18900000%2fLegends-of-the-Fall-legends-of-the-fall-18914373-1200-9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931" y="304801"/>
            <a:ext cx="2476499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66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means stop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you see a red light in front of you, what do you do?</a:t>
            </a:r>
          </a:p>
          <a:p>
            <a:r>
              <a:rPr lang="en-US" dirty="0" smtClean="0"/>
              <a:t>Verbal overshadowing</a:t>
            </a:r>
          </a:p>
          <a:p>
            <a:r>
              <a:rPr lang="en-US" dirty="0" smtClean="0"/>
              <a:t>Link of category to concrete actions</a:t>
            </a:r>
          </a:p>
          <a:p>
            <a:r>
              <a:rPr lang="en-US" dirty="0" smtClean="0"/>
              <a:t>You created your memory to answer the question</a:t>
            </a:r>
          </a:p>
        </p:txBody>
      </p:sp>
      <p:pic>
        <p:nvPicPr>
          <p:cNvPr id="35842" name="Picture 2" descr="http://ts1.mm.bing.net/images/thumbnail.aspx?q=1335407806176&amp;id=78a95210fca3be7fe45dbf057576afdc&amp;url=http%3a%2f%2fdowntheroad.tunicatravel.com%2fwp-content%2fuploads%2f2011%2f02%2fstopl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960043"/>
            <a:ext cx="2094357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79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my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 had a bug come at you in the windshield?</a:t>
            </a:r>
          </a:p>
          <a:p>
            <a:r>
              <a:rPr lang="en-US" dirty="0" smtClean="0"/>
              <a:t>Did you duck?</a:t>
            </a:r>
          </a:p>
          <a:p>
            <a:r>
              <a:rPr lang="en-US" dirty="0" smtClean="0"/>
              <a:t>Why didn’t you use your hands as you would if you weren’t driving?</a:t>
            </a:r>
          </a:p>
        </p:txBody>
      </p:sp>
      <p:pic>
        <p:nvPicPr>
          <p:cNvPr id="36866" name="Picture 2" descr="http://ts1.mm.bing.net/images/thumbnail.aspx?q=1441416035256&amp;id=08604f33a6a1c25b570bd159e46b6c9b&amp;url=http%3a%2f%2ffarm3.staticflickr.com%2f2253%2f1500747951_6a31bfe432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100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51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r>
              <a:rPr lang="en-US" baseline="0" dirty="0" smtClean="0"/>
              <a:t> of this nonsense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</a:t>
            </a:r>
            <a:r>
              <a:rPr lang="en-US" baseline="0" dirty="0" smtClean="0"/>
              <a:t> can be learned to enhance your ability to predict and manipulate items (knowledge) without your conscious consent</a:t>
            </a:r>
          </a:p>
          <a:p>
            <a:r>
              <a:rPr lang="en-US" baseline="0" dirty="0" smtClean="0"/>
              <a:t>Sometimes this is useful and can’t be substituted by conscious</a:t>
            </a:r>
            <a:r>
              <a:rPr lang="en-US" dirty="0" smtClean="0"/>
              <a:t> knowledge</a:t>
            </a:r>
          </a:p>
        </p:txBody>
      </p:sp>
      <p:pic>
        <p:nvPicPr>
          <p:cNvPr id="37890" name="Picture 2" descr="http://ts3.mm.bing.net/images/thumbnail.aspx?q=1327020380258&amp;id=fb2d9f9cf91f72931487a261f2a2b63d&amp;url=http%3a%2f%2f3.bp.blogspot.com%2f_QY17jigk6KU%2fS6rN4Iny5-I%2fAAAAAAAAAN8%2fRBPHeIfDsOw%2fs1600%2ffain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495800"/>
            <a:ext cx="28575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02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Calgon</a:t>
            </a:r>
            <a:r>
              <a:rPr lang="en-US" dirty="0" smtClean="0"/>
              <a:t> take me 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if everything we do effects everything else we learn latter, what are we supposed to do?</a:t>
            </a:r>
          </a:p>
          <a:p>
            <a:r>
              <a:rPr lang="en-US" dirty="0" smtClean="0"/>
              <a:t>How will we know is best for us?</a:t>
            </a:r>
          </a:p>
          <a:p>
            <a:r>
              <a:rPr lang="en-US" dirty="0" smtClean="0"/>
              <a:t>You don’t and I sure don’t know</a:t>
            </a:r>
          </a:p>
          <a:p>
            <a:r>
              <a:rPr lang="en-US" dirty="0" smtClean="0"/>
              <a:t>But we can do a strategy to optimize our chances</a:t>
            </a:r>
            <a:endParaRPr lang="en-US" dirty="0"/>
          </a:p>
        </p:txBody>
      </p:sp>
      <p:pic>
        <p:nvPicPr>
          <p:cNvPr id="5122" name="Picture 2" descr="http://ts2.mm.bing.net/images/thumbnail.aspx?q=1312822532889&amp;id=7dfd6a311fc0e683de91e0d56b376be1&amp;url=http%3a%2f%2fi295.photobucket.com%2falbums%2fmm136%2ffuriataurina1010%2fcalgon%2520take%2520me%2520away%2fth_CalgonKitt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85800"/>
            <a:ext cx="142875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advise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risk and eliminate uncertainty</a:t>
            </a:r>
          </a:p>
          <a:p>
            <a:r>
              <a:rPr lang="en-US" dirty="0" smtClean="0"/>
              <a:t>Be a quitter</a:t>
            </a:r>
          </a:p>
          <a:p>
            <a:r>
              <a:rPr lang="en-US" dirty="0" smtClean="0"/>
              <a:t>Know how you learn</a:t>
            </a:r>
          </a:p>
          <a:p>
            <a:r>
              <a:rPr lang="en-US" dirty="0" smtClean="0"/>
              <a:t>Deepen expertise</a:t>
            </a:r>
          </a:p>
          <a:p>
            <a:r>
              <a:rPr lang="en-US" dirty="0" smtClean="0"/>
              <a:t>Expand queue-able knowledge</a:t>
            </a:r>
          </a:p>
          <a:p>
            <a:r>
              <a:rPr lang="en-US" dirty="0" smtClean="0"/>
              <a:t>Let’s go more in depth with each item</a:t>
            </a:r>
          </a:p>
        </p:txBody>
      </p:sp>
      <p:pic>
        <p:nvPicPr>
          <p:cNvPr id="38914" name="Picture 2" descr="http://ts3.mm.bing.net/images/thumbnail.aspx?q=1353923105826&amp;id=d1af4418bbada2769460ac9b25a34abb&amp;url=http%3a%2f%2fi.ebayimg.com%2ft%2fLeanin-Tree-Coffee-Mug-MGW194-Take-My-Advice-Cowboy-%2f05%2f!Byiv-ugEWk%7e%24(KGrHqEOKnQEw8ojvO2CBMSKZnye7w%7e%7e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234" y="914400"/>
            <a:ext cx="21431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13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is the assessment of probabilities with uncertain facts</a:t>
            </a:r>
          </a:p>
          <a:p>
            <a:r>
              <a:rPr lang="en-US" dirty="0" smtClean="0"/>
              <a:t>You always have unknowns</a:t>
            </a:r>
          </a:p>
          <a:p>
            <a:r>
              <a:rPr lang="en-US" dirty="0" smtClean="0"/>
              <a:t>Life is not a chess match</a:t>
            </a:r>
          </a:p>
          <a:p>
            <a:r>
              <a:rPr lang="en-US" dirty="0" smtClean="0"/>
              <a:t>It is a game of poker</a:t>
            </a:r>
          </a:p>
        </p:txBody>
      </p:sp>
      <p:pic>
        <p:nvPicPr>
          <p:cNvPr id="39938" name="Picture 2" descr="http://ts4.mm.bing.net/images/thumbnail.aspx?q=1352692672967&amp;id=30e7f70c0d64bac521cde351713e5452&amp;url=http%3a%2f%2fwww.thegameshop.com%2fStock%2fLarge%2fri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685" y="2667000"/>
            <a:ext cx="28575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0" name="Picture 4" descr="http://ts2.mm.bing.net/images/thumbnail.aspx?q=1340285264353&amp;id=5c8e1e27ee859fab9d2dfc6469a36fcb&amp;url=http%3a%2f%2fwww.smbtraining.com%2fblog%2fwp-content%2fuploads%2f2010%2f11%2fpok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6482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24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uncertainty?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Uncertainty is lack of awareness of how any facts can effect you</a:t>
            </a:r>
          </a:p>
          <a:p>
            <a:r>
              <a:rPr lang="en-US" dirty="0" smtClean="0"/>
              <a:t>You cannot assess it</a:t>
            </a:r>
          </a:p>
          <a:p>
            <a:r>
              <a:rPr lang="en-US" dirty="0" smtClean="0"/>
              <a:t>You troll to destroy it</a:t>
            </a:r>
          </a:p>
          <a:p>
            <a:r>
              <a:rPr lang="en-US" dirty="0" smtClean="0"/>
              <a:t>You never can fix it in total</a:t>
            </a:r>
          </a:p>
        </p:txBody>
      </p:sp>
      <p:pic>
        <p:nvPicPr>
          <p:cNvPr id="40962" name="Picture 2" descr="http://ts3.mm.bing.net/images/thumbnail.aspx?q=1434660255110&amp;id=8e918d96a791274435eb981ecf3ac522&amp;url=http%3a%2f%2fblog.dougheisel.com%2fwp-content%2fuploads%2f2008%2f09%2funcertainty_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000"/>
            <a:ext cx="28098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t0.gstatic.com/images?q=tbn:ANd9GcTEd9u16GJ9ZzlUWUin8TqoQA5txEkrhJf7QRJMlIOXB-I9mx5hz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12" y="3048000"/>
            <a:ext cx="20002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t0.gstatic.com/images?q=tbn:ANd9GcQsP3fKbSwBT00YtevOBuD-cqKzqZWsmLq6_XjZ8ad-xemTbxP1IkaDFlcv8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060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16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vs.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Uncertainty can harm you without your knowledge</a:t>
            </a:r>
          </a:p>
          <a:p>
            <a:pPr lvl="1"/>
            <a:r>
              <a:rPr lang="en-US" dirty="0" smtClean="0"/>
              <a:t>Smoking in the 50s</a:t>
            </a:r>
          </a:p>
          <a:p>
            <a:pPr lvl="1"/>
            <a:r>
              <a:rPr lang="en-US" dirty="0" smtClean="0"/>
              <a:t>MS Developer in 2003 who never heard of .NET</a:t>
            </a:r>
          </a:p>
          <a:p>
            <a:r>
              <a:rPr lang="en-US" dirty="0" smtClean="0"/>
              <a:t>Usually leads to law suits because of confusion with risk or not doing a study to assess risk</a:t>
            </a:r>
          </a:p>
        </p:txBody>
      </p:sp>
      <p:pic>
        <p:nvPicPr>
          <p:cNvPr id="41986" name="Picture 2" descr="http://ts4.mm.bing.net/images/thumbnail.aspx?q=1449276546843&amp;id=63f6be4752d0ea25c75c60e768ba4e4d&amp;url=http%3a%2f%2fwww.rodneyohebsion.com%2fimages%2fi-love-lucy-smo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066800"/>
            <a:ext cx="188595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9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Risk is determining the following: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this technology do and when would I use it?</a:t>
            </a:r>
          </a:p>
          <a:p>
            <a:r>
              <a:rPr lang="en-US" dirty="0" smtClean="0"/>
              <a:t>What is the probability that this will replace what I do? </a:t>
            </a:r>
          </a:p>
          <a:p>
            <a:r>
              <a:rPr lang="en-US" dirty="0" smtClean="0"/>
              <a:t>What does this new technology do faster than my current method?</a:t>
            </a:r>
          </a:p>
          <a:p>
            <a:r>
              <a:rPr lang="en-US" dirty="0" smtClean="0"/>
              <a:t>Experts are best judge of risk</a:t>
            </a:r>
            <a:endParaRPr lang="en-US" dirty="0"/>
          </a:p>
        </p:txBody>
      </p:sp>
      <p:pic>
        <p:nvPicPr>
          <p:cNvPr id="43010" name="Picture 2" descr="http://ts4.mm.bing.net/images/thumbnail.aspx?q=1429362974155&amp;id=d89e3242469f597efe50b6ef83b2a917&amp;url=http%3a%2f%2fblog.ericlamb.net%2fwp-content%2fuploads%2f2009%2f05%2fmore_bad_behavior_ag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572000"/>
            <a:ext cx="2324100" cy="202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55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expert?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expert is someone who understands a subject in a many layered way</a:t>
            </a:r>
          </a:p>
          <a:p>
            <a:r>
              <a:rPr lang="en-US" dirty="0" smtClean="0"/>
              <a:t>For example- ASP Controls</a:t>
            </a:r>
          </a:p>
          <a:p>
            <a:r>
              <a:rPr lang="en-US" dirty="0" smtClean="0"/>
              <a:t>Layer 1-When to Use Them</a:t>
            </a:r>
          </a:p>
          <a:p>
            <a:r>
              <a:rPr lang="en-US" dirty="0" smtClean="0"/>
              <a:t>Layer 2-How to Use Them in Generic ways</a:t>
            </a:r>
          </a:p>
          <a:p>
            <a:r>
              <a:rPr lang="en-US" dirty="0" smtClean="0"/>
              <a:t>Layer 3-How to customize them</a:t>
            </a:r>
          </a:p>
          <a:p>
            <a:r>
              <a:rPr lang="en-US" dirty="0" smtClean="0"/>
              <a:t>Layer 4-How to create them</a:t>
            </a:r>
          </a:p>
          <a:p>
            <a:r>
              <a:rPr lang="en-US" dirty="0" smtClean="0"/>
              <a:t>Layer 5-Jeopardy Level-know obscure facts</a:t>
            </a:r>
            <a:endParaRPr lang="en-US" dirty="0"/>
          </a:p>
        </p:txBody>
      </p:sp>
      <p:pic>
        <p:nvPicPr>
          <p:cNvPr id="44034" name="Picture 2" descr="http://ts1.mm.bing.net/images/thumbnail.aspx?q=1432602553088&amp;id=280cb92e2b7eba7fe260756c5090bb18&amp;url=http%3a%2f%2fjoesullivanmanufacturedhousingexpert.com%2fwp-content%2fuploads%2f2010%2f09%2fRIGHT-WAY-WRONG-W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724" y="304800"/>
            <a:ext cx="2400300" cy="188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07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the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Programmers create value by making tasks faster and more accurate</a:t>
            </a:r>
          </a:p>
          <a:p>
            <a:r>
              <a:rPr lang="en-US" dirty="0" smtClean="0"/>
              <a:t>Capital investment to cut down on future wages</a:t>
            </a:r>
          </a:p>
          <a:p>
            <a:r>
              <a:rPr lang="en-US" dirty="0" smtClean="0"/>
              <a:t>Programmers have knowledge (capital)</a:t>
            </a:r>
          </a:p>
          <a:p>
            <a:r>
              <a:rPr lang="en-US" dirty="0" smtClean="0"/>
              <a:t>Capital Assets lose value over time</a:t>
            </a:r>
          </a:p>
          <a:p>
            <a:r>
              <a:rPr lang="en-US" dirty="0" smtClean="0"/>
              <a:t>You can’t rest on your current knowledge</a:t>
            </a:r>
          </a:p>
          <a:p>
            <a:r>
              <a:rPr lang="en-US" dirty="0" smtClean="0"/>
              <a:t>Always need to know more stuff</a:t>
            </a:r>
          </a:p>
        </p:txBody>
      </p:sp>
      <p:pic>
        <p:nvPicPr>
          <p:cNvPr id="3074" name="Picture 2" descr="http://ts2.mm.bing.net/images/thumbnail.aspx?q=1340966771909&amp;id=adf02172e4e79c1bda529c31916124e3&amp;url=http%3a%2f%2freddogreport.com%2fwp-content%2fuploads%2f2010%2f08%2fmoney-sta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609600"/>
            <a:ext cx="23495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73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is a many layered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good to have a Layer 1 knowledge of all new technologies</a:t>
            </a:r>
          </a:p>
          <a:p>
            <a:r>
              <a:rPr lang="en-US" dirty="0" smtClean="0"/>
              <a:t>Can answer the question “When do I use x new technology?”</a:t>
            </a:r>
          </a:p>
          <a:p>
            <a:r>
              <a:rPr lang="en-US" dirty="0" smtClean="0"/>
              <a:t>It is good to know about other technologies because you eliminate uncertainty and replace it with risk</a:t>
            </a:r>
          </a:p>
          <a:p>
            <a:r>
              <a:rPr lang="en-US" dirty="0" smtClean="0"/>
              <a:t>You don’t have to be any expert, just manage risk</a:t>
            </a:r>
            <a:endParaRPr lang="en-US" dirty="0"/>
          </a:p>
        </p:txBody>
      </p:sp>
      <p:pic>
        <p:nvPicPr>
          <p:cNvPr id="45058" name="Picture 2" descr="http://ts1.mm.bing.net/images/thumbnail.aspx?q=1440209834792&amp;id=72fcb4e565652ffdc98b511744c8e719&amp;url=http%3a%2f%2fwww.thefifthestate.com.au%2fwp-content%2fuploads%2f2010%2f09%2fonion43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838200"/>
            <a:ext cx="1857375" cy="129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67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shallow knowledge?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</a:p>
          <a:p>
            <a:r>
              <a:rPr lang="en-US" dirty="0" smtClean="0"/>
              <a:t>iPhone</a:t>
            </a:r>
          </a:p>
          <a:p>
            <a:r>
              <a:rPr lang="en-US" dirty="0" err="1" smtClean="0"/>
              <a:t>iPad</a:t>
            </a:r>
            <a:endParaRPr lang="en-US" dirty="0" smtClean="0"/>
          </a:p>
          <a:p>
            <a:r>
              <a:rPr lang="en-US" dirty="0" smtClean="0"/>
              <a:t>Google API</a:t>
            </a:r>
          </a:p>
          <a:p>
            <a:r>
              <a:rPr lang="en-US" dirty="0" smtClean="0"/>
              <a:t>Amazon Web Services</a:t>
            </a:r>
          </a:p>
          <a:p>
            <a:r>
              <a:rPr lang="en-US" dirty="0" smtClean="0"/>
              <a:t>MVC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Objective C</a:t>
            </a:r>
          </a:p>
          <a:p>
            <a:r>
              <a:rPr lang="en-US" dirty="0" err="1" smtClean="0"/>
              <a:t>NoSQL</a:t>
            </a:r>
            <a:endParaRPr lang="en-US" dirty="0"/>
          </a:p>
        </p:txBody>
      </p:sp>
      <p:pic>
        <p:nvPicPr>
          <p:cNvPr id="46082" name="Picture 2" descr="http://ts3.mm.bing.net/images/thumbnail.aspx?q=1312731110766&amp;id=e3644c3ff2d81f9e9aa5d5700959ade1&amp;url=http%3a%2f%2fwww.knowledgerush.com%2fwiki_image%2f7%2f7b%2fShallowhalmoviepo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85900"/>
            <a:ext cx="19240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13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easiest way to become a better programmer is to read code</a:t>
            </a:r>
          </a:p>
          <a:p>
            <a:r>
              <a:rPr lang="en-US" dirty="0" smtClean="0"/>
              <a:t>Hundreds of open source online projects</a:t>
            </a:r>
          </a:p>
          <a:p>
            <a:r>
              <a:rPr lang="en-US" dirty="0" smtClean="0"/>
              <a:t>Hundreds of books in Safari subscription in the </a:t>
            </a:r>
            <a:r>
              <a:rPr lang="en-US" dirty="0" smtClean="0"/>
              <a:t>library</a:t>
            </a:r>
          </a:p>
          <a:p>
            <a:r>
              <a:rPr lang="en-US" dirty="0" err="1" smtClean="0"/>
              <a:t>Skillsoft</a:t>
            </a:r>
            <a:r>
              <a:rPr lang="en-US" dirty="0" smtClean="0"/>
              <a:t>/24x7books</a:t>
            </a:r>
          </a:p>
          <a:p>
            <a:r>
              <a:rPr lang="en-US" dirty="0" err="1" smtClean="0"/>
              <a:t>Itunes</a:t>
            </a:r>
            <a:r>
              <a:rPr lang="en-US" dirty="0" smtClean="0"/>
              <a:t> U</a:t>
            </a:r>
            <a:endParaRPr lang="en-US" dirty="0" smtClean="0"/>
          </a:p>
          <a:p>
            <a:r>
              <a:rPr lang="en-US" dirty="0" smtClean="0"/>
              <a:t>Let code seep into you body</a:t>
            </a:r>
            <a:endParaRPr lang="en-US" dirty="0"/>
          </a:p>
        </p:txBody>
      </p:sp>
      <p:pic>
        <p:nvPicPr>
          <p:cNvPr id="3074" name="Picture 2" descr="http://ts4.mm.bing.net/images/thumbnail.aspx?q=1431445055799&amp;id=c81a5b404d5b202d255052a3a8891673&amp;url=http%3a%2f%2fbostinnovation.com%2fwp-content%2fuploads%2f2010%2f12%2fcomputer_co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267200"/>
            <a:ext cx="285750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12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 shallow?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Law of Diminishing Marginal Utility</a:t>
            </a:r>
          </a:p>
          <a:p>
            <a:r>
              <a:rPr lang="en-US" dirty="0" smtClean="0"/>
              <a:t>You always will reach a point in any process where the marginal returns will lessen for the same effort</a:t>
            </a:r>
          </a:p>
          <a:p>
            <a:r>
              <a:rPr lang="en-US" dirty="0" smtClean="0"/>
              <a:t>You can’t feed the world from a flowerpot</a:t>
            </a:r>
          </a:p>
          <a:p>
            <a:r>
              <a:rPr lang="en-US" dirty="0" smtClean="0"/>
              <a:t>You get the most bang for your buck early</a:t>
            </a:r>
          </a:p>
          <a:p>
            <a:r>
              <a:rPr lang="en-US" dirty="0" smtClean="0"/>
              <a:t>The more expert you become, the more work it takes to add something new to your base</a:t>
            </a:r>
          </a:p>
          <a:p>
            <a:endParaRPr lang="en-US" dirty="0"/>
          </a:p>
        </p:txBody>
      </p:sp>
      <p:pic>
        <p:nvPicPr>
          <p:cNvPr id="4098" name="Picture 2" descr="http://ts3.mm.bing.net/images/thumbnail.aspx?q=1356527312670&amp;id=a38802f44e7f2e7c0f9ccc52eebedcc9&amp;url=http%3a%2f%2fminimalistmuscle.com%2fwp-content%2fuploads%2f2011%2f01%2fpizza-curv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789298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0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 of Shallowness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to XML</a:t>
            </a:r>
          </a:p>
          <a:p>
            <a:r>
              <a:rPr lang="en-US" dirty="0" smtClean="0"/>
              <a:t>Don’t know it</a:t>
            </a:r>
          </a:p>
          <a:p>
            <a:r>
              <a:rPr lang="en-US" dirty="0" smtClean="0"/>
              <a:t>But superficial knowledge allows me to know it is out there by reading a book through without doing every exercise</a:t>
            </a:r>
          </a:p>
          <a:p>
            <a:r>
              <a:rPr lang="en-US" dirty="0" smtClean="0"/>
              <a:t>Was able to point Joe to book</a:t>
            </a:r>
          </a:p>
          <a:p>
            <a:r>
              <a:rPr lang="en-US" dirty="0" smtClean="0"/>
              <a:t>Joe was able to master it and sent me example</a:t>
            </a:r>
            <a:endParaRPr lang="en-US" dirty="0"/>
          </a:p>
        </p:txBody>
      </p:sp>
      <p:pic>
        <p:nvPicPr>
          <p:cNvPr id="47106" name="Picture 2" descr="http://ts2.mm.bing.net/images/thumbnail.aspx?q=1427185607349&amp;id=718d208226654a3611d25ad1c94ab844&amp;url=http%3a%2f%2fmedia1.break.com%2fdnet%2fmedia%2f2007%2f3%2ffeb28gal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-24184"/>
            <a:ext cx="2019300" cy="157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73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Quitting is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Freakanomics</a:t>
            </a:r>
            <a:r>
              <a:rPr lang="en-US" dirty="0" smtClean="0"/>
              <a:t> Blog</a:t>
            </a:r>
          </a:p>
          <a:p>
            <a:r>
              <a:rPr lang="en-US" dirty="0" smtClean="0"/>
              <a:t>You get no points for sticking with a technology that doesn’t help you</a:t>
            </a:r>
          </a:p>
          <a:p>
            <a:r>
              <a:rPr lang="en-US" dirty="0" smtClean="0"/>
              <a:t>Beware of sunk-cost fallacies</a:t>
            </a:r>
          </a:p>
          <a:p>
            <a:r>
              <a:rPr lang="en-US" dirty="0" smtClean="0"/>
              <a:t>Movie Theatre ticket example</a:t>
            </a:r>
          </a:p>
          <a:p>
            <a:r>
              <a:rPr lang="en-US" dirty="0" smtClean="0"/>
              <a:t>So be a quitter</a:t>
            </a:r>
          </a:p>
        </p:txBody>
      </p:sp>
      <p:pic>
        <p:nvPicPr>
          <p:cNvPr id="48130" name="Picture 2" descr="http://ts2.mm.bing.net/images/thumbnail.aspx?q=1434700290101&amp;id=3028319091e22dedd8305c79399afdeb&amp;url=http%3a%2f%2fs13.podbean.com%2fimage-logo%2f3%2f100411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2400"/>
            <a:ext cx="26289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http://ts2.mm.bing.net/images/thumbnail.aspx?q=1342626345921&amp;id=42e32118124844d8d17aa01764a9a433&amp;url=http%3a%2f%2fcf1.imgobject.com%2fbackdrops%2f610%2f4ca9a15f7b9aa17acf000610%2ffreakonomics-origin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8006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ts1.mm.bing.net/images/thumbnail.aspx?q=1429654550544&amp;id=fc79828ff1c302475b17a6ec4eb05b8d&amp;url=http%3a%2f%2fcache.gawkerassets.com%2fassets%2fimages%2flifehacker%2f2011%2f10%2fqui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523659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2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Quit after you try though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the trying of course is the process of learning</a:t>
            </a:r>
            <a:endParaRPr lang="en-US" dirty="0"/>
          </a:p>
        </p:txBody>
      </p:sp>
      <p:pic>
        <p:nvPicPr>
          <p:cNvPr id="49154" name="Picture 2" descr="http://ts2.mm.bing.net/images/thumbnail.aspx?q=1337322311673&amp;id=edf29b2ad97271543153f0f319f9e553&amp;url=http%3a%2f%2ffarm6.static.flickr.com%2f5210%2f5371761402_b1ab4ef2fe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24200"/>
            <a:ext cx="1714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88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learning isn’t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Memorizing factoids</a:t>
            </a:r>
          </a:p>
          <a:p>
            <a:r>
              <a:rPr lang="en-US" dirty="0" smtClean="0"/>
              <a:t>Gathering random facts</a:t>
            </a:r>
          </a:p>
          <a:p>
            <a:r>
              <a:rPr lang="en-US" dirty="0" smtClean="0"/>
              <a:t>Learning facts without a scaffolding leads to not being able to be apply their consequences</a:t>
            </a:r>
          </a:p>
          <a:p>
            <a:r>
              <a:rPr lang="en-US" dirty="0" smtClean="0"/>
              <a:t>You can’t learn from Google search</a:t>
            </a:r>
          </a:p>
          <a:p>
            <a:r>
              <a:rPr lang="en-US" dirty="0" smtClean="0"/>
              <a:t>Have to be able to put it in context</a:t>
            </a:r>
            <a:endParaRPr lang="en-US" dirty="0"/>
          </a:p>
        </p:txBody>
      </p:sp>
      <p:pic>
        <p:nvPicPr>
          <p:cNvPr id="50178" name="Picture 2" descr="http://ts3.mm.bing.net/images/thumbnail.aspx?q=1432774978530&amp;id=429aab396297e454657a48df76684986&amp;url=http%3a%2f%2fstatic.flickr.com%2f3092%2f3162064532_b9fc083790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572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67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learn on telerik.com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documentation</a:t>
            </a:r>
          </a:p>
          <a:p>
            <a:r>
              <a:rPr lang="en-US" dirty="0" smtClean="0"/>
              <a:t>Examples with</a:t>
            </a:r>
            <a:r>
              <a:rPr lang="en-US" baseline="0" dirty="0" smtClean="0"/>
              <a:t> code</a:t>
            </a:r>
            <a:endParaRPr lang="en-US" dirty="0" smtClean="0"/>
          </a:p>
          <a:p>
            <a:r>
              <a:rPr lang="en-US" dirty="0" smtClean="0"/>
              <a:t>Videos</a:t>
            </a:r>
          </a:p>
          <a:p>
            <a:r>
              <a:rPr lang="en-US" dirty="0" smtClean="0"/>
              <a:t>Blogs</a:t>
            </a:r>
          </a:p>
          <a:p>
            <a:r>
              <a:rPr lang="en-US" dirty="0" smtClean="0"/>
              <a:t>Support Forums</a:t>
            </a:r>
          </a:p>
          <a:p>
            <a:r>
              <a:rPr lang="en-US" dirty="0" smtClean="0"/>
              <a:t>Emails</a:t>
            </a:r>
          </a:p>
        </p:txBody>
      </p:sp>
      <p:pic>
        <p:nvPicPr>
          <p:cNvPr id="51202" name="Picture 2" descr="http://ts1.mm.bing.net/images/thumbnail.aspx?q=1448214672728&amp;id=ba66b63b3fd9853dfa6fc894b17db4aa&amp;url=http%3a%2f%2ffiledonic.com%2fwp-content%2fuploads%2f2011%2f04%2ftelerik-q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62200"/>
            <a:ext cx="25146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43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deeper with expertise</a:t>
            </a:r>
          </a:p>
          <a:p>
            <a:r>
              <a:rPr lang="en-US" dirty="0" smtClean="0"/>
              <a:t>Controls to replace tasks you do over and over</a:t>
            </a:r>
          </a:p>
          <a:p>
            <a:r>
              <a:rPr lang="en-US" dirty="0" smtClean="0"/>
              <a:t>Tools that make you faster to market</a:t>
            </a:r>
          </a:p>
          <a:p>
            <a:r>
              <a:rPr lang="en-US" dirty="0" smtClean="0"/>
              <a:t>What about a language?</a:t>
            </a:r>
          </a:p>
          <a:p>
            <a:r>
              <a:rPr lang="en-US" dirty="0" smtClean="0"/>
              <a:t>It depends</a:t>
            </a:r>
            <a:endParaRPr lang="en-US" dirty="0"/>
          </a:p>
        </p:txBody>
      </p:sp>
      <p:pic>
        <p:nvPicPr>
          <p:cNvPr id="52226" name="Picture 2" descr="http://ts2.mm.bing.net/images/thumbnail.aspx?q=1445676589381&amp;id=ba5376ac03534a6594cad35edccd9578&amp;url=http%3a%2f%2fjlcblog.com%2fwp-content%2fuploads%2f480xGoing-Dee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038600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43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we do about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Be Learning</a:t>
            </a:r>
            <a:endParaRPr lang="en-US" dirty="0"/>
          </a:p>
          <a:p>
            <a:r>
              <a:rPr lang="en-US" dirty="0" smtClean="0"/>
              <a:t>Use tools for speed and accuracy</a:t>
            </a:r>
            <a:endParaRPr lang="en-US" dirty="0"/>
          </a:p>
          <a:p>
            <a:r>
              <a:rPr lang="en-US" dirty="0" smtClean="0"/>
              <a:t>Think “how can I make this better?”</a:t>
            </a:r>
          </a:p>
          <a:p>
            <a:r>
              <a:rPr lang="en-US" dirty="0" smtClean="0"/>
              <a:t>So the question becomes “what should I learn?”</a:t>
            </a:r>
          </a:p>
          <a:p>
            <a:r>
              <a:rPr lang="en-US" dirty="0" smtClean="0"/>
              <a:t>Before we answer that…</a:t>
            </a:r>
          </a:p>
          <a:p>
            <a:r>
              <a:rPr lang="en-US" dirty="0" smtClean="0"/>
              <a:t>Let’s talk about how we think</a:t>
            </a:r>
            <a:endParaRPr lang="en-US" dirty="0"/>
          </a:p>
        </p:txBody>
      </p:sp>
      <p:pic>
        <p:nvPicPr>
          <p:cNvPr id="9220" name="Picture 4" descr="http://ts1.mm.bing.net/images/thumbnail.aspx?q=1342185743428&amp;id=e11fa1b6f3eec6153a407d71ae619889&amp;url=http%3a%2f%2fwww.thevideoanalyst.com%2fwp-content%2fuploads%2f2011%2f03%2falways-be-lear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648200"/>
            <a:ext cx="25146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3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I learn a new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Does it up your capital value?</a:t>
            </a:r>
          </a:p>
          <a:p>
            <a:r>
              <a:rPr lang="en-US" dirty="0" smtClean="0"/>
              <a:t>Yes</a:t>
            </a:r>
          </a:p>
          <a:p>
            <a:pPr lvl="1"/>
            <a:r>
              <a:rPr lang="en-US" dirty="0" smtClean="0"/>
              <a:t>It is a language that is an important technology that will become more important?</a:t>
            </a:r>
          </a:p>
          <a:p>
            <a:pPr lvl="1"/>
            <a:r>
              <a:rPr lang="en-US" dirty="0" smtClean="0"/>
              <a:t>Objective C</a:t>
            </a:r>
          </a:p>
          <a:p>
            <a:pPr lvl="1"/>
            <a:r>
              <a:rPr lang="en-US" dirty="0" smtClean="0"/>
              <a:t>Can give you another metaphor to use</a:t>
            </a:r>
          </a:p>
          <a:p>
            <a:pPr lvl="1"/>
            <a:r>
              <a:rPr lang="en-US" dirty="0" smtClean="0"/>
              <a:t>Memory tricks</a:t>
            </a:r>
          </a:p>
          <a:p>
            <a:r>
              <a:rPr lang="en-US" dirty="0" smtClean="0"/>
              <a:t>No</a:t>
            </a:r>
          </a:p>
          <a:p>
            <a:pPr lvl="1"/>
            <a:r>
              <a:rPr lang="en-US" dirty="0" smtClean="0"/>
              <a:t>Anything else</a:t>
            </a:r>
          </a:p>
          <a:p>
            <a:pPr lvl="1"/>
            <a:r>
              <a:rPr lang="en-US" dirty="0" smtClean="0"/>
              <a:t>Beware of toy languages</a:t>
            </a:r>
            <a:endParaRPr lang="en-US" dirty="0"/>
          </a:p>
        </p:txBody>
      </p:sp>
      <p:pic>
        <p:nvPicPr>
          <p:cNvPr id="53250" name="Picture 2" descr="http://ts4.mm.bing.net/images/thumbnail.aspx?q=1336875026823&amp;id=f665a27f23ef9f46ab1e9cdd838d69e6&amp;url=http%3a%2f%2fi49.tinypic.com%2f2v1w2h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353" y="4114800"/>
            <a:ext cx="2157222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39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</a:t>
            </a:r>
            <a:r>
              <a:rPr lang="en-US" baseline="0" dirty="0" smtClean="0"/>
              <a:t> do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Knowledge is of two kinds. We know a subject ourselves, or we know where we can find information upon it.</a:t>
            </a:r>
          </a:p>
          <a:p>
            <a: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US" dirty="0" smtClean="0"/>
              <a:t>Not quite…</a:t>
            </a:r>
          </a:p>
        </p:txBody>
      </p:sp>
      <p:pic>
        <p:nvPicPr>
          <p:cNvPr id="4" name="Picture 2" descr="http://ts3.mm.bing.net/images/thumbnail.aspx?q=1362110192050&amp;id=7a5b2f3a7e8ec5c524c7f95df4b782e2&amp;url=http%3a%2f%2ftherambler.com%2fwp-content%2fuploads%2f2011%2f03%2fsamuel-john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352800"/>
            <a:ext cx="21240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1828800" y="5181600"/>
            <a:ext cx="3200400" cy="685800"/>
          </a:xfrm>
          <a:prstGeom prst="wedgeRoundRectCallout">
            <a:avLst>
              <a:gd name="adj1" fmla="val 122024"/>
              <a:gd name="adj2" fmla="val -1463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5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Sammy didn’t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knowledge of different ways to react to bugs depending on context</a:t>
            </a:r>
          </a:p>
          <a:p>
            <a:r>
              <a:rPr lang="en-US" dirty="0" smtClean="0"/>
              <a:t>We have knowledge of how to drive without thinking</a:t>
            </a:r>
          </a:p>
          <a:p>
            <a:r>
              <a:rPr lang="en-US" dirty="0" smtClean="0"/>
              <a:t>We know things we aren’t aware of</a:t>
            </a:r>
          </a:p>
          <a:p>
            <a:r>
              <a:rPr lang="en-US" dirty="0" smtClean="0"/>
              <a:t>Everything you learn changes you</a:t>
            </a:r>
          </a:p>
          <a:p>
            <a:endParaRPr lang="en-US" dirty="0"/>
          </a:p>
        </p:txBody>
      </p:sp>
      <p:pic>
        <p:nvPicPr>
          <p:cNvPr id="4" name="Picture 2" descr="http://ts3.mm.bing.net/images/thumbnail.aspx?q=1362110192050&amp;id=7a5b2f3a7e8ec5c524c7f95df4b782e2&amp;url=http%3a%2f%2ftherambler.com%2fwp-content%2fuploads%2f2011%2f03%2fsamuel-john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619500"/>
            <a:ext cx="21240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2209800" y="5524500"/>
            <a:ext cx="3200400" cy="685800"/>
          </a:xfrm>
          <a:prstGeom prst="wedgeRoundRectCallout">
            <a:avLst>
              <a:gd name="adj1" fmla="val 122024"/>
              <a:gd name="adj2" fmla="val -1463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has to be wrong!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7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lets you know small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find knowledge in a better way than Johnson could have dreamed</a:t>
            </a:r>
          </a:p>
          <a:p>
            <a:r>
              <a:rPr lang="en-US" dirty="0" smtClean="0"/>
              <a:t>For example-obscure error message</a:t>
            </a:r>
          </a:p>
          <a:p>
            <a:r>
              <a:rPr lang="en-US" dirty="0" smtClean="0"/>
              <a:t>But no amount of facts creates knowledge without a metaphoric framework</a:t>
            </a:r>
          </a:p>
          <a:p>
            <a:r>
              <a:rPr lang="en-US" dirty="0" smtClean="0"/>
              <a:t>You can’t learn from Google search</a:t>
            </a:r>
            <a:endParaRPr lang="en-US" dirty="0"/>
          </a:p>
        </p:txBody>
      </p:sp>
      <p:pic>
        <p:nvPicPr>
          <p:cNvPr id="54274" name="Picture 2" descr="http://ts1.mm.bing.net/images/thumbnail.aspx?q=1446181732500&amp;id=82c793ec80d7021aada6e4618519d5fb&amp;url=http%3a%2f%2fdn.broncoweb.co.uk%2fwpimg%2f2006%2f07%2fgooglechecko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959285"/>
            <a:ext cx="285750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1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you learn is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become</a:t>
            </a:r>
          </a:p>
          <a:p>
            <a:r>
              <a:rPr lang="en-US" dirty="0" smtClean="0"/>
              <a:t>Parts of your learning are not under your control</a:t>
            </a:r>
          </a:p>
          <a:p>
            <a:r>
              <a:rPr lang="en-US" dirty="0" smtClean="0"/>
              <a:t>Looked up knowledge is a different kind of knowledge</a:t>
            </a:r>
          </a:p>
          <a:p>
            <a:r>
              <a:rPr lang="en-US" dirty="0" smtClean="0"/>
              <a:t>Better in permanence</a:t>
            </a:r>
          </a:p>
          <a:p>
            <a:r>
              <a:rPr lang="en-US" dirty="0" smtClean="0"/>
              <a:t>Lesser for creativity</a:t>
            </a:r>
          </a:p>
        </p:txBody>
      </p:sp>
      <p:pic>
        <p:nvPicPr>
          <p:cNvPr id="55298" name="Picture 2" descr="http://ts3.mm.bing.net/images/thumbnail.aspx?q=1448295930050&amp;id=9a1e60c2d738f2b851251dee1fe8033d&amp;url=http%3a%2f%2fwww.technologybloggers.org%2fwp-content%2fuploads%2f2011%2f07%2fLea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096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00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Sam’s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US" sz="2800" dirty="0" smtClean="0">
                <a:effectLst/>
              </a:rPr>
              <a:t>Some internal knowledge cannot be totally replaced with external knowledge because Type I is just better </a:t>
            </a:r>
          </a:p>
          <a:p>
            <a: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US" sz="2800" dirty="0" smtClean="0">
                <a:effectLst/>
              </a:rPr>
              <a:t>Knowing where something is has a time factor</a:t>
            </a:r>
          </a:p>
          <a:p>
            <a: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US" dirty="0" smtClean="0"/>
              <a:t>And remember what we developers do…</a:t>
            </a:r>
          </a:p>
          <a:p>
            <a: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US" dirty="0" smtClean="0"/>
              <a:t>(save time)</a:t>
            </a:r>
          </a:p>
        </p:txBody>
      </p:sp>
      <p:pic>
        <p:nvPicPr>
          <p:cNvPr id="4" name="Picture 2" descr="http://ts3.mm.bing.net/images/thumbnail.aspx?q=1362110192050&amp;id=7a5b2f3a7e8ec5c524c7f95df4b782e2&amp;url=http%3a%2f%2ftherambler.com%2fwp-content%2fuploads%2f2011%2f03%2fsamuel-john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038600"/>
            <a:ext cx="2010499" cy="270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6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Mick </a:t>
            </a:r>
            <a:r>
              <a:rPr lang="en-US" dirty="0" err="1" smtClean="0"/>
              <a:t>Jaggar</a:t>
            </a:r>
            <a:r>
              <a:rPr lang="en-US" dirty="0" smtClean="0"/>
              <a:t> is a liar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is not on our side</a:t>
            </a:r>
          </a:p>
          <a:p>
            <a:r>
              <a:rPr lang="en-US" dirty="0" smtClean="0"/>
              <a:t>Time searching for needed information diminishes your value</a:t>
            </a:r>
          </a:p>
          <a:p>
            <a:r>
              <a:rPr lang="en-US" dirty="0" smtClean="0"/>
              <a:t>Time is a factor of knowledge</a:t>
            </a:r>
          </a:p>
          <a:p>
            <a:r>
              <a:rPr lang="en-US" dirty="0" smtClean="0"/>
              <a:t>But we can’t know everything</a:t>
            </a:r>
          </a:p>
          <a:p>
            <a:r>
              <a:rPr lang="en-US" dirty="0" smtClean="0"/>
              <a:t>The key is knowledge depth</a:t>
            </a:r>
          </a:p>
        </p:txBody>
      </p:sp>
      <p:pic>
        <p:nvPicPr>
          <p:cNvPr id="56322" name="Picture 2" descr="http://ts2.mm.bing.net/images/thumbnail.aspx?q=1367103643481&amp;id=7ae1203194b859db83da05e146e3cc41&amp;url=http%3a%2f%2fwww.fakebands.co.uk%2fimages%2fbands%2ffullsize%2f476-9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1000"/>
            <a:ext cx="25146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5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 depth is the amount of details you know on a subject before needing assistance</a:t>
            </a:r>
          </a:p>
          <a:p>
            <a:r>
              <a:rPr lang="en-US" dirty="0" smtClean="0"/>
              <a:t>Think of the following </a:t>
            </a:r>
          </a:p>
          <a:p>
            <a:pPr lvl="1"/>
            <a:r>
              <a:rPr lang="en-US" dirty="0" smtClean="0"/>
              <a:t>Wikipedia- has general knowledge</a:t>
            </a:r>
          </a:p>
          <a:p>
            <a:pPr lvl="1"/>
            <a:r>
              <a:rPr lang="en-US" dirty="0" smtClean="0"/>
              <a:t>Source documents- have more detailed knowledge</a:t>
            </a:r>
          </a:p>
          <a:p>
            <a:pPr lvl="1"/>
            <a:r>
              <a:rPr lang="en-US" dirty="0" smtClean="0"/>
              <a:t>Scholarly documents-have minutia</a:t>
            </a:r>
          </a:p>
          <a:p>
            <a:pPr lvl="1"/>
            <a:r>
              <a:rPr lang="en-US" dirty="0" smtClean="0"/>
              <a:t>Creation knowledge-private copywriter details</a:t>
            </a:r>
          </a:p>
        </p:txBody>
      </p:sp>
      <p:pic>
        <p:nvPicPr>
          <p:cNvPr id="57346" name="Picture 2" descr="http://ts4.mm.bing.net/images/thumbnail.aspx?q=1345849067467&amp;id=7eec0c967b99ee82df669de9832dc2ff&amp;url=http%3a%2f%2fwww.revelacionllc.com%2fdocuments%2fknowledge-paradig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15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up some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</a:t>
            </a:r>
            <a:r>
              <a:rPr lang="en-US" baseline="0" dirty="0" smtClean="0"/>
              <a:t> Levels</a:t>
            </a:r>
          </a:p>
          <a:p>
            <a:pPr lvl="1"/>
            <a:r>
              <a:rPr lang="en-US" dirty="0" smtClean="0"/>
              <a:t>Unaware-Prolog</a:t>
            </a:r>
          </a:p>
          <a:p>
            <a:pPr lvl="1"/>
            <a:r>
              <a:rPr lang="en-US" dirty="0" smtClean="0"/>
              <a:t>Aware- MySQL</a:t>
            </a:r>
          </a:p>
          <a:p>
            <a:pPr lvl="1"/>
            <a:r>
              <a:rPr lang="en-US" dirty="0" smtClean="0"/>
              <a:t>Basic- MSSQL</a:t>
            </a:r>
          </a:p>
          <a:p>
            <a:pPr lvl="1"/>
            <a:r>
              <a:rPr lang="en-US" dirty="0" smtClean="0"/>
              <a:t>Source-CLR</a:t>
            </a:r>
          </a:p>
          <a:p>
            <a:pPr lvl="1"/>
            <a:r>
              <a:rPr lang="en-US" dirty="0" smtClean="0"/>
              <a:t>Scholarship-Algorithm </a:t>
            </a:r>
          </a:p>
          <a:p>
            <a:pPr lvl="1"/>
            <a:r>
              <a:rPr lang="en-US" dirty="0" smtClean="0"/>
              <a:t>Minutia- Machine Language</a:t>
            </a:r>
          </a:p>
          <a:p>
            <a:pPr lvl="1"/>
            <a:r>
              <a:rPr lang="en-US" dirty="0" smtClean="0"/>
              <a:t>Obscured-Hidden</a:t>
            </a:r>
            <a:r>
              <a:rPr lang="en-US" baseline="0" dirty="0" smtClean="0"/>
              <a:t> </a:t>
            </a:r>
            <a:r>
              <a:rPr lang="en-US" dirty="0" smtClean="0"/>
              <a:t>Markov Model Language Processing</a:t>
            </a:r>
          </a:p>
        </p:txBody>
      </p:sp>
      <p:pic>
        <p:nvPicPr>
          <p:cNvPr id="58370" name="Picture 2" descr="http://ts2.mm.bing.net/images/thumbnail.aspx?q=1340065320113&amp;id=5efb7f1b37f4f0fe360dc30957d01e0d&amp;url=http%3a%2f%2fi272.photobucket.com%2falbums%2fjj161%2fgymnast_T%2fI-make-stuff-up-before--c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057400"/>
            <a:ext cx="28575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8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means…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Impossible to know unaware vs. obscured</a:t>
            </a:r>
          </a:p>
          <a:p>
            <a:r>
              <a:rPr lang="en-US" dirty="0" smtClean="0"/>
              <a:t>Wikipedia can move some to awareness</a:t>
            </a:r>
          </a:p>
          <a:p>
            <a:r>
              <a:rPr lang="en-US" dirty="0" smtClean="0"/>
              <a:t>Some items have a time horizon (obscured)</a:t>
            </a:r>
          </a:p>
          <a:p>
            <a:r>
              <a:rPr lang="en-US" dirty="0" smtClean="0"/>
              <a:t>Your mind can hold more knowledge with optimal metaphor system</a:t>
            </a:r>
          </a:p>
          <a:p>
            <a:r>
              <a:rPr lang="en-US" dirty="0" smtClean="0"/>
              <a:t>C# to Objective C</a:t>
            </a:r>
          </a:p>
        </p:txBody>
      </p:sp>
      <p:pic>
        <p:nvPicPr>
          <p:cNvPr id="59394" name="Picture 2" descr="http://ts1.mm.bing.net/images/thumbnail.aspx?q=1448673216000&amp;id=4f2a87edfe8241970c1bddac640f14df&amp;url=http%3a%2f%2fwww.ericaesser.com%2fwp-content%2fuploads%2f2009%2f08%2fchameleon-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114800"/>
            <a:ext cx="2357247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4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think?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1-non conscious</a:t>
            </a:r>
          </a:p>
          <a:p>
            <a:pPr lvl="2"/>
            <a:r>
              <a:rPr lang="en-US" dirty="0" smtClean="0"/>
              <a:t>Unstoppable-priming</a:t>
            </a:r>
          </a:p>
          <a:p>
            <a:pPr lvl="2"/>
            <a:r>
              <a:rPr lang="en-US" dirty="0" smtClean="0"/>
              <a:t>Fire together, wires together</a:t>
            </a:r>
          </a:p>
          <a:p>
            <a:pPr lvl="2"/>
            <a:r>
              <a:rPr lang="en-US" dirty="0" smtClean="0"/>
              <a:t>Effortless</a:t>
            </a:r>
          </a:p>
          <a:p>
            <a:r>
              <a:rPr lang="en-US" dirty="0" smtClean="0"/>
              <a:t>Type 2- conscious</a:t>
            </a:r>
          </a:p>
          <a:p>
            <a:pPr lvl="1"/>
            <a:r>
              <a:rPr lang="en-US" dirty="0" smtClean="0"/>
              <a:t>Voluntary</a:t>
            </a:r>
          </a:p>
          <a:p>
            <a:pPr lvl="1"/>
            <a:r>
              <a:rPr lang="en-US" dirty="0" smtClean="0"/>
              <a:t>Lazy</a:t>
            </a:r>
          </a:p>
          <a:p>
            <a:pPr lvl="1"/>
            <a:r>
              <a:rPr lang="en-US" dirty="0" smtClean="0"/>
              <a:t>Effortful</a:t>
            </a:r>
          </a:p>
        </p:txBody>
      </p:sp>
      <p:pic>
        <p:nvPicPr>
          <p:cNvPr id="10242" name="Picture 2" descr="http://ts2.mm.bing.net/images/thumbnail.aspx?q=1359113818153&amp;id=788f87e17d865e2eeed3b9b2bcdbfc3e&amp;url=http%3a%2f%2fpastorkylehuber.com%2fwp-content%2fuploads%2f2010%2f12%2fBr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9144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42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not a quiz-silence please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customer wants to show a list of majors</a:t>
            </a:r>
          </a:p>
          <a:p>
            <a:pPr lvl="1"/>
            <a:r>
              <a:rPr lang="en-US" dirty="0" smtClean="0"/>
              <a:t>What can you do?</a:t>
            </a:r>
          </a:p>
          <a:p>
            <a:r>
              <a:rPr lang="en-US" dirty="0" smtClean="0"/>
              <a:t>The customer wants to show more details when you select a major</a:t>
            </a:r>
          </a:p>
          <a:p>
            <a:pPr lvl="1"/>
            <a:r>
              <a:rPr lang="en-US" dirty="0" smtClean="0"/>
              <a:t>What can you do?</a:t>
            </a:r>
          </a:p>
          <a:p>
            <a:r>
              <a:rPr lang="en-US" dirty="0" smtClean="0"/>
              <a:t>The customer wants to allow user to sort on different properties of the major</a:t>
            </a:r>
          </a:p>
          <a:p>
            <a:pPr lvl="1"/>
            <a:r>
              <a:rPr lang="en-US" dirty="0" smtClean="0"/>
              <a:t>What can you do?</a:t>
            </a:r>
          </a:p>
        </p:txBody>
      </p:sp>
      <p:pic>
        <p:nvPicPr>
          <p:cNvPr id="60418" name="Picture 2" descr="http://ts1.mm.bing.net/images/thumbnail.aspx?q=1334692165884&amp;id=368d197311a57eba236e2904ec8778a6&amp;url=http%3a%2f%2fstatic.flickr.com%2f1225%2f956193782_cd7757c040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953000"/>
            <a:ext cx="24130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48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consulted</a:t>
            </a:r>
            <a:r>
              <a:rPr lang="en-US" baseline="0" dirty="0" smtClean="0"/>
              <a:t> your bag o’ tricks first</a:t>
            </a:r>
          </a:p>
          <a:p>
            <a:pPr lvl="1"/>
            <a:r>
              <a:rPr lang="en-US" dirty="0" smtClean="0"/>
              <a:t>Basic knowledge</a:t>
            </a:r>
            <a:endParaRPr lang="en-US" baseline="0" dirty="0" smtClean="0"/>
          </a:p>
          <a:p>
            <a:pPr lvl="1"/>
            <a:r>
              <a:rPr lang="en-US" baseline="0" dirty="0" smtClean="0"/>
              <a:t>Could asp.net controls, </a:t>
            </a:r>
            <a:r>
              <a:rPr lang="en-US" baseline="0" dirty="0" err="1" smtClean="0"/>
              <a:t>telerik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, etc.</a:t>
            </a:r>
          </a:p>
          <a:p>
            <a:r>
              <a:rPr lang="en-US" baseline="0" dirty="0" smtClean="0"/>
              <a:t>Second one changes the answer a little and requires more detailed knowledge</a:t>
            </a:r>
          </a:p>
          <a:p>
            <a:pPr lvl="1"/>
            <a:r>
              <a:rPr lang="en-US" dirty="0" smtClean="0"/>
              <a:t>Source knowledge</a:t>
            </a:r>
            <a:endParaRPr lang="en-US" baseline="0" dirty="0" smtClean="0"/>
          </a:p>
          <a:p>
            <a:r>
              <a:rPr lang="en-US" baseline="0" dirty="0" smtClean="0"/>
              <a:t>Third one requires you to probably start over</a:t>
            </a:r>
          </a:p>
          <a:p>
            <a:pPr lvl="1"/>
            <a:r>
              <a:rPr lang="en-US" dirty="0" smtClean="0"/>
              <a:t>This requires a change of scope</a:t>
            </a:r>
          </a:p>
        </p:txBody>
      </p:sp>
      <p:pic>
        <p:nvPicPr>
          <p:cNvPr id="61444" name="Picture 4" descr="http://ts2.mm.bing.net/images/thumbnail.aspx?q=1341195034617&amp;id=744638cfa01aea1785eab5431edf7240&amp;url=http%3a%2f%2fimage.spreadshirt.com%2fimage-server%2fimage%2fproduct%2f4279270%2fview%2f1%2ftype%2fpng%2fwidth%2f190%2fheight%2f190%2fincredible-bag-of-tric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652461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74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the shallow pond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think of something new that could accomplish these tasks?</a:t>
            </a:r>
          </a:p>
          <a:p>
            <a:r>
              <a:rPr lang="en-US" dirty="0" smtClean="0"/>
              <a:t>If so, can you assess the risk</a:t>
            </a:r>
          </a:p>
          <a:p>
            <a:r>
              <a:rPr lang="en-US" dirty="0" smtClean="0"/>
              <a:t>P (speed of current) &lt; P(speed of learning) + P(speed of new method)</a:t>
            </a:r>
          </a:p>
          <a:p>
            <a:r>
              <a:rPr lang="en-US" dirty="0" smtClean="0"/>
              <a:t>If larger solution and multiple use, the cost of learning is lowered</a:t>
            </a:r>
            <a:endParaRPr lang="en-US" dirty="0"/>
          </a:p>
        </p:txBody>
      </p:sp>
      <p:pic>
        <p:nvPicPr>
          <p:cNvPr id="62466" name="Picture 2" descr="http://ts1.mm.bing.net/images/thumbnail.aspx?q=1334623020376&amp;id=0a090dfb1e4ddf85cd36aeb0b83f62e5&amp;url=http%3a%2f%2ffarm2.static.flickr.com%2f1018%2f1355551939_e061ba17ae_z.jpg%3fzz%3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524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18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Basic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conscious – basic programming logic</a:t>
            </a:r>
          </a:p>
          <a:p>
            <a:r>
              <a:rPr lang="en-US" dirty="0" smtClean="0"/>
              <a:t>Actionable-Can write from memory</a:t>
            </a:r>
          </a:p>
          <a:p>
            <a:r>
              <a:rPr lang="en-US" dirty="0" smtClean="0"/>
              <a:t>Queue-able- Items not in memory but tools can find in real time with minimal effort</a:t>
            </a:r>
          </a:p>
          <a:p>
            <a:r>
              <a:rPr lang="en-US" dirty="0" smtClean="0"/>
              <a:t>Deep knowledge- understand the how of items work through multiple layers</a:t>
            </a:r>
          </a:p>
          <a:p>
            <a:r>
              <a:rPr lang="en-US" dirty="0" smtClean="0"/>
              <a:t>Researchable-need to lookup information</a:t>
            </a:r>
          </a:p>
        </p:txBody>
      </p:sp>
      <p:pic>
        <p:nvPicPr>
          <p:cNvPr id="63490" name="Picture 2" descr="http://ts3.mm.bing.net/images/thumbnail.aspx?q=1326389791558&amp;id=dc4a7505b78175d1501303b8fb418752&amp;url=http%3a%2f%2fknowledgeiswisdom.com%2fwp-content%2fuploads%2f2009%2f06%2fknowled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33401"/>
            <a:ext cx="1600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89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Queue-able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Queue-able knowledge is the key to success</a:t>
            </a:r>
          </a:p>
          <a:p>
            <a:r>
              <a:rPr lang="en-US" dirty="0" smtClean="0"/>
              <a:t>Queue-able knowledge is knowledge that can be called up with minimal effort</a:t>
            </a:r>
          </a:p>
          <a:p>
            <a:r>
              <a:rPr lang="en-US" dirty="0" smtClean="0"/>
              <a:t>Visual Studio</a:t>
            </a:r>
          </a:p>
          <a:p>
            <a:r>
              <a:rPr lang="en-US" dirty="0" smtClean="0"/>
              <a:t>SQL Prompt</a:t>
            </a:r>
          </a:p>
          <a:p>
            <a:r>
              <a:rPr lang="en-US" dirty="0" smtClean="0"/>
              <a:t>Designer Toolbox</a:t>
            </a:r>
          </a:p>
          <a:p>
            <a:r>
              <a:rPr lang="en-US" dirty="0" smtClean="0"/>
              <a:t>Automation</a:t>
            </a:r>
          </a:p>
        </p:txBody>
      </p:sp>
      <p:pic>
        <p:nvPicPr>
          <p:cNvPr id="64514" name="Picture 2" descr="http://ts3.mm.bing.net/images/thumbnail.aspx?q=1342500378782&amp;id=c42a3b8fe6b8f9b5a3545465286e270e&amp;url=http%3a%2f%2fwww.litwindow.com%2fProducts%2fwxVisualSetup%2fintellisen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352800"/>
            <a:ext cx="20859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7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 to the kingdom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two</a:t>
            </a:r>
            <a:r>
              <a:rPr lang="en-US" baseline="0" dirty="0" smtClean="0"/>
              <a:t> tasks always follow each other?</a:t>
            </a:r>
          </a:p>
          <a:p>
            <a:r>
              <a:rPr lang="en-US" baseline="0" dirty="0" smtClean="0"/>
              <a:t>If X then Y</a:t>
            </a:r>
          </a:p>
          <a:p>
            <a:r>
              <a:rPr lang="en-US" baseline="0" dirty="0" smtClean="0"/>
              <a:t>Find a way to automate Y when you do X</a:t>
            </a:r>
          </a:p>
          <a:p>
            <a:r>
              <a:rPr lang="en-US" baseline="0" dirty="0" smtClean="0"/>
              <a:t>Snippets</a:t>
            </a:r>
          </a:p>
          <a:p>
            <a:r>
              <a:rPr lang="en-US" baseline="0" dirty="0" smtClean="0"/>
              <a:t>Abstraction levels</a:t>
            </a:r>
          </a:p>
          <a:p>
            <a:r>
              <a:rPr lang="en-US" dirty="0" smtClean="0"/>
              <a:t>Or if Y then do X</a:t>
            </a:r>
          </a:p>
          <a:p>
            <a:r>
              <a:rPr lang="en-US" dirty="0" smtClean="0"/>
              <a:t>Imports is best example in c#</a:t>
            </a:r>
          </a:p>
        </p:txBody>
      </p:sp>
      <p:pic>
        <p:nvPicPr>
          <p:cNvPr id="65538" name="Picture 2" descr="http://ts1.mm.bing.net/images/thumbnail.aspx?q=1427065606984&amp;id=90e8e8548e0efb75500da27993015442&amp;url=http%3a%2f%2fwww.angelamaiers.com%2fimages%2f2008%2f10%2f07%2fkey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721715"/>
            <a:ext cx="2066925" cy="164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36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lazy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are odd combinations of lazy people who want to spend lots of time learning things</a:t>
            </a:r>
          </a:p>
          <a:p>
            <a:r>
              <a:rPr lang="en-US" dirty="0" smtClean="0"/>
              <a:t>Always keep an eye out for repetition</a:t>
            </a:r>
          </a:p>
          <a:p>
            <a:r>
              <a:rPr lang="en-US" dirty="0" smtClean="0"/>
              <a:t>Visual Studio is the Yoda of this type of thinking</a:t>
            </a:r>
          </a:p>
          <a:p>
            <a:r>
              <a:rPr lang="en-US" dirty="0" smtClean="0"/>
              <a:t>Use the force</a:t>
            </a:r>
          </a:p>
        </p:txBody>
      </p:sp>
      <p:pic>
        <p:nvPicPr>
          <p:cNvPr id="66562" name="Picture 2" descr="http://ts3.mm.bing.net/images/thumbnail.aspx?q=1417571473414&amp;id=cf289db4139442f9046b7dec2bb5252f&amp;url=http%3a%2f%2fwww.psychologytoday.com%2ffiles%2fu45%2fLazy_tshi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4296727"/>
            <a:ext cx="2682240" cy="270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4" name="Picture 4" descr="http://ts4.mm.bing.net/images/thumbnail.aspx?q=1435486327879&amp;id=7b9cf887147de752bbc66846d1fd681c&amp;url=http%3a%2f%2fmedia.giantbomb.com%2fuploads%2f2%2f22423%2f1465854-yoda1_sup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1000"/>
            <a:ext cx="23622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77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tried to 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 is much more complex than Samuel Johnson knew</a:t>
            </a:r>
          </a:p>
          <a:p>
            <a:r>
              <a:rPr lang="en-US" dirty="0" smtClean="0"/>
              <a:t>Everything we learn will effect how we learn everything else we learn later</a:t>
            </a:r>
          </a:p>
          <a:p>
            <a:r>
              <a:rPr lang="en-US" dirty="0" smtClean="0"/>
              <a:t>It even changes your brain</a:t>
            </a:r>
          </a:p>
          <a:p>
            <a:r>
              <a:rPr lang="en-US" dirty="0" smtClean="0"/>
              <a:t>We all learn differently</a:t>
            </a:r>
          </a:p>
          <a:p>
            <a:r>
              <a:rPr lang="en-US" dirty="0" smtClean="0"/>
              <a:t>You need to figure out how YOU learn</a:t>
            </a:r>
          </a:p>
        </p:txBody>
      </p:sp>
      <p:pic>
        <p:nvPicPr>
          <p:cNvPr id="67586" name="Picture 2" descr="http://ts2.mm.bing.net/images/thumbnail.aspx?q=1334340946385&amp;id=4672b98a0864d9dc16134c11467384ca&amp;url=http%3a%2f%2fen09.files.wordpress.com%2f2009%2f11%2fsumm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09600"/>
            <a:ext cx="2857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17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Know nothing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can’t know everything</a:t>
            </a:r>
          </a:p>
          <a:p>
            <a:r>
              <a:rPr lang="en-US" dirty="0" smtClean="0"/>
              <a:t>We should be superficial learners in areas outside of our expertise </a:t>
            </a:r>
          </a:p>
          <a:p>
            <a:r>
              <a:rPr lang="en-US" dirty="0" smtClean="0"/>
              <a:t>and bloodhounds in our expert domains</a:t>
            </a:r>
          </a:p>
          <a:p>
            <a:r>
              <a:rPr lang="en-US" dirty="0" smtClean="0"/>
              <a:t>This allows us to manage risk and eliminate uncertainty</a:t>
            </a:r>
          </a:p>
        </p:txBody>
      </p:sp>
      <p:pic>
        <p:nvPicPr>
          <p:cNvPr id="68610" name="Picture 2" descr="http://ts1.mm.bing.net/images/thumbnail.aspx?q=1362779048344&amp;id=7bbb88e0fefb9b6e71acd1089739f9b4&amp;url=http%3a%2f%2fimages.sodahead.com%2fpolls%2f000445997%2fpolls_podcast_image_110_2910_171934_answer_3_xlarg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09600"/>
            <a:ext cx="22002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81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should make efforts to increase our queue-able knowledge</a:t>
            </a:r>
          </a:p>
          <a:p>
            <a:r>
              <a:rPr lang="en-US" dirty="0" smtClean="0"/>
              <a:t>Use tools to code with less effort</a:t>
            </a:r>
          </a:p>
          <a:p>
            <a:r>
              <a:rPr lang="en-US" dirty="0" smtClean="0"/>
              <a:t>Look for repetition and automate it</a:t>
            </a:r>
          </a:p>
        </p:txBody>
      </p:sp>
      <p:pic>
        <p:nvPicPr>
          <p:cNvPr id="69634" name="Picture 2" descr="http://ts1.mm.bing.net/images/thumbnail.aspx?q=1356284362828&amp;id=5029e1f506b5656a51c948a7ad8db424&amp;url=http%3a%2f%2fblog.ourchurch.com%2fwp-content%2fuploads%2f2010%2f02%2fTy-Pennington-move-that-b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048000"/>
            <a:ext cx="18764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1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knowing?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going to go down Epistemology road</a:t>
            </a:r>
          </a:p>
          <a:p>
            <a:r>
              <a:rPr lang="en-US" dirty="0" smtClean="0"/>
              <a:t>Ok, maybe a little but that is later</a:t>
            </a:r>
          </a:p>
          <a:p>
            <a:r>
              <a:rPr lang="en-US" dirty="0" smtClean="0"/>
              <a:t>Knowing in context here</a:t>
            </a:r>
          </a:p>
          <a:p>
            <a:pPr lvl="1"/>
            <a:r>
              <a:rPr lang="en-US" dirty="0" smtClean="0"/>
              <a:t>Existence of concrete items in objective world</a:t>
            </a:r>
          </a:p>
          <a:p>
            <a:pPr lvl="1"/>
            <a:r>
              <a:rPr lang="en-US" dirty="0" smtClean="0"/>
              <a:t>Knowing is awareness of those items to be able to</a:t>
            </a:r>
          </a:p>
          <a:p>
            <a:pPr lvl="2"/>
            <a:r>
              <a:rPr lang="en-US" dirty="0" smtClean="0"/>
              <a:t>React to this knowledge</a:t>
            </a:r>
          </a:p>
          <a:p>
            <a:pPr lvl="2"/>
            <a:r>
              <a:rPr lang="en-US" dirty="0" smtClean="0"/>
              <a:t>Make predictions</a:t>
            </a:r>
          </a:p>
          <a:p>
            <a:pPr lvl="2"/>
            <a:r>
              <a:rPr lang="en-US" dirty="0" smtClean="0"/>
              <a:t>Manipulation the environment</a:t>
            </a:r>
          </a:p>
        </p:txBody>
      </p:sp>
      <p:pic>
        <p:nvPicPr>
          <p:cNvPr id="11266" name="Picture 2" descr="http://ts2.mm.bing.net/images/thumbnail.aspx?q=1340599644669&amp;id=6e9d9ab598f4ac643ab737fa44d0a0f5&amp;url=http%3a%2f%2femployees.oneonta.edu%2ffarberas%2farth%2fImages%2fARTH213images%2fStanzadellaSegnatura%2fschool_athens%2fplato_aristot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62000"/>
            <a:ext cx="159956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87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ts2.mm.bing.net/images/thumbnail.aspx?q=1334234720101&amp;id=4b94b7aba751e985d8e669ff45ed4c10&amp;url=http%3a%2f%2fwww.digitalbusstop.com%2fwp-content%2fuploads%2f2011%2f02%2fForrest-Gu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22288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4267200" y="1676400"/>
            <a:ext cx="3581400" cy="1981200"/>
          </a:xfrm>
          <a:prstGeom prst="wedgeRoundRectCallout">
            <a:avLst>
              <a:gd name="adj1" fmla="val -117433"/>
              <a:gd name="adj2" fmla="val 482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 that’s all I have to say about that…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9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knowing isn’t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perfect recall</a:t>
            </a:r>
          </a:p>
          <a:p>
            <a:r>
              <a:rPr lang="en-US" dirty="0" smtClean="0"/>
              <a:t>Having an official answer</a:t>
            </a:r>
          </a:p>
          <a:p>
            <a:r>
              <a:rPr lang="en-US" dirty="0" smtClean="0"/>
              <a:t>Having perfect knowledge of the objective world</a:t>
            </a:r>
          </a:p>
          <a:p>
            <a:r>
              <a:rPr lang="en-US" dirty="0" smtClean="0"/>
              <a:t>Remember facts doesn’t make knowledge</a:t>
            </a:r>
          </a:p>
        </p:txBody>
      </p:sp>
      <p:pic>
        <p:nvPicPr>
          <p:cNvPr id="2050" name="Picture 2" descr="http://ts3.mm.bing.net/images/thumbnail.aspx?q=1312421914310&amp;id=2b9921e61a7b11c353fa016937d64ce9&amp;url=http%3a%2f%2fimages.fanpop.com%2fimages%2fimage_uploads%2fKen-Jennings-jeopardy-391126_489_3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38200"/>
            <a:ext cx="285750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s4.mm.bing.net/images/thumbnail.aspx?q=1343599740879&amp;id=95d23554e2ef642c264a58a1e20952c7&amp;url=http%3a%2f%2fsocialmediab2b.com%2fwp-content%2fuploads%2f2011%2f02%2fIBM-Watson-Jeopard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43400"/>
            <a:ext cx="251460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2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1512</TotalTime>
  <Words>2885</Words>
  <Application>Microsoft Office PowerPoint</Application>
  <PresentationFormat>On-screen Show (4:3)</PresentationFormat>
  <Paragraphs>473</Paragraphs>
  <Slides>80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Urban</vt:lpstr>
      <vt:lpstr>The Samuel Johnson Challenge</vt:lpstr>
      <vt:lpstr>Whatcha’ doin’?</vt:lpstr>
      <vt:lpstr>What I am going to try to prove</vt:lpstr>
      <vt:lpstr>Caveats then review</vt:lpstr>
      <vt:lpstr>Show me the money</vt:lpstr>
      <vt:lpstr>What should we do about this?</vt:lpstr>
      <vt:lpstr>How do we think?</vt:lpstr>
      <vt:lpstr>What is knowing?</vt:lpstr>
      <vt:lpstr>What knowing isn’t</vt:lpstr>
      <vt:lpstr>Facts to knowledge</vt:lpstr>
      <vt:lpstr>Here is the background</vt:lpstr>
      <vt:lpstr>What’s wrong with this code?</vt:lpstr>
      <vt:lpstr>So in summary</vt:lpstr>
      <vt:lpstr>Bucket-near</vt:lpstr>
      <vt:lpstr>Everything in its place</vt:lpstr>
      <vt:lpstr>So what is a category?</vt:lpstr>
      <vt:lpstr>Some items are just more so…</vt:lpstr>
      <vt:lpstr>Quick peak ahead</vt:lpstr>
      <vt:lpstr>Blame Evolution</vt:lpstr>
      <vt:lpstr>Lackoff</vt:lpstr>
      <vt:lpstr>Metaphors are not consistent between cultures</vt:lpstr>
      <vt:lpstr>Categories determine thought </vt:lpstr>
      <vt:lpstr>The deadly metaphor –framing problem</vt:lpstr>
      <vt:lpstr>Grammatical Gender</vt:lpstr>
      <vt:lpstr>Women, Fire and Dangerous Things</vt:lpstr>
      <vt:lpstr>Creation of categories</vt:lpstr>
      <vt:lpstr>I know even though I don’t</vt:lpstr>
      <vt:lpstr>Good metaphors</vt:lpstr>
      <vt:lpstr>The good hands people</vt:lpstr>
      <vt:lpstr>The point…</vt:lpstr>
      <vt:lpstr>How do I learn?</vt:lpstr>
      <vt:lpstr>Types of learning</vt:lpstr>
      <vt:lpstr>Ways of conscious learning</vt:lpstr>
      <vt:lpstr>Methods of learning</vt:lpstr>
      <vt:lpstr>What should I do?</vt:lpstr>
      <vt:lpstr>Atom model</vt:lpstr>
      <vt:lpstr>Learning changes your brain</vt:lpstr>
      <vt:lpstr>London Taxi Cabs</vt:lpstr>
      <vt:lpstr>Let’s imagine driving</vt:lpstr>
      <vt:lpstr>Red means stop</vt:lpstr>
      <vt:lpstr>Bugs in my way</vt:lpstr>
      <vt:lpstr>Conclusion of this nonsense</vt:lpstr>
      <vt:lpstr>Calgon take me away</vt:lpstr>
      <vt:lpstr>My advise</vt:lpstr>
      <vt:lpstr>What is risk?</vt:lpstr>
      <vt:lpstr>What is uncertainty?</vt:lpstr>
      <vt:lpstr>Risk vs. Uncertainty</vt:lpstr>
      <vt:lpstr>Risk is determining the following:</vt:lpstr>
      <vt:lpstr>What is an expert?</vt:lpstr>
      <vt:lpstr>Code is a many layered thing</vt:lpstr>
      <vt:lpstr>What shallow knowledge?</vt:lpstr>
      <vt:lpstr>Read code</vt:lpstr>
      <vt:lpstr>But why shallow?</vt:lpstr>
      <vt:lpstr>Practical Example of Shallowness</vt:lpstr>
      <vt:lpstr>Quitting is good</vt:lpstr>
      <vt:lpstr>Quit after you try though</vt:lpstr>
      <vt:lpstr>What learning isn’t</vt:lpstr>
      <vt:lpstr>Ways to learn on telerik.com</vt:lpstr>
      <vt:lpstr>Things to learn</vt:lpstr>
      <vt:lpstr>Should I learn a new language?</vt:lpstr>
      <vt:lpstr>Why do I care?</vt:lpstr>
      <vt:lpstr>What Sammy didn’t know</vt:lpstr>
      <vt:lpstr>Google lets you know small facts</vt:lpstr>
      <vt:lpstr>So what you learn is …</vt:lpstr>
      <vt:lpstr>Problems with Sam’s view</vt:lpstr>
      <vt:lpstr>Mick Jaggar is a liar</vt:lpstr>
      <vt:lpstr>Knowledge depth</vt:lpstr>
      <vt:lpstr>Making up some terms</vt:lpstr>
      <vt:lpstr>Which means…</vt:lpstr>
      <vt:lpstr>This is not a quiz-silence please</vt:lpstr>
      <vt:lpstr>What you did</vt:lpstr>
      <vt:lpstr>Search the shallow pond</vt:lpstr>
      <vt:lpstr>Types of Basic Knowledge</vt:lpstr>
      <vt:lpstr>Queue-able</vt:lpstr>
      <vt:lpstr>The key to the kingdom</vt:lpstr>
      <vt:lpstr>Think lazy</vt:lpstr>
      <vt:lpstr>What I tried to prove</vt:lpstr>
      <vt:lpstr>Know nothing</vt:lpstr>
      <vt:lpstr>Build it up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Samuel Johnson Challenge</dc:title>
  <dc:creator>don-E Merson</dc:creator>
  <cp:lastModifiedBy>Donald Merson</cp:lastModifiedBy>
  <cp:revision>37</cp:revision>
  <dcterms:created xsi:type="dcterms:W3CDTF">2011-11-09T23:58:50Z</dcterms:created>
  <dcterms:modified xsi:type="dcterms:W3CDTF">2011-12-07T22:15:12Z</dcterms:modified>
</cp:coreProperties>
</file>