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90" r:id="rId20"/>
    <p:sldId id="274" r:id="rId21"/>
    <p:sldId id="280" r:id="rId22"/>
    <p:sldId id="281" r:id="rId23"/>
    <p:sldId id="282" r:id="rId24"/>
    <p:sldId id="276" r:id="rId25"/>
    <p:sldId id="277" r:id="rId26"/>
    <p:sldId id="275" r:id="rId27"/>
    <p:sldId id="285" r:id="rId28"/>
    <p:sldId id="284" r:id="rId29"/>
    <p:sldId id="283" r:id="rId30"/>
    <p:sldId id="278" r:id="rId31"/>
    <p:sldId id="286" r:id="rId32"/>
    <p:sldId id="287" r:id="rId33"/>
    <p:sldId id="291" r:id="rId34"/>
    <p:sldId id="292" r:id="rId35"/>
    <p:sldId id="293" r:id="rId36"/>
    <p:sldId id="294" r:id="rId37"/>
    <p:sldId id="295" r:id="rId38"/>
    <p:sldId id="298" r:id="rId39"/>
    <p:sldId id="279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12/7/2011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12/7/2011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silence of the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Gabriola" pitchFamily="82" charset="0"/>
              </a:rPr>
              <a:t>Unlocking the mysteries of advanced LINQ</a:t>
            </a:r>
            <a:endParaRPr lang="en-US" dirty="0">
              <a:latin typeface="Gabriola" pitchFamily="82" charset="0"/>
            </a:endParaRPr>
          </a:p>
        </p:txBody>
      </p:sp>
      <p:pic>
        <p:nvPicPr>
          <p:cNvPr id="1028" name="Picture 4" descr="http://ts1.mm.bing.net/images/thumbnail.aspx?q=1131416261080&amp;id=efe76927e6c3984289d80c6e42cd17e7&amp;url=http%3a%2f%2fdailyhighfive.com%2fwp-content%2fuploads%2f2011%2f03%2flamb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888"/>
            <a:ext cx="1181100" cy="1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s2.mm.bing.net/images/thumbnail.aspx?q=1039878656769&amp;id=a12bdfa9af1a66d67dd9e3644f666c97&amp;url=http%3a%2f%2fwww.100besteverything.com%2fbest-movies%2fi-2-966_thesilenceofthelambs-wp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2912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152400" y="2590800"/>
            <a:ext cx="3733800" cy="1981200"/>
          </a:xfrm>
          <a:prstGeom prst="wedgeEllipseCallout">
            <a:avLst>
              <a:gd name="adj1" fmla="val 33182"/>
              <a:gd name="adj2" fmla="val 69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you know how to read the </a:t>
            </a:r>
            <a:r>
              <a:rPr lang="en-US" dirty="0"/>
              <a:t>syntax </a:t>
            </a:r>
            <a:r>
              <a:rPr lang="en-US" dirty="0" smtClean="0"/>
              <a:t>Clarice</a:t>
            </a:r>
            <a:r>
              <a:rPr lang="en-US" dirty="0"/>
              <a:t>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094932" y="3352800"/>
            <a:ext cx="2590800" cy="2362200"/>
          </a:xfrm>
          <a:prstGeom prst="wedgeEllipseCallout">
            <a:avLst>
              <a:gd name="adj1" fmla="val -70311"/>
              <a:gd name="adj2" fmla="val 41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only have partial methods and the rest is so static and generic…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s=&gt; </a:t>
            </a:r>
            <a:r>
              <a:rPr lang="en-US" dirty="0" err="1" smtClean="0"/>
              <a:t>s.IsThis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</a:p>
          <a:p>
            <a:r>
              <a:rPr lang="en-US" dirty="0" smtClean="0"/>
              <a:t>Let’s step back for a second</a:t>
            </a:r>
          </a:p>
          <a:p>
            <a:r>
              <a:rPr lang="en-US" dirty="0" smtClean="0"/>
              <a:t>In LINQ you can write queries in multiple different ways but two main types</a:t>
            </a:r>
          </a:p>
          <a:p>
            <a:r>
              <a:rPr lang="en-US" dirty="0" smtClean="0"/>
              <a:t>Fluent Syntax </a:t>
            </a:r>
          </a:p>
          <a:p>
            <a:r>
              <a:rPr lang="en-US" dirty="0" smtClean="0"/>
              <a:t>Query Expression</a:t>
            </a:r>
            <a:endParaRPr lang="en-US" dirty="0"/>
          </a:p>
        </p:txBody>
      </p:sp>
      <p:pic>
        <p:nvPicPr>
          <p:cNvPr id="4098" name="Picture 2" descr="http://ts4.mm.bing.net/images/thumbnail.aspx?q=1202574066391&amp;id=a056021e8ad8db1fcb7663ae4fe0e337&amp;url=http%3a%2f%2fwww.deviantart.com%2fdownload%2f169617029%2fWTF_Face_by_demonfo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two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looks like dyslexic SQL</a:t>
            </a:r>
          </a:p>
          <a:p>
            <a:r>
              <a:rPr lang="en-US" dirty="0" smtClean="0"/>
              <a:t>Expressions look like object methods</a:t>
            </a:r>
          </a:p>
          <a:p>
            <a:r>
              <a:rPr lang="en-US" dirty="0" smtClean="0"/>
              <a:t>Some items like Distinct() can only be used in one form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85" y="3962400"/>
            <a:ext cx="83804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://ts1.mm.bing.net/images/thumbnail.aspx?q=1037753260640&amp;id=702ce9b25de3ea258e6d30748714f906&amp;url=http%3a%2f%2fwww.movieposter.com%2fposters%2farchive%2fmain%2f81%2fMPW-409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83" y="-76200"/>
            <a:ext cx="19335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off with “from &lt;variable&gt; in &lt;</a:t>
            </a:r>
            <a:r>
              <a:rPr lang="en-US" dirty="0" err="1" smtClean="0"/>
              <a:t>linqobject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This allows </a:t>
            </a:r>
            <a:r>
              <a:rPr lang="en-US" dirty="0" err="1" smtClean="0"/>
              <a:t>intellisense</a:t>
            </a:r>
            <a:r>
              <a:rPr lang="en-US" dirty="0" smtClean="0"/>
              <a:t>!</a:t>
            </a:r>
          </a:p>
          <a:p>
            <a:r>
              <a:rPr lang="en-US" dirty="0" smtClean="0"/>
              <a:t>Always end with select</a:t>
            </a:r>
          </a:p>
          <a:p>
            <a:r>
              <a:rPr lang="en-US" dirty="0" smtClean="0"/>
              <a:t>Usually are not compiled</a:t>
            </a:r>
          </a:p>
          <a:p>
            <a:r>
              <a:rPr lang="en-US" dirty="0" smtClean="0"/>
              <a:t>Must end with </a:t>
            </a:r>
            <a:r>
              <a:rPr lang="en-US" dirty="0" err="1" smtClean="0"/>
              <a:t>ToList</a:t>
            </a:r>
            <a:r>
              <a:rPr lang="en-US" dirty="0" smtClean="0"/>
              <a:t> or it’s kin to compile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4914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ts4.mm.bing.net/images/thumbnail.aspx?q=1050973046931&amp;id=8bb2064a7f7bb5bf11e9f78f8b9e3e07&amp;url=http%3a%2f%2fwww.hobbyfarmsmagazine.com%2fUpload%2f915e5d28-e1bb-4dab-95f5-3405bcc6dd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4267200" y="457200"/>
            <a:ext cx="3048000" cy="457200"/>
          </a:xfrm>
          <a:prstGeom prst="wedgeEllipseCallout">
            <a:avLst>
              <a:gd name="adj1" fmla="val 44734"/>
              <a:gd name="adj2" fmla="val 289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flew-</a:t>
            </a:r>
            <a:r>
              <a:rPr lang="en-US" dirty="0" err="1" smtClean="0"/>
              <a:t>ent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0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compile or not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2" name="Picture 4" descr="http://ts4.mm.bing.net/images/thumbnail.aspx?q=1042628542511&amp;id=ba4e7f2d0f54f47b80df7eb7cbe3610e&amp;url=http%3a%2f%2fwww.toonpool.com%2fuser%2f589%2ffiles%2fto_be_or_not_to_be_2614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3000"/>
            <a:ext cx="2857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0005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267200"/>
            <a:ext cx="2514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7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 the lambda down with the lion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play the same game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67" y="2514600"/>
            <a:ext cx="8685213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://ts4.mm.bing.net/images/thumbnail.aspx?q=1043236328951&amp;id=c9fbec77afad3e5234528b2e4a168bd4&amp;url=http%3a%2f%2fwww.deviantart.com%2fdownload%2f138758584%2fThe_Lion_and_the_Lamb_by_AnjasKillk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802" y="1219200"/>
            <a:ext cx="2041398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4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syntax must have select</a:t>
            </a:r>
          </a:p>
          <a:p>
            <a:r>
              <a:rPr lang="en-US" dirty="0" smtClean="0"/>
              <a:t>Expression syntax need not have select</a:t>
            </a:r>
          </a:p>
          <a:p>
            <a:r>
              <a:rPr lang="en-US" dirty="0" smtClean="0"/>
              <a:t>Fluent syntax must have a variable (the lambda)</a:t>
            </a:r>
          </a:p>
          <a:p>
            <a:r>
              <a:rPr lang="en-US" dirty="0" smtClean="0"/>
              <a:t>Expression doesn’t need the lambda but can use it</a:t>
            </a:r>
          </a:p>
          <a:p>
            <a:r>
              <a:rPr lang="en-US" dirty="0" smtClean="0"/>
              <a:t>Which to use????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 descr="http://ts4.mm.bing.net/images/thumbnail.aspx?q=1130514550911&amp;id=91419e6d6fbfe4e09b1bdbca2d7c10d9&amp;url=http%3a%2f%2fallgen.files.wordpress.com%2f2010%2f07%2ftes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05300"/>
            <a:ext cx="238252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syntax has items such as Distinct that you can use in fluent syntax</a:t>
            </a:r>
          </a:p>
          <a:p>
            <a:r>
              <a:rPr lang="en-US" dirty="0" smtClean="0"/>
              <a:t>Fluent is easy to understand because it is SQL-</a:t>
            </a:r>
            <a:r>
              <a:rPr lang="en-US" dirty="0" err="1" smtClean="0"/>
              <a:t>ish</a:t>
            </a:r>
            <a:endParaRPr lang="en-US" dirty="0" smtClean="0"/>
          </a:p>
          <a:p>
            <a:r>
              <a:rPr lang="en-US" dirty="0" smtClean="0"/>
              <a:t>Expression syntax allows some pretty slick binding items</a:t>
            </a:r>
          </a:p>
          <a:p>
            <a:r>
              <a:rPr lang="en-US" dirty="0" smtClean="0"/>
              <a:t>I prefer to mix </a:t>
            </a:r>
            <a:r>
              <a:rPr lang="en-US" dirty="0" err="1" smtClean="0"/>
              <a:t>em</a:t>
            </a:r>
            <a:endParaRPr lang="en-US" dirty="0"/>
          </a:p>
        </p:txBody>
      </p:sp>
      <p:pic>
        <p:nvPicPr>
          <p:cNvPr id="11266" name="Picture 2" descr="http://ts4.mm.bing.net/images/thumbnail.aspx?q=1166247004539&amp;id=3457715d503a722f615b648c00d5571d&amp;url=http%3a%2f%2fwww.losangelesrealestatevoice.com%2fwp-content%2fuploads%2f2010%2f05%2fThe-Pros-and-Con-of-LA-Li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43400"/>
            <a:ext cx="2133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Set up a list</a:t>
            </a:r>
          </a:p>
          <a:p>
            <a:r>
              <a:rPr lang="en-US" dirty="0" smtClean="0"/>
              <a:t>Loop through it with the lambda via </a:t>
            </a:r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smtClean="0"/>
              <a:t>Example populates a dropdown list</a:t>
            </a:r>
          </a:p>
          <a:p>
            <a:r>
              <a:rPr lang="en-US" dirty="0" smtClean="0"/>
              <a:t>Now let’s answer the question..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52786"/>
            <a:ext cx="56388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 descr="http://ts3.mm.bing.net/images/thumbnail.aspx?q=1131301381434&amp;id=e11d827a6152048142500db6a3b2b8a9&amp;url=http%3a%2f%2fwww.kansasstatefair.com%2fphoto-gallery%2fmain.php%3fg2_view%3dcore.DownloadItem%26g2_itemId%3d458%26g2_serialNumber%3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81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lambda??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functional calculus</a:t>
            </a:r>
          </a:p>
          <a:p>
            <a:r>
              <a:rPr lang="en-US" dirty="0" smtClean="0"/>
              <a:t>A lambda expression is a concise delegate</a:t>
            </a:r>
          </a:p>
          <a:p>
            <a:r>
              <a:rPr lang="en-US" dirty="0" smtClean="0"/>
              <a:t>A delegate is just a signature</a:t>
            </a:r>
          </a:p>
        </p:txBody>
      </p:sp>
      <p:pic>
        <p:nvPicPr>
          <p:cNvPr id="13314" name="Picture 2" descr="http://ts2.mm.bing.net/images/thumbnail.aspx?q=1068121530193&amp;id=30d8e372163407d3e70c74a5e7493bf5&amp;url=http%3a%2f%2fwww.deviantart.com%2fdownload%2f73870101%2fHalf_Life_2_Crowbar_and_Lambda_by_SgtH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2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use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set a variable (s)</a:t>
            </a:r>
          </a:p>
          <a:p>
            <a:r>
              <a:rPr lang="en-US" dirty="0" smtClean="0"/>
              <a:t>So now s is whatever object you have at this point in the query </a:t>
            </a:r>
          </a:p>
          <a:p>
            <a:r>
              <a:rPr lang="en-US" dirty="0" smtClean="0"/>
              <a:t>If you pulled back a list, s is the list</a:t>
            </a:r>
          </a:p>
          <a:p>
            <a:r>
              <a:rPr lang="en-US" dirty="0" smtClean="0"/>
              <a:t>If you have one object, s is the object</a:t>
            </a:r>
          </a:p>
          <a:p>
            <a:r>
              <a:rPr lang="en-US" dirty="0" smtClean="0"/>
              <a:t>Then do stuff with variable (s=&gt;</a:t>
            </a:r>
            <a:r>
              <a:rPr lang="en-US" dirty="0" err="1" smtClean="0"/>
              <a:t>s.Answer</a:t>
            </a:r>
            <a:r>
              <a:rPr lang="en-US" dirty="0" smtClean="0"/>
              <a:t>==true)</a:t>
            </a:r>
          </a:p>
          <a:p>
            <a:r>
              <a:rPr lang="en-US" dirty="0" smtClean="0"/>
              <a:t>These are all anonymous generic methods</a:t>
            </a:r>
            <a:endParaRPr lang="en-US" dirty="0"/>
          </a:p>
        </p:txBody>
      </p:sp>
      <p:pic>
        <p:nvPicPr>
          <p:cNvPr id="14338" name="Picture 2" descr="http://ts4.mm.bing.net/images/thumbnail.aspx?q=1184941414355&amp;id=77d32685e337cb73a60cd23192c08d8d&amp;url=http%3a%2f%2fetc.usf.edu%2fclipart%2f10700%2f10781%2fS_10781_l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1905000" cy="210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4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FADE IN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INT.EMSG CONFERENCE ROOM</a:t>
            </a:r>
          </a:p>
          <a:p>
            <a:pPr algn="ctr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on-E clicks the next slide to display the topics slide.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DON-E: Today we are going to learn about Advanced LINQ</a:t>
            </a:r>
          </a:p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5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delegate { //stuff};</a:t>
            </a:r>
          </a:p>
          <a:p>
            <a:r>
              <a:rPr lang="en-US" dirty="0" smtClean="0"/>
              <a:t>Just means non named method</a:t>
            </a:r>
          </a:p>
          <a:p>
            <a:r>
              <a:rPr lang="en-US" dirty="0" err="1" smtClean="0"/>
              <a:t>Lamdba</a:t>
            </a:r>
            <a:r>
              <a:rPr lang="en-US" dirty="0" smtClean="0"/>
              <a:t> is a special case=&gt;Extension Method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47117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 descr="http://ts1.mm.bing.net/images/thumbnail.aspx?q=1033841743700&amp;id=fd0d2c5bc060099c8cd252094e3409a2&amp;url=http%3a%2f%2fwww.wallchan.com%2fimages%2fsandbox%2f12331-14610-1-other-wallpapers-anonymo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42" y="35433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3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Lambda Expression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(input parameters)=&gt;expression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)=&gt; x==y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 err="1" smtClean="0"/>
              <a:t>parens</a:t>
            </a:r>
            <a:r>
              <a:rPr lang="en-US" dirty="0" smtClean="0"/>
              <a:t> if only one parameter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string s)=&gt; </a:t>
            </a:r>
            <a:r>
              <a:rPr lang="en-US" dirty="0" err="1" smtClean="0"/>
              <a:t>s.Length</a:t>
            </a:r>
            <a:r>
              <a:rPr lang="en-US" dirty="0" smtClean="0"/>
              <a:t> &gt; x</a:t>
            </a:r>
          </a:p>
          <a:p>
            <a:r>
              <a:rPr lang="en-US" dirty="0" smtClean="0"/>
              <a:t>()=&gt;</a:t>
            </a:r>
            <a:r>
              <a:rPr lang="en-US" dirty="0" err="1" smtClean="0"/>
              <a:t>SomeMethod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  <p:pic>
        <p:nvPicPr>
          <p:cNvPr id="16386" name="Picture 2" descr="http://ts2.mm.bing.net/images/thumbnail.aspx?q=1082206782389&amp;id=6821a80562efd7252a972ee297319414&amp;url=http%3a%2f%2fwww.twovalleysradio.co.uk%2fwp-content%2fuploads%2f2011%2f02%2fSpring-lam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14800"/>
            <a:ext cx="28575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the lamb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&lt;T&gt; </a:t>
            </a:r>
          </a:p>
          <a:p>
            <a:r>
              <a:rPr lang="en-US" dirty="0" smtClean="0"/>
              <a:t>Static void</a:t>
            </a:r>
            <a:r>
              <a:rPr lang="en-US" baseline="0" dirty="0" smtClean="0"/>
              <a:t> methods that return values</a:t>
            </a:r>
          </a:p>
          <a:p>
            <a:r>
              <a:rPr lang="en-US" baseline="0" dirty="0" err="1" smtClean="0"/>
              <a:t>Func</a:t>
            </a:r>
            <a:r>
              <a:rPr lang="en-US" baseline="0" dirty="0" smtClean="0"/>
              <a:t>&lt;</a:t>
            </a:r>
            <a:r>
              <a:rPr lang="en-US" baseline="0" dirty="0" err="1" smtClean="0"/>
              <a:t>T,TResult</a:t>
            </a:r>
            <a:r>
              <a:rPr lang="en-US" baseline="0" dirty="0" smtClean="0"/>
              <a:t>&gt;(T)</a:t>
            </a:r>
          </a:p>
          <a:p>
            <a:pPr lvl="1"/>
            <a:r>
              <a:rPr lang="en-US" dirty="0" smtClean="0"/>
              <a:t>Send a type of T</a:t>
            </a:r>
          </a:p>
          <a:p>
            <a:pPr lvl="1"/>
            <a:r>
              <a:rPr lang="en-US" dirty="0" smtClean="0"/>
              <a:t>Returns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TResult</a:t>
            </a:r>
            <a:endParaRPr lang="en-US" dirty="0" smtClean="0"/>
          </a:p>
        </p:txBody>
      </p:sp>
      <p:pic>
        <p:nvPicPr>
          <p:cNvPr id="17410" name="Picture 2" descr="http://ts3.mm.bing.net/images/thumbnail.aspx?q=1221748066130&amp;id=02c52b9a35ae5c403e6ce9a043893a68&amp;url=http%3a%2f%2fwww.pollsb.com%2fphotos%2fo%2f378936-lam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s4.mm.bing.net/images/thumbnail.aspx?q=1050973046931&amp;id=8bb2064a7f7bb5bf11e9f78f8b9e3e07&amp;url=http%3a%2f%2fwww.hobbyfarmsmagazine.com%2fUpload%2f915e5d28-e1bb-4dab-95f5-3405bcc6dd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3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32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lots of overrides</a:t>
            </a:r>
          </a:p>
          <a:p>
            <a:r>
              <a:rPr lang="en-US" dirty="0" smtClean="0"/>
              <a:t>Has output and input parameters</a:t>
            </a:r>
          </a:p>
          <a:p>
            <a:pPr lvl="1"/>
            <a:r>
              <a:rPr lang="en-US" dirty="0" err="1" smtClean="0"/>
              <a:t>Func</a:t>
            </a:r>
            <a:r>
              <a:rPr lang="en-US" dirty="0" smtClean="0"/>
              <a:t>&lt;Targ0,Targ1&gt;(Targ0) returns Targ1</a:t>
            </a:r>
          </a:p>
          <a:p>
            <a:pPr lvl="1"/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string,int</a:t>
            </a:r>
            <a:r>
              <a:rPr lang="en-US" dirty="0" smtClean="0"/>
              <a:t>&gt; </a:t>
            </a:r>
            <a:r>
              <a:rPr lang="en-US" dirty="0" err="1" smtClean="0"/>
              <a:t>turnToInt</a:t>
            </a:r>
            <a:r>
              <a:rPr lang="en-US" dirty="0" smtClean="0"/>
              <a:t>=s=&gt;</a:t>
            </a:r>
            <a:r>
              <a:rPr lang="en-US" dirty="0" err="1" smtClean="0"/>
              <a:t>int.parse</a:t>
            </a:r>
            <a:r>
              <a:rPr lang="en-US" dirty="0" smtClean="0"/>
              <a:t>(s);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x=</a:t>
            </a:r>
            <a:r>
              <a:rPr lang="en-US" dirty="0" err="1" smtClean="0"/>
              <a:t>turnToInt</a:t>
            </a:r>
            <a:r>
              <a:rPr lang="en-US" dirty="0" smtClean="0"/>
              <a:t>(“1”);</a:t>
            </a:r>
          </a:p>
          <a:p>
            <a:r>
              <a:rPr lang="en-US" dirty="0" smtClean="0"/>
              <a:t>The real power is being able to use generic types to reduce overloads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9216"/>
            <a:ext cx="31623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ts4.mm.bing.net/images/thumbnail.aspx?q=1050973046931&amp;id=8bb2064a7f7bb5bf11e9f78f8b9e3e07&amp;url=http%3a%2f%2fwww.hobbyfarmsmagazine.com%2fUpload%2f915e5d28-e1bb-4dab-95f5-3405bcc6dd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5105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&lt;T&gt;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T,T,Tresult</a:t>
            </a:r>
            <a:r>
              <a:rPr lang="en-US" dirty="0" smtClean="0"/>
              <a:t>&gt; is a delegate</a:t>
            </a:r>
          </a:p>
          <a:p>
            <a:r>
              <a:rPr lang="en-US" dirty="0" smtClean="0"/>
              <a:t>Create a function with signature</a:t>
            </a:r>
          </a:p>
          <a:p>
            <a:r>
              <a:rPr lang="en-US" dirty="0" smtClean="0"/>
              <a:t>Things in brackets are Types</a:t>
            </a:r>
          </a:p>
          <a:p>
            <a:r>
              <a:rPr lang="en-US" dirty="0" smtClean="0"/>
              <a:t>3 parameters means in, in, out</a:t>
            </a:r>
          </a:p>
          <a:p>
            <a:r>
              <a:rPr lang="en-US" dirty="0" smtClean="0"/>
              <a:t>X and y goes in t0 function</a:t>
            </a:r>
          </a:p>
          <a:p>
            <a:r>
              <a:rPr lang="en-US" dirty="0" smtClean="0"/>
              <a:t>( defines variables-implicit arguments)</a:t>
            </a:r>
          </a:p>
          <a:p>
            <a:r>
              <a:rPr lang="en-US" dirty="0" smtClean="0"/>
              <a:t>=&gt; action goes here</a:t>
            </a:r>
          </a:p>
          <a:p>
            <a:r>
              <a:rPr lang="en-US" dirty="0" smtClean="0"/>
              <a:t>Now you can call it and returns value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62000"/>
            <a:ext cx="27559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ts4.mm.bing.net/images/thumbnail.aspx?q=1050973046931&amp;id=8bb2064a7f7bb5bf11e9f78f8b9e3e07&amp;url=http%3a%2f%2fwww.hobbyfarmsmagazine.com%2fUpload%2f915e5d28-e1bb-4dab-95f5-3405bcc6dd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3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own function to get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82930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 descr="http://ts4.mm.bing.net/images/thumbnail.aspx?q=1155277985287&amp;id=642ba1f16a27df7cee2d5d1147486e47&amp;url=http%3a%2f%2fetc.usf.edu%2fclipart%2f41800%2f41849%2ffunction_41849_l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6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examine the litter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School</a:t>
            </a:r>
          </a:p>
          <a:p>
            <a:pPr lvl="1"/>
            <a:r>
              <a:rPr lang="en-US" dirty="0" smtClean="0"/>
              <a:t>Send an object, get another back</a:t>
            </a:r>
          </a:p>
          <a:p>
            <a:r>
              <a:rPr lang="en-US" dirty="0" smtClean="0"/>
              <a:t>Newer </a:t>
            </a:r>
            <a:r>
              <a:rPr lang="en-US" dirty="0"/>
              <a:t>School</a:t>
            </a:r>
            <a:endParaRPr lang="en-US" dirty="0" smtClean="0"/>
          </a:p>
          <a:p>
            <a:pPr lvl="1"/>
            <a:r>
              <a:rPr lang="en-US" dirty="0" smtClean="0"/>
              <a:t>Create an anonymous delegate</a:t>
            </a:r>
          </a:p>
          <a:p>
            <a:r>
              <a:rPr lang="en-US" dirty="0" err="1" smtClean="0"/>
              <a:t>Kewel</a:t>
            </a:r>
            <a:r>
              <a:rPr lang="en-US" dirty="0" smtClean="0"/>
              <a:t> School</a:t>
            </a:r>
          </a:p>
          <a:p>
            <a:pPr lvl="1"/>
            <a:r>
              <a:rPr lang="en-US" dirty="0" smtClean="0"/>
              <a:t>Create a query expression(lambda)</a:t>
            </a:r>
          </a:p>
        </p:txBody>
      </p:sp>
      <p:pic>
        <p:nvPicPr>
          <p:cNvPr id="19458" name="Picture 2" descr="http://ts1.mm.bing.net/images/thumbnail.aspx?q=1147504306736&amp;id=41e2c2c345909451c52ba9d6f2a8cc6b&amp;url=http%3a%2f%2fwww.pugglesville.com%2fpuggle_basket_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857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a object </a:t>
            </a:r>
          </a:p>
          <a:p>
            <a:r>
              <a:rPr lang="en-US" dirty="0" smtClean="0"/>
              <a:t>Get an object back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47117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 descr="http://ts1.mm.bing.net/images/thumbnail.aspx?q=1189128382136&amp;id=2c0a136b39b400d0391a91091a4d9e91&amp;url=http%3a%2f%2fimages.fanpop.com%2fimages%2fimage_uploads%2fOld-School-Movie-Poster-old-school-648684_510_7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228600"/>
            <a:ext cx="1924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Nobody knows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first type becomes first argument</a:t>
            </a:r>
          </a:p>
          <a:p>
            <a:r>
              <a:rPr lang="en-US" dirty="0" smtClean="0"/>
              <a:t>Returns second type</a:t>
            </a:r>
          </a:p>
          <a:p>
            <a:r>
              <a:rPr lang="en-US" dirty="0" smtClean="0"/>
              <a:t>Note the parenthesis and ;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5918200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24600"/>
            <a:ext cx="4927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 descr="http://ts2.mm.bing.net/images/thumbnail.aspx?q=1042601023477&amp;id=209a7ab4517f323259f9c3a06e412c1d&amp;url=http%3a%2f%2fchrisabraham.com%2fwp-content%2fuploads%2f2009%2f01%2fnobodyknowsyoureadogontheintern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46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Lambda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Func</a:t>
            </a:r>
            <a:r>
              <a:rPr lang="en-US" dirty="0" smtClean="0"/>
              <a:t> and go from there</a:t>
            </a:r>
          </a:p>
          <a:p>
            <a:r>
              <a:rPr lang="en-US" dirty="0" smtClean="0"/>
              <a:t>Using ternary in this case</a:t>
            </a:r>
          </a:p>
          <a:p>
            <a:r>
              <a:rPr lang="en-US" dirty="0" smtClean="0"/>
              <a:t>Could put in brackets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6197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 descr="http://ts1.mm.bing.net/images/thumbnail.aspx?q=1192044010408&amp;id=1ddc277354340720d981ceeb20a3118f&amp;url=http%3a%2f%2fwww.fotothing.com%2fphotos%2f7eb%2f7ebca7f953b556d6c3db56d4993052fb_9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8200"/>
            <a:ext cx="3162300" cy="294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://ts3.mm.bing.net/images/thumbnail.aspx?q=1139191185842&amp;id=f531b633cf86d6355cdb62f8d811ef31&amp;url=http%3a%2f%2fwww.supermanhomepage.com%2fmultimedia%2fWallpaper-Images%2fs-Backgroun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6600"/>
            <a:ext cx="607177" cy="4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11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More on control finder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Keyword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Anonymous/inline classes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Lambda expressions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Extensions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Different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LINQ Syntax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6283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School works</a:t>
            </a:r>
          </a:p>
          <a:p>
            <a:r>
              <a:rPr lang="en-US" dirty="0" smtClean="0"/>
              <a:t>But system is optimized to use short terse methods (See LINQ Unleashed)</a:t>
            </a:r>
          </a:p>
          <a:p>
            <a:r>
              <a:rPr lang="en-US" dirty="0" smtClean="0"/>
              <a:t>Allows you to pass a generic object to work in multiple cases</a:t>
            </a:r>
          </a:p>
          <a:p>
            <a:r>
              <a:rPr lang="en-US" dirty="0" smtClean="0"/>
              <a:t>Can’t do public string </a:t>
            </a:r>
            <a:r>
              <a:rPr lang="en-US" dirty="0" err="1" smtClean="0"/>
              <a:t>getThis</a:t>
            </a:r>
            <a:r>
              <a:rPr lang="en-US" dirty="0" smtClean="0"/>
              <a:t>(T </a:t>
            </a:r>
            <a:r>
              <a:rPr lang="en-US" dirty="0" err="1" smtClean="0"/>
              <a:t>objectToUse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Must use object and then cast</a:t>
            </a:r>
          </a:p>
          <a:p>
            <a:r>
              <a:rPr lang="en-US" dirty="0" smtClean="0"/>
              <a:t>LINQ allows parallel</a:t>
            </a:r>
            <a:r>
              <a:rPr lang="en-US" baseline="0" dirty="0" smtClean="0"/>
              <a:t> processing of loop structure</a:t>
            </a:r>
            <a:endParaRPr lang="en-US" dirty="0" smtClean="0"/>
          </a:p>
        </p:txBody>
      </p:sp>
      <p:pic>
        <p:nvPicPr>
          <p:cNvPr id="23554" name="Picture 2" descr="http://ts3.mm.bing.net/images/thumbnail.aspx?q=1030701647438&amp;id=7605068b99b728880dfd0975a94a5664&amp;url=http%3a%2f%2fny-image0.etsy.com%2fil_fullxfull.721282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202926" cy="220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8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art</a:t>
            </a:r>
            <a:r>
              <a:rPr lang="en-US" baseline="0" dirty="0" smtClean="0"/>
              <a:t> thou T&lt;Bird&gt;?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T matches</a:t>
            </a:r>
          </a:p>
          <a:p>
            <a:r>
              <a:rPr lang="en-US" dirty="0" smtClean="0"/>
              <a:t>Note the </a:t>
            </a:r>
            <a:r>
              <a:rPr lang="en-US" dirty="0" err="1" smtClean="0"/>
              <a:t>Func</a:t>
            </a:r>
            <a:r>
              <a:rPr lang="en-US" dirty="0" smtClean="0"/>
              <a:t>&lt;T, </a:t>
            </a:r>
            <a:r>
              <a:rPr lang="en-US" dirty="0" err="1" smtClean="0"/>
              <a:t>bool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Function that takes object and does something and returns results if true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44" y="4191000"/>
            <a:ext cx="52324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ts4.mm.bing.net/images/thumbnail.aspx?q=1050973046931&amp;id=8bb2064a7f7bb5bf11e9f78f8b9e3e07&amp;url=http%3a%2f%2fwww.hobbyfarmsmagazine.com%2fUpload%2f915e5d28-e1bb-4dab-95f5-3405bcc6dd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79" y="388620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7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He’s a real nowhere 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Dumb but works</a:t>
            </a:r>
          </a:p>
          <a:p>
            <a:r>
              <a:rPr lang="en-US" dirty="0" err="1" smtClean="0"/>
              <a:t>NoWhere</a:t>
            </a:r>
            <a:r>
              <a:rPr lang="en-US" dirty="0" smtClean="0"/>
              <a:t> in the </a:t>
            </a:r>
            <a:r>
              <a:rPr lang="en-US" dirty="0" err="1" smtClean="0"/>
              <a:t>System.LINQ</a:t>
            </a:r>
            <a:endParaRPr lang="en-US" dirty="0" smtClean="0"/>
          </a:p>
          <a:p>
            <a:r>
              <a:rPr lang="en-US" dirty="0" smtClean="0"/>
              <a:t>Doesn’t work in Fluent mode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937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" y="5791200"/>
            <a:ext cx="79867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07" y="3505200"/>
            <a:ext cx="36957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 descr="http://ts3.mm.bing.net/images/thumbnail.aspx?q=1164354528654&amp;id=2db735da5da2d2c1bf1507796af1ca60&amp;url=http%3a%2f%2fkamui6.com%2fimages%2fLapis%2fThe%2520Man%2520from%2520Nowhe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257" y="304800"/>
            <a:ext cx="2009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syntax says to declare the type</a:t>
            </a:r>
          </a:p>
          <a:p>
            <a:r>
              <a:rPr lang="en-US" dirty="0" smtClean="0"/>
              <a:t>But we don’t have to because the compiler already figured it out</a:t>
            </a:r>
          </a:p>
          <a:p>
            <a:r>
              <a:rPr lang="en-US" dirty="0" smtClean="0"/>
              <a:t>Thus we are just providing </a:t>
            </a:r>
            <a:r>
              <a:rPr lang="en-US" dirty="0" err="1" smtClean="0"/>
              <a:t>Func</a:t>
            </a:r>
            <a:r>
              <a:rPr lang="en-US" dirty="0" smtClean="0"/>
              <a:t>&lt;T, </a:t>
            </a:r>
            <a:r>
              <a:rPr lang="en-US" dirty="0" err="1" smtClean="0"/>
              <a:t>bool</a:t>
            </a:r>
            <a:r>
              <a:rPr lang="en-US" dirty="0" smtClean="0"/>
              <a:t>&gt;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" y="4191000"/>
            <a:ext cx="79867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 descr="http://ts4.mm.bing.net/images/thumbnail.aspx?q=1211456236643&amp;id=ae56c0007de2dc751f075e8cfc62e8ea&amp;url=http%3a%2f%2fcache3.asset-cache.net%2fxc%2fAB12628.jpg%3fv%3d1%26c%3dIWSAsset%26k%3d2%26d%3dA5C9C13351D9C3B7212B149F0C888795184FACB7AE322E750351FD8F2A8AC0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16282"/>
            <a:ext cx="1874774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yea, it knows…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syntax already filled in the type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4191000"/>
            <a:ext cx="1207008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 descr="http://ts4.mm.bing.net/images/thumbnail.aspx?q=1090241109327&amp;id=b79f8c59aa63294c5c69d4fac22d3c73&amp;url=http%3a%2f%2fthefreeman.net%2fjournal%2fwp-content%2fuploads%2f2010%2f06%2fsecr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-31423"/>
            <a:ext cx="2857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Workingsentence</a:t>
            </a:r>
            <a:r>
              <a:rPr lang="en-US" dirty="0" smtClean="0"/>
              <a:t> is variable</a:t>
            </a:r>
          </a:p>
          <a:p>
            <a:r>
              <a:rPr lang="en-US" dirty="0" smtClean="0"/>
              <a:t>Next is variable for next record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674211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 descr="http://ts2.mm.bing.net/images/thumbnail.aspx?q=1199255656793&amp;id=1d532ac5513dacc0cc4dfc6069b4e058&amp;url=http%3a%2f%2fsundayisforlovers.files.wordpress.com%2f2011%2f04%2fworking_towards_chan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74" y="190500"/>
            <a:ext cx="2847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33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RunningProduct</a:t>
            </a:r>
            <a:r>
              <a:rPr lang="en-US" dirty="0" smtClean="0"/>
              <a:t> is current variable</a:t>
            </a:r>
          </a:p>
          <a:p>
            <a:r>
              <a:rPr lang="en-US" dirty="0" err="1" smtClean="0"/>
              <a:t>nextFactor</a:t>
            </a:r>
            <a:r>
              <a:rPr lang="en-US" dirty="0" smtClean="0"/>
              <a:t> is variable for next record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8" y="3485561"/>
            <a:ext cx="84867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 descr="http://ts1.mm.bing.net/images/thumbnail.aspx?q=1068538793524&amp;id=ba5d6add6753a01e9778dd019b031be7&amp;url=http%3a%2f%2fwww.nacr.com%2fuploadedImages%2fNACR%2520Product%2520Catalog%2520Cover%2520VV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92024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1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got no more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pass </a:t>
            </a:r>
            <a:r>
              <a:rPr lang="en-US" dirty="0" err="1" smtClean="0"/>
              <a:t>startbalance</a:t>
            </a:r>
            <a:r>
              <a:rPr lang="en-US" dirty="0" smtClean="0"/>
              <a:t> (seed)</a:t>
            </a:r>
          </a:p>
          <a:p>
            <a:r>
              <a:rPr lang="en-US" dirty="0" smtClean="0"/>
              <a:t>Balance is variable for current record</a:t>
            </a:r>
          </a:p>
          <a:p>
            <a:r>
              <a:rPr lang="en-US" dirty="0" err="1" smtClean="0"/>
              <a:t>nextWithdrawal</a:t>
            </a:r>
            <a:r>
              <a:rPr lang="en-US" dirty="0" smtClean="0"/>
              <a:t> is variable for next record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2800"/>
            <a:ext cx="69151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4191000" y="41148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4532722" y="41148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4876800" y="412187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486400" y="412187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 descr="http://ts2.mm.bing.net/images/thumbnail.aspx?q=1059095781105&amp;id=7694c4bc79677e721704c3d19e038952&amp;url=http%3a%2f%2fwww.4smart.org%2fblog%2fwp-content%2fuploads%2fsmart-money-sav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905000" cy="213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1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make it there, you can make it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is the most complex of the built in methods</a:t>
            </a:r>
          </a:p>
          <a:p>
            <a:r>
              <a:rPr lang="en-US" dirty="0" smtClean="0"/>
              <a:t>If you can do it, the rest are easy</a:t>
            </a:r>
            <a:endParaRPr lang="en-US" dirty="0"/>
          </a:p>
        </p:txBody>
      </p:sp>
      <p:pic>
        <p:nvPicPr>
          <p:cNvPr id="30722" name="Picture 2" descr="http://ts3.mm.bing.net/images/thumbnail.aspx?q=1060952737230&amp;id=4eef4ba4f8502b121cc206e168806e72&amp;url=http%3a%2f%2fsimplejacksblog.yolasite.com%2fresources%2fNewYorkSkyli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2857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the most limiting query first</a:t>
            </a:r>
          </a:p>
          <a:p>
            <a:r>
              <a:rPr lang="en-US" dirty="0" smtClean="0"/>
              <a:t>Split each operator on a different line</a:t>
            </a:r>
          </a:p>
          <a:p>
            <a:r>
              <a:rPr lang="en-US" dirty="0" smtClean="0"/>
              <a:t>Make as user friendly with line breaks and spacing to show hierarchy</a:t>
            </a:r>
          </a:p>
        </p:txBody>
      </p:sp>
      <p:pic>
        <p:nvPicPr>
          <p:cNvPr id="31746" name="Picture 2" descr="http://ts3.mm.bing.net/images/thumbnail.aspx?q=1050943173662&amp;id=14e3d1e0564ec98a757c3ed072d20c53&amp;url=http%3a%2f%2fwww.hair-show.net%2fwp-content%2fuploads%2f2011%2f06%2f1307600726-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7660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9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Yet another control Finder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7265906" y="381000"/>
            <a:ext cx="16002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back!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62103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://ts4.mm.bing.net/images/thumbnail.aspx?q=1050973046931&amp;id=8bb2064a7f7bb5bf11e9f78f8b9e3e07&amp;url=http%3a%2f%2fwww.hobbyfarmsmagazine.com%2fUpload%2f915e5d28-e1bb-4dab-95f5-3405bcc6dd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02" y="1447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1328001" y="1794235"/>
            <a:ext cx="1905000" cy="304800"/>
          </a:xfrm>
          <a:prstGeom prst="wedgeRectCallout">
            <a:avLst>
              <a:gd name="adj1" fmla="val -20833"/>
              <a:gd name="adj2" fmla="val 130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what???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3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 workshop?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understanding of odd syntax</a:t>
            </a:r>
          </a:p>
          <a:p>
            <a:r>
              <a:rPr lang="en-US" dirty="0" smtClean="0"/>
              <a:t>Show the power of lambda</a:t>
            </a:r>
          </a:p>
          <a:p>
            <a:r>
              <a:rPr lang="en-US" dirty="0" smtClean="0"/>
              <a:t>We have ability to use multicore processor</a:t>
            </a:r>
          </a:p>
          <a:p>
            <a:r>
              <a:rPr lang="en-US" dirty="0" smtClean="0"/>
              <a:t>LINQ has built in abilities (Next workshop)</a:t>
            </a:r>
          </a:p>
          <a:p>
            <a:r>
              <a:rPr lang="en-US" dirty="0" smtClean="0"/>
              <a:t>Next LINQ to XML and Parallel processing</a:t>
            </a:r>
          </a:p>
          <a:p>
            <a:r>
              <a:rPr lang="en-US" dirty="0" smtClean="0"/>
              <a:t>Mostly importantly</a:t>
            </a:r>
          </a:p>
          <a:p>
            <a:r>
              <a:rPr lang="en-US" dirty="0" smtClean="0"/>
              <a:t>&lt;T&gt;Bird wanted more attention</a:t>
            </a:r>
          </a:p>
        </p:txBody>
      </p:sp>
      <p:pic>
        <p:nvPicPr>
          <p:cNvPr id="32770" name="Picture 2" descr="http://ts2.mm.bing.net/images/thumbnail.aspx?q=1077104480165&amp;id=33ccb46a47534d7ed7a83ffe8f5d62ad&amp;url=http%3a%2f%2fi667.photobucket.com%2falbums%2fvv38%2fkrayzie_native%2ftool-time-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222707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s4.mm.bing.net/images/thumbnail.aspx?q=1050973046931&amp;id=8bb2064a7f7bb5bf11e9f78f8b9e3e07&amp;url=http%3a%2f%2fwww.hobbyfarmsmagazine.com%2fUpload%2f915e5d28-e1bb-4dab-95f5-3405bcc6dd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372" y="434340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600200" y="5505450"/>
            <a:ext cx="3733800" cy="819150"/>
          </a:xfrm>
          <a:prstGeom prst="wedgeRoundRectCallout">
            <a:avLst>
              <a:gd name="adj1" fmla="val 97324"/>
              <a:gd name="adj2" fmla="val -238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all about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-E </a:t>
            </a:r>
            <a:r>
              <a:rPr lang="en-US" dirty="0" err="1" smtClean="0"/>
              <a:t>kewel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Dynamic typing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Gives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intellisense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53721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6324600" y="2133600"/>
            <a:ext cx="2743200" cy="1875148"/>
          </a:xfrm>
          <a:prstGeom prst="wedgeEllipseCallout">
            <a:avLst>
              <a:gd name="adj1" fmla="val -44397"/>
              <a:gd name="adj2" fmla="val 59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know all about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like a duck…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Compiles exactly the same as using same type </a:t>
            </a:r>
          </a:p>
          <a:p>
            <a:r>
              <a:rPr lang="en-US" dirty="0" smtClean="0"/>
              <a:t>So why use it?</a:t>
            </a:r>
          </a:p>
          <a:p>
            <a:r>
              <a:rPr lang="en-US" dirty="0" smtClean="0"/>
              <a:t>Create a new type on the fly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5" y="4114800"/>
            <a:ext cx="811371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2408243">
            <a:off x="4649229" y="4429009"/>
            <a:ext cx="405726" cy="1030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ts4.mm.bing.net/images/thumbnail.aspx?q=1050973046931&amp;id=8bb2064a7f7bb5bf11e9f78f8b9e3e07&amp;url=http%3a%2f%2fwww.hobbyfarmsmagazine.com%2fUpload%2f915e5d28-e1bb-4dab-95f5-3405bcc6dd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76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7543800" y="609600"/>
            <a:ext cx="1295400" cy="838200"/>
          </a:xfrm>
          <a:prstGeom prst="wedgeRoundRectCallout">
            <a:avLst>
              <a:gd name="adj1" fmla="val -115436"/>
              <a:gd name="adj2" fmla="val -184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not a duck!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3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 there’s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rename columns</a:t>
            </a:r>
          </a:p>
          <a:p>
            <a:r>
              <a:rPr lang="en-US" dirty="0" smtClean="0"/>
              <a:t>This creates a new class on the fly</a:t>
            </a:r>
          </a:p>
          <a:p>
            <a:r>
              <a:rPr lang="en-US" dirty="0" smtClean="0"/>
              <a:t>This is called projection</a:t>
            </a:r>
          </a:p>
          <a:p>
            <a:r>
              <a:rPr lang="en-US" dirty="0" smtClean="0"/>
              <a:t>Note you can move items for readability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6742113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s2.mm.bing.net/images/thumbnail.aspx?q=1090420281857&amp;id=3a94fa5687868cad1a5045fb8a5674ec&amp;url=http%3a%2f%2fwww.popcrunch.com%2fwp-content%2fuploads%2f2009%2f01%2finfomercia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"/>
            <a:ext cx="2187956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order right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create classes inline</a:t>
            </a:r>
          </a:p>
          <a:p>
            <a:r>
              <a:rPr lang="en-US" dirty="0" smtClean="0"/>
              <a:t>These also have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The previous are anonymous classes</a:t>
            </a:r>
          </a:p>
          <a:p>
            <a:r>
              <a:rPr lang="en-US" dirty="0" smtClean="0"/>
              <a:t>Supports hierarchical data shaping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67200"/>
            <a:ext cx="4229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ts1.mm.bing.net/images/thumbnail.aspx?q=1186179198932&amp;id=54d31bc844c008f693ef666181d0c25d&amp;url=http%3a%2f%2fwww.taylorgifts.com%2fimages%2fp35806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2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Can’t touch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are immutable</a:t>
            </a:r>
          </a:p>
          <a:p>
            <a:r>
              <a:rPr lang="en-US" dirty="0" smtClean="0"/>
              <a:t>But you can bind with this!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60198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7" y="4419778"/>
            <a:ext cx="90297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ts3.mm.bing.net/images/thumbnail.aspx?q=1081557396510&amp;id=f2d11fe396840fbd8f7cc633b7186c28&amp;url=http%3a%2f%2fnwmasssmedia.com%2fwp-content%2fuploads%2f2009%2f11%2f6a00cdf7ed27ab094f010980c4625d000b-500p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71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5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4581</TotalTime>
  <Words>1041</Words>
  <Application>Microsoft Office PowerPoint</Application>
  <PresentationFormat>On-screen Show (4:3)</PresentationFormat>
  <Paragraphs>187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Module</vt:lpstr>
      <vt:lpstr>The silence of the </vt:lpstr>
      <vt:lpstr>PowerPoint Presentation</vt:lpstr>
      <vt:lpstr>Agenda</vt:lpstr>
      <vt:lpstr>Yet another control Finder</vt:lpstr>
      <vt:lpstr>var-E kewel keyword</vt:lpstr>
      <vt:lpstr>Looks like a duck…</vt:lpstr>
      <vt:lpstr>But wait there’s more…</vt:lpstr>
      <vt:lpstr>If you order right now…</vt:lpstr>
      <vt:lpstr>Can’t touch this</vt:lpstr>
      <vt:lpstr>What the s=&gt; s.IsThis?</vt:lpstr>
      <vt:lpstr>A tale of two queries</vt:lpstr>
      <vt:lpstr>Fluent</vt:lpstr>
      <vt:lpstr>To compile or not compile</vt:lpstr>
      <vt:lpstr>Lay the lambda down with the lion</vt:lpstr>
      <vt:lpstr>Quick Review</vt:lpstr>
      <vt:lpstr>Some pros and cons</vt:lpstr>
      <vt:lpstr>Neat tricks</vt:lpstr>
      <vt:lpstr>What’s a lambda??</vt:lpstr>
      <vt:lpstr>Let’s use s</vt:lpstr>
      <vt:lpstr>Anonymous methods</vt:lpstr>
      <vt:lpstr>Different Lambda Expression formats</vt:lpstr>
      <vt:lpstr>More on the lamb</vt:lpstr>
      <vt:lpstr>Func&lt;T&gt;</vt:lpstr>
      <vt:lpstr>Func&lt;T&gt; methods</vt:lpstr>
      <vt:lpstr>Our own function to get value</vt:lpstr>
      <vt:lpstr>Let’s examine the litter</vt:lpstr>
      <vt:lpstr>Old School</vt:lpstr>
      <vt:lpstr>Nobody knows about me</vt:lpstr>
      <vt:lpstr>Lambda power</vt:lpstr>
      <vt:lpstr>Why do we need this?</vt:lpstr>
      <vt:lpstr>Where art thou T&lt;Bird&gt;?</vt:lpstr>
      <vt:lpstr>He’s a real nowhere man</vt:lpstr>
      <vt:lpstr>Further examination</vt:lpstr>
      <vt:lpstr>Oh yea, it knows…</vt:lpstr>
      <vt:lpstr>e.g.-</vt:lpstr>
      <vt:lpstr>e.g.-</vt:lpstr>
      <vt:lpstr>You got no more money</vt:lpstr>
      <vt:lpstr>If you make it there, you can make it anywhere</vt:lpstr>
      <vt:lpstr>Extension Method Tips</vt:lpstr>
      <vt:lpstr>Why do this workshop?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silence of the</dc:title>
  <dc:creator>Donald Merson</dc:creator>
  <cp:lastModifiedBy>Donald Merson</cp:lastModifiedBy>
  <cp:revision>63</cp:revision>
  <dcterms:created xsi:type="dcterms:W3CDTF">2011-08-22T15:33:32Z</dcterms:created>
  <dcterms:modified xsi:type="dcterms:W3CDTF">2011-12-07T22:38:46Z</dcterms:modified>
</cp:coreProperties>
</file>