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69" r:id="rId2"/>
    <p:sldId id="291" r:id="rId3"/>
    <p:sldId id="292" r:id="rId4"/>
    <p:sldId id="268" r:id="rId5"/>
    <p:sldId id="276" r:id="rId6"/>
    <p:sldId id="287" r:id="rId7"/>
    <p:sldId id="286" r:id="rId8"/>
    <p:sldId id="272" r:id="rId9"/>
    <p:sldId id="277" r:id="rId10"/>
    <p:sldId id="281" r:id="rId11"/>
    <p:sldId id="289" r:id="rId12"/>
    <p:sldId id="282" r:id="rId13"/>
    <p:sldId id="284" r:id="rId14"/>
    <p:sldId id="271" r:id="rId15"/>
    <p:sldId id="273" r:id="rId16"/>
    <p:sldId id="285" r:id="rId17"/>
    <p:sldId id="280" r:id="rId18"/>
    <p:sldId id="274" r:id="rId19"/>
    <p:sldId id="270" r:id="rId20"/>
    <p:sldId id="275" r:id="rId21"/>
    <p:sldId id="278" r:id="rId22"/>
    <p:sldId id="279" r:id="rId23"/>
    <p:sldId id="256" r:id="rId24"/>
    <p:sldId id="293" r:id="rId25"/>
    <p:sldId id="294" r:id="rId26"/>
    <p:sldId id="295" r:id="rId27"/>
    <p:sldId id="296" r:id="rId28"/>
    <p:sldId id="297" r:id="rId29"/>
    <p:sldId id="259" r:id="rId30"/>
    <p:sldId id="260" r:id="rId31"/>
    <p:sldId id="258" r:id="rId32"/>
    <p:sldId id="261" r:id="rId33"/>
    <p:sldId id="262" r:id="rId34"/>
    <p:sldId id="290" r:id="rId35"/>
    <p:sldId id="263" r:id="rId36"/>
    <p:sldId id="302" r:id="rId37"/>
    <p:sldId id="303" r:id="rId38"/>
    <p:sldId id="305" r:id="rId39"/>
    <p:sldId id="264" r:id="rId40"/>
    <p:sldId id="265" r:id="rId41"/>
    <p:sldId id="266" r:id="rId42"/>
    <p:sldId id="26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QL" id="{3483A12B-F2E5-4CAC-9B5D-A20952889DDF}">
          <p14:sldIdLst>
            <p14:sldId id="269"/>
          </p14:sldIdLst>
        </p14:section>
        <p14:section name="Tools" id="{D1E6A4B4-8BDA-4FEA-A7CA-1E4D1B11237C}">
          <p14:sldIdLst>
            <p14:sldId id="291"/>
            <p14:sldId id="292"/>
          </p14:sldIdLst>
        </p14:section>
        <p14:section name="C#" id="{075395FE-0D15-4120-9B11-6AEEB7EA8D16}">
          <p14:sldIdLst>
            <p14:sldId id="268"/>
            <p14:sldId id="276"/>
          </p14:sldIdLst>
        </p14:section>
        <p14:section name="ADO" id="{1DA75F9E-6FBC-49F1-9715-1C0D3C344AF4}">
          <p14:sldIdLst>
            <p14:sldId id="287"/>
            <p14:sldId id="286"/>
          </p14:sldIdLst>
        </p14:section>
        <p14:section name="ASP.NET/ MVC" id="{C46F2C6D-85A3-43E5-8AD7-910BB9591CB6}">
          <p14:sldIdLst>
            <p14:sldId id="272"/>
            <p14:sldId id="277"/>
          </p14:sldIdLst>
        </p14:section>
        <p14:section name="Unit Testing" id="{06E82951-AC1C-4DB1-B596-CEB0A96CCD15}">
          <p14:sldIdLst>
            <p14:sldId id="281"/>
            <p14:sldId id="289"/>
            <p14:sldId id="282"/>
          </p14:sldIdLst>
        </p14:section>
        <p14:section name="IIS" id="{C105C3A5-F563-43C3-ABE3-47720274CE99}">
          <p14:sldIdLst>
            <p14:sldId id="284"/>
          </p14:sldIdLst>
        </p14:section>
        <p14:section name="HTML/CSS" id="{FBD257DC-017B-4445-88C8-BA184E03D388}">
          <p14:sldIdLst>
            <p14:sldId id="271"/>
            <p14:sldId id="273"/>
            <p14:sldId id="285"/>
          </p14:sldIdLst>
        </p14:section>
        <p14:section name="Javascript" id="{5E390182-0938-4C86-9A7F-86C0E3047811}">
          <p14:sldIdLst>
            <p14:sldId id="280"/>
            <p14:sldId id="274"/>
            <p14:sldId id="270"/>
            <p14:sldId id="275"/>
            <p14:sldId id="278"/>
            <p14:sldId id="279"/>
          </p14:sldIdLst>
        </p14:section>
        <p14:section name="Entity Framework" id="{87D30B41-675F-4E8A-84C9-A4B0FC03E918}">
          <p14:sldIdLst>
            <p14:sldId id="256"/>
            <p14:sldId id="293"/>
            <p14:sldId id="294"/>
            <p14:sldId id="295"/>
            <p14:sldId id="296"/>
            <p14:sldId id="297"/>
            <p14:sldId id="259"/>
            <p14:sldId id="260"/>
            <p14:sldId id="258"/>
            <p14:sldId id="261"/>
            <p14:sldId id="262"/>
          </p14:sldIdLst>
        </p14:section>
        <p14:section name="Insight" id="{9996261D-562D-4D39-A754-BD58098128EA}">
          <p14:sldIdLst>
            <p14:sldId id="290"/>
          </p14:sldIdLst>
        </p14:section>
        <p14:section name="Glimpse" id="{06CFFA92-B211-4FF4-86F6-99EE24DC24BE}">
          <p14:sldIdLst>
            <p14:sldId id="263"/>
            <p14:sldId id="302"/>
            <p14:sldId id="303"/>
            <p14:sldId id="305"/>
          </p14:sldIdLst>
        </p14:section>
        <p14:section name="Selenium" id="{6D4B7F06-ED3B-472B-B6CD-C7699D736462}">
          <p14:sldIdLst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421" autoAdjust="0"/>
  </p:normalViewPr>
  <p:slideViewPr>
    <p:cSldViewPr snapToGrid="0">
      <p:cViewPr varScale="1">
        <p:scale>
          <a:sx n="83" d="100"/>
          <a:sy n="83" d="100"/>
        </p:scale>
        <p:origin x="114" y="474"/>
      </p:cViewPr>
      <p:guideLst/>
    </p:cSldViewPr>
  </p:slideViewPr>
  <p:outlineViewPr>
    <p:cViewPr>
      <p:scale>
        <a:sx n="33" d="100"/>
        <a:sy n="33" d="100"/>
      </p:scale>
      <p:origin x="0" y="-89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054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355C1-8728-43F4-86E8-47166C9AFDCD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858C-C200-4E1C-86B9-C5F03123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00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858C-C200-4E1C-86B9-C5F0312323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20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331C412-97AF-4875-BEC2-BDD8A1D3E8B1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BF06-E831-4E99-8981-69281CBAB15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80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C412-97AF-4875-BEC2-BDD8A1D3E8B1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BF06-E831-4E99-8981-69281CBAB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6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C412-97AF-4875-BEC2-BDD8A1D3E8B1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BF06-E831-4E99-8981-69281CBAB15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72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C412-97AF-4875-BEC2-BDD8A1D3E8B1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BF06-E831-4E99-8981-69281CBAB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7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C412-97AF-4875-BEC2-BDD8A1D3E8B1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BF06-E831-4E99-8981-69281CBAB15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09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C412-97AF-4875-BEC2-BDD8A1D3E8B1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BF06-E831-4E99-8981-69281CBAB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3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C412-97AF-4875-BEC2-BDD8A1D3E8B1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BF06-E831-4E99-8981-69281CBAB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6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C412-97AF-4875-BEC2-BDD8A1D3E8B1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BF06-E831-4E99-8981-69281CBAB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6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C412-97AF-4875-BEC2-BDD8A1D3E8B1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BF06-E831-4E99-8981-69281CBAB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9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C412-97AF-4875-BEC2-BDD8A1D3E8B1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BF06-E831-4E99-8981-69281CBAB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1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C412-97AF-4875-BEC2-BDD8A1D3E8B1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BF06-E831-4E99-8981-69281CBAB15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41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331C412-97AF-4875-BEC2-BDD8A1D3E8B1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405BF06-E831-4E99-8981-69281CBAB15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51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14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Testable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</a:p>
          <a:p>
            <a:r>
              <a:rPr lang="en-US" dirty="0" smtClean="0"/>
              <a:t>Allows for unit testing</a:t>
            </a:r>
          </a:p>
          <a:p>
            <a:r>
              <a:rPr lang="en-US" dirty="0" smtClean="0"/>
              <a:t>Some integration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909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Harnesses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 Test</a:t>
            </a:r>
          </a:p>
          <a:p>
            <a:r>
              <a:rPr lang="en-US" dirty="0" smtClean="0"/>
              <a:t>NUNIT</a:t>
            </a:r>
          </a:p>
          <a:p>
            <a:r>
              <a:rPr lang="en-US" dirty="0" err="1" smtClean="0"/>
              <a:t>Qunit</a:t>
            </a:r>
            <a:r>
              <a:rPr lang="en-US" dirty="0" smtClean="0"/>
              <a:t> (No longer using)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644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and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Ninject</a:t>
            </a:r>
            <a:r>
              <a:rPr lang="en-US" dirty="0" smtClean="0"/>
              <a:t> allows</a:t>
            </a:r>
          </a:p>
          <a:p>
            <a:pPr lvl="1"/>
            <a:r>
              <a:rPr lang="en-US" dirty="0" smtClean="0"/>
              <a:t>Constructor Injection</a:t>
            </a:r>
          </a:p>
          <a:p>
            <a:pPr lvl="1"/>
            <a:r>
              <a:rPr lang="en-US" dirty="0" smtClean="0"/>
              <a:t>Resolution of Interfaces</a:t>
            </a:r>
          </a:p>
          <a:p>
            <a:r>
              <a:rPr lang="en-US" dirty="0" smtClean="0"/>
              <a:t>Good for testing</a:t>
            </a:r>
          </a:p>
          <a:p>
            <a:r>
              <a:rPr lang="en-US" dirty="0" smtClean="0"/>
              <a:t>Good for long term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2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90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45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5/ </a:t>
            </a:r>
            <a:r>
              <a:rPr lang="en-US" dirty="0" err="1" smtClean="0"/>
              <a:t>css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66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and Kendo UI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59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Burton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10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50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 </a:t>
            </a:r>
            <a:r>
              <a:rPr lang="en-US" dirty="0" err="1" smtClean="0"/>
              <a:t>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9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95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66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time manipulations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06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jwerty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keyboard shortcuts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 Framework (EF)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6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Object Relational Mapper (ORM)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2050" name="Picture 2" descr="http://www.mhdt.org.uk/wp-content/uploads/2014/05/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76" y="1590674"/>
            <a:ext cx="7019925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72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Turns Tables and Views into Classes</a:t>
            </a:r>
            <a:endParaRPr lang="en-US" dirty="0"/>
          </a:p>
        </p:txBody>
      </p:sp>
      <p:sp>
        <p:nvSpPr>
          <p:cNvPr id="4" name="AutoShape 2" descr="data:image/jpeg;base64,/9j/4AAQSkZJRgABAQAAAQABAAD/2wCEAAkGBxITEhUUExQWExUXFxcXFRUXFxUUFxcVFxUXFxgVGhwYHSggGBwlHBUVITEhJSkrLi4uFx8zODMsNygtLisBCgoKDg0OGxAQGzQkICQsNCwsMCwsLDUsLCwsLC8sLCwsNCwsLSwsLCwsLCwsLCwsLCwsLCwsLCwsLCwsLCwsLP/AABEIALcBEwMBIgACEQEDEQH/xAAcAAEAAQUBAQAAAAAAAAAAAAAABgECAwQHBQj/xABEEAACAQICBQcICAUEAgMAAAAAAQIDEQQhBQYSMVEHE0FhcZGhIjJCUnKBscEjM2KSorLh8ENzgsLRJKPD8ZPiNFNj/8QAGQEBAAMBAQAAAAAAAAAAAAAAAAEDBAIF/8QAJREAAwACAgIBBAMBAAAAAAAAAAECAxEEMRIhQRMiMlEzQmFx/9oADAMBAAIRAxEAPwDuIAAAAAAAAAAAAAAANHSGl6FD62pGPVe8vdFZvuItpPlAisqFNy+1PyV91ZvvRy6S7O5iq6RNwc0w+veK9JUpf0yXwkehS1+n6VCL9mbXxiyFkk6eC0TsEOpcoFH0qVSPZsS+aN+hrpg5b5Sj7UJf2pk+c/sh4rXwSIHlUtZMJLdXpr2nsfmsb1DGU5+ZOEvZlGXwZO0cOWuzOACSAAAAAAAAAAAAAAAAAAAAAAAAAAAAAAADR0npjD4dXrVYU+Ck1d9i3v3Ih2leVGhG6w9KVZ+tL6OHarpyfY0jmrme2dzjqukT80NJ6Zw+HV61WFPqb8p9kVm/cjj2lNeMdXuud5qPq0lsfizl4ngPNtvNvNt5t9rM9clfCNE8V/2Z1LSnKbRjlh6Uqr9af0ce1LOT96RFsZrjja7s6nNx9Wn5C7/OfeRiJtYdFX1ap+2XrDE9I34v3vpKTRjuw5HROjJSM98jThMzqZKDKN5mWEsjBcyReW4bBZUZfTiWLfuNimcnRuYfF1YpbE5x9mUo/Bm3T0/i4rKtP3tS/MmecqqtYsd2d+TOPFPtHv4TXDGLfKM/agl+Wx6NHXet6VKD7HKPxuRKCsi6+ZKuv2cvFD+CcUteI+lRkvZkpfFI26euWGe/bj2xT/K2c92ik5nSyM4eCTp1HWfCS3VkvaUo/mSN2jpKjPzatOXZOL+Zx9FY2OllOHx1+ztCZU49RrSj5snHsbXwM8dOYiO6vU98nL81zvzOPoP9nWgcwoa3YtfxFL2oR+SR6FHXiuvOhTl2bUfmyfNHLw0T8ENpa9r0qLXszv8AGKNqGvWF9KNSPbFP4Nk+SOfp1+iUA8OjrdgpfxkvajOPi1Y9LCaSo1XanVhN2vaMoyduNk79I2cuWjaABJANPSOlKFCO1WqwpLo2pJX7FvfuPB13wekqiisFUUI7L5yKlGFRy6NmTWStf0kch0voLHUnKeIo1uMqjTqLLplOLkve2U3kc/BdjxKu2dK0typYaF1Qpzrv1n9FDxW1+FEL0rr7jq91znMx9Wktn8TvLuaIou8rtGastV8mqcMz8GeTbbbbbe9vNt8W3vCZiUy7bKi5GRMvTMKmXxkQSZUbWGZqJmelImewzeU2XbfUYoyL2y3ZzoujJX3GVWMETNcDRa4mTcjFznAuSb3+H+RsnQU8zNBMxwRmjIIaL4oORbtFNoDRk2htFm0FIlEGVMpKRbtlNo6IK7RRSErFqiAX3RjkVcTFIkgyIrzhhTsHLidI4ZldU1q9bgW1KhihBt9XEkgzUIyk7RV23259C62dQ1M1ZeHvVqfWyjbZ6IxbTs+LyXYanJ7oSMYc/OFpN2pN+pZeWlxbbV+Cyyec0LIn5M+XJ/VAAFhQDW0lhlVo1Kb3ThOD7JRcfmbIAPmzHav4ygvpsPVp2WctluP3o3j4nmxrS6JX7bM+pTy9Jau4Sv8AXYelN+s4La+8s13mZ8f9M1rlftHzjz/GK92RdGpF9Lj25nZcfyV4Gf1bq0XwU9uP+4m/EjeP5J8RH6mtSq9U1Kk/DaXiip4aXwWrPD+SCwp33Si/Av5mfDus/gZtNaAr4SajXhzbabjnGSaTs2nFvxsaUJNbn4lTWi5NP2jYizYpNmCGLn02farmaOJXTCz6mcnRuU5mXbNeNaHrNdqMlKLdum+6x2qRGi/nOBfCN9/795RK29f4Mikh5E6LoxS/eRftFlyqI2TouRei1F1wmNAWKJlSdkaKoqixTL4yJ2NFWizZMjRY4nWyNFGil2UldGLbJTI0ZtpmKUxzhjnI6OdFXIxyncpKRkp0r7/cuJOyNFkKV/3vZOtTdU9vZrV4+RvhTfpfafV8ezfl1P1U2rVq6y3whx4N9Xx7N8+LYnftmbLl16kJAAuMoAAAAAAAAAAABzblmw/k4apwlUg/6lGS/IyCYOKlCKaTWazS4t/M6lyr4XbwDl/9dSEu9un/AMhy3RMbwa4Sv3qy+Bhz+rPQ4/uDpmiNTMBicJRnKjszdON5U5Sg3JK0nZPZbunvRpY3ksh/BxEl1VIxn4x2bdzJHqFUTwcIr0JTj+Jy/uRIjQscVKbRmrLcU0mfP2k9D1KNWrTklJ0vOcXk1lmlv6UaMqTi1vV81dNN9ZPNdKFsbW+3Tv8A7cfnAjzflYd7/KlF9/8A7GGp1TRvitymeWq010v4/Ey0sU9zV+8rCilDP0a1nnm4uO7svF+JKdW9UKeKVa9WUJU6mzGyUlsu9rre3k+khQ6ekTVqVtkdhWg96ku/9TPBRe6a7HkejrRqpPBRjN1FUjKWytlOLTs3drPg+k8SjOTslnf0Wnd+4ipqXpnU0qW0b/NS7ewNNb13mpCbXRu4OxsQxrXTbtX+LEbZ0XXLrFVXi98U/Zdn3F21T+1HtzXf+o8hoxqJVwMqop+bNSKOlJdHdn8DpUh4mFpoxymzLJmJyO0yNGOVVmPauZXEt2bHSZGgzDIzWvuzMlRxpRcptXXh1LiydkaKUcPxzfQvmydaoaqXtWrrLfGD9Lrf2erp7N8Z1QpyqYiHORsnUjaDzeys3tdb4HYi/FKr2ZeRkc/agADQYQAAAAAAAAAAAAAADxtccNzmBxEd/wBFKS7YLbXjFHE9DuzkuKT7n+p9BVqalFxe5pp9jVmfPmCpOFVxe9bUX2rf4xMfKXtM28R+mjqvJrP6KtHhVUl2ShFfGDJiQLk3r2qVYcYQl92TT/Ou8npdge4RRyFrIznPKHC2LpS6JU0u6U0/zIhdRtUov1Kse5q/xRPOVOk/9PNdDmvySX5WQvH0vo8Qs7RtJf8Ak2c/vGfKvvZswv7Ea1eGeIjwkpr3uS+aJhqhp2hhXiZ15qEWqMo9Lk9mUmoxWcn5fQQLH6VipzcPKU6dNPerSShKX4lJHnqtObu3fhfglay4ZI5mvF7R1UeS0yW6463Tx9qcYczQjLaV86s3ZpNtZQVm8lftMmpkrVaHVVis898v1Ipzlt+7qPZ1bx8I16KT/j0nnl6cb7yfPdbZPglDSO3YzRlCr9ZShPrlFN9+9Hh4vUXCS81TpP7Mrrunck4NtRNdo82clT0znmM5Opr6qtGXVOLh4xvfuPGxGquMp76UpLjBqfgvK8DrgKa40Pr0XTy7Xfs4XiKUoO0otPhJWfjmVhVktzkvFeNzuFajGStKKkuDSa8SAa66Lo06tPm4KmnFtqK2U3tJbt3SUZOO5W9mnFyVb1rRE1jZ9Npdpa8VD0obL4r9DbnhL7n4GytVsTKkqsYxlBpvKSukr3yduHQUKG+kaHaXbPNi6ct0vh87F9TBZXTTW/gaSpJ9Kb326bfEpVrKmsrttpKKeb2su7eTK/0ls9jQ+ip1qnN0leXpTfmxXFsa26Bp0MRBXclGnDfudRym5Tt0ejl1dJJeSmnJRxEpu7c42XRGK2ko9x5PKLO+Ka4RivC/zNFSlj2Zlbebx+EX6lx2sVTfXJ90JHTzmvJ7C9eL4Rm/gvmdKL8H4GblfmAAXGYAAAAAAAAAAAAAAAHC9O0eb0hWj0c9J+6ctpeEkd0OO8o2H2NISl68Kc+5bH/GZ+SvtNPFf3NHr6h1NnFpetCcV4T/ALTpZyfQ2MjQrRqyvsw2m7K72bNOy6cjDp/X3E4m8KClhqL6brnprtX1f9OfWcYsimPZZmw1d+j3+VDS+H2IUucUq0al3CPlOMdiae1bzc5RyZzDSGkZ1W72V82o3S6N+fVftZs08PuSWbe7fKTfxbJVhuTnETpbbUKcnnzbbjK3XZNJ9X/RXXlke0i+VOKUmznsaKum3e69yM9Nbv8ALJFpHVHFUfOpySXTbaj96N0jx5YWpHfF9q8peBU9rssWn0atb95s10v3mb85GBWuRsnRvaN01iaFuZr1KaW6Kk3H7rvHwJPo/lNxkMqkadZdadOT98cvwkQUCjgdzkpdMrrHNdo6to/lRwssqsKlF9Lsqke+PlfhJPo7WHCV7c1Xpzb9HaSl912l4Hz+0Y5rqLlyK+SmuNL6PpghWvkb1KfsP8yOXaP1ixdD6qvUivV2tqP3ZXj4Elwmn62MW1WcW4XinGOzdZPNbr9lhlzKo0RhwOLTNqMVmTrRWWj1/Kn/AHEFi82SrR2mMO8FOlGtTdWFGop09pbaexJ+bv3NHPGfZZyltL/pzidNO91fL5l6oxjO6STvBN9Si0i9K9/cvgUm/pH7XwTRUXon3JnH6Co+NT5fqRzXezxtTP1F3QgyuhtbaeCwLSSqYipUlzdL+mK25W3Rvft3Lpah9CrVqYiVWrNzqSvKb6OhWtuslZW6kXXS+mkUY4f1ao6JyeQ+lk//AM5eMofqT8g/JzHOo/srxk/8E4NGH8EZOR/IwAC0oAAAAAAAAAAAAAAABzTlZw652hP1oTj9yUX/AHs6WQflXoXw9Kfq1be6UJP+1FeZbhl2B6yIiOChtK3GPxjb4s8zQ+jauIqKnSi5y6eiMVxk+hftG7omr5Mb9Ca7pN/NHVtWMFSp4enzUFDajGUuLm1m5Pe3cy4o8mbcuX6aNPVjVOlhUpP6StbObWUeKgujt3vwJEAbZlStI86qdPbB52O0Hhq3n0ot+slsy742Z6IDSfZCbXRCtJcndGedObXVNKa7E1ZrxIppLk8xEM4x2lxg9vwdpHYAVVghl88m1/p894nRdWm7OLvwd4v3qRq1Lx3prt/U+iMThadRWqQjNcJJSXieDj9SsLUvsqVN/Zd490r+FiquO/gunlJ9o4hKZjckdJ0nybzV3T2Z9j5uXc7x8SIaU1Xr0fOjKPtRaXukrplLx0u0XLJNdM8RtEi1YfkS9p/lRH6uEqR3xfas14Ht6ty+jl7bX4EcUvR3PZI6Tzfv+JDMR/8ALqfzvgokww8t/wC+JDaz/wBXU/nS8MvkJ6Omz36bs12r4GnWxSjOV9+1PZ62ugsxeL2bb/OSyze40KUJTk+ltt36Ipu4ZKRs4XZb2mvLUbNrdGK6/fvNjDYeSqbTyumkveu4nmpGqKUVVrR8l2lGDWcrbpS+zwj39flaw6DxUKtSo6UpwlOctqH0mUpOSuo+Ut66C146U7ZUs0u/FEh5OllV6lT/ALyZka1G0RUoUXKrlOo09npjFK0U+vNtroJKbMa1KR5+Zp22gADsqAAAAAAAAAAAAAAABGuUXDueAqWTk4uEkkrvKaT8GySghra0dTXi0zgWhcQ3aMPKblZJeU7ysskt78ncds1fozhh6caitJKzWT6Xbd1WNlYKlt85zcOctbb2Y7dnvW1a5sFWPF4Pey3Nm+otaAALigAAAAAAAAAFGioAPHx2rGEq5ukov1oeQ78fJyfvRBNZ9CQwlSMYSlJSW15Vrp5rekrnUyAco/11L2H+cz55Xg2aePdeetkdw083++JEMfPYxEn50nUqNRW/z5LPgSnBvN+74HjrARjUqTecpTm7voi5N2Rklej0DRp0JTk+lvN77JWzt1WW86XqRqako1a0fJ3wg/SfRKS4cI9PT1tRdUVliKyy30qb3Nb1OS4cF7+B0I04cOvuoycjkf1kAA1GEAAAAAAAAAAAAAAAAAAAAAAAAAAAAAAAAAAAAAAAAAAHP+Ur6yl7D/N/0dAIDyk/WUvYl+ZP5FWf8GX8f+REWwS3/viSHVDVrnpuvWj9EpPYi/4jT3v7K8ezfH8H0+75nV9AL/TUf5cPGKKMEpv2aeRbmfXyb4ANh54AAAAAAAAAAAAAAAAAAAAAAAAAAAAAAAAAAAAAAAAAAAAAOf8AKU/paS6NiXepJnQCAcpdKfOUpbEnTUHeaTcYva3Sa3ZPpKs34F3H/kRFsE8mdd0RG1CiuFOC/Ajj2h4VKk9inFzlLJRXi2+hLidow1PZhGPCKWXUrFfH+S7lPpGQAGkxgAAAAAAAAAAAAAAAAAAAAAAAAAAAAAAAAAAAAAAAAAAAAAAAGthdH0acpSp04QlPznGKi5dtjZAA3sAAAAAAAAAAAAAAAAA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ITEhUUExQWExUXFxcXFRUXFxUUFxcVFxUXFxgVGhwYHSggGBwlHBUVITEhJSkrLi4uFx8zODMsNygtLisBCgoKDg0OGxAQGzQkICQsNCwsMCwsLDUsLCwsLC8sLCwsNCwsLSwsLCwsLCwsLCwsLCwsLCwsLCwsLCwsLCwsLP/AABEIALcBEwMBIgACEQEDEQH/xAAcAAEAAQUBAQAAAAAAAAAAAAAABgECAwQHBQj/xABEEAACAQICBQcICAUEAgMAAAAAAQIDEQQhBQYSMVEHE0FhcZGhIjJCUnKBscEjM2KSorLh8ENzgsLRJKPD8ZPiNFNj/8QAGQEBAAMBAQAAAAAAAAAAAAAAAAEDBAIF/8QAJREAAwACAgIBBAMBAAAAAAAAAAECAxEEMRIhQRMiMlEzQmFx/9oADAMBAAIRAxEAPwDuIAAAAAAAAAAAAAAANHSGl6FD62pGPVe8vdFZvuItpPlAisqFNy+1PyV91ZvvRy6S7O5iq6RNwc0w+veK9JUpf0yXwkehS1+n6VCL9mbXxiyFkk6eC0TsEOpcoFH0qVSPZsS+aN+hrpg5b5Sj7UJf2pk+c/sh4rXwSIHlUtZMJLdXpr2nsfmsb1DGU5+ZOEvZlGXwZO0cOWuzOACSAAAAAAAAAAAAAAAAAAAAAAAAAAAAAAADR0npjD4dXrVYU+Ck1d9i3v3Ih2leVGhG6w9KVZ+tL6OHarpyfY0jmrme2dzjqukT80NJ6Zw+HV61WFPqb8p9kVm/cjj2lNeMdXuud5qPq0lsfizl4ngPNtvNvNt5t9rM9clfCNE8V/2Z1LSnKbRjlh6Uqr9af0ce1LOT96RFsZrjja7s6nNx9Wn5C7/OfeRiJtYdFX1ap+2XrDE9I34v3vpKTRjuw5HROjJSM98jThMzqZKDKN5mWEsjBcyReW4bBZUZfTiWLfuNimcnRuYfF1YpbE5x9mUo/Bm3T0/i4rKtP3tS/MmecqqtYsd2d+TOPFPtHv4TXDGLfKM/agl+Wx6NHXet6VKD7HKPxuRKCsi6+ZKuv2cvFD+CcUteI+lRkvZkpfFI26euWGe/bj2xT/K2c92ik5nSyM4eCTp1HWfCS3VkvaUo/mSN2jpKjPzatOXZOL+Zx9FY2OllOHx1+ztCZU49RrSj5snHsbXwM8dOYiO6vU98nL81zvzOPoP9nWgcwoa3YtfxFL2oR+SR6FHXiuvOhTl2bUfmyfNHLw0T8ENpa9r0qLXszv8AGKNqGvWF9KNSPbFP4Nk+SOfp1+iUA8OjrdgpfxkvajOPi1Y9LCaSo1XanVhN2vaMoyduNk79I2cuWjaABJANPSOlKFCO1WqwpLo2pJX7FvfuPB13wekqiisFUUI7L5yKlGFRy6NmTWStf0kch0voLHUnKeIo1uMqjTqLLplOLkve2U3kc/BdjxKu2dK0typYaF1Qpzrv1n9FDxW1+FEL0rr7jq91znMx9Wktn8TvLuaIou8rtGastV8mqcMz8GeTbbbbbe9vNt8W3vCZiUy7bKi5GRMvTMKmXxkQSZUbWGZqJmelImewzeU2XbfUYoyL2y3ZzoujJX3GVWMETNcDRa4mTcjFznAuSb3+H+RsnQU8zNBMxwRmjIIaL4oORbtFNoDRk2htFm0FIlEGVMpKRbtlNo6IK7RRSErFqiAX3RjkVcTFIkgyIrzhhTsHLidI4ZldU1q9bgW1KhihBt9XEkgzUIyk7RV23259C62dQ1M1ZeHvVqfWyjbZ6IxbTs+LyXYanJ7oSMYc/OFpN2pN+pZeWlxbbV+Cyyec0LIn5M+XJ/VAAFhQDW0lhlVo1Kb3ThOD7JRcfmbIAPmzHav4ygvpsPVp2WctluP3o3j4nmxrS6JX7bM+pTy9Jau4Sv8AXYelN+s4La+8s13mZ8f9M1rlftHzjz/GK92RdGpF9Lj25nZcfyV4Gf1bq0XwU9uP+4m/EjeP5J8RH6mtSq9U1Kk/DaXiip4aXwWrPD+SCwp33Si/Av5mfDus/gZtNaAr4SajXhzbabjnGSaTs2nFvxsaUJNbn4lTWi5NP2jYizYpNmCGLn02farmaOJXTCz6mcnRuU5mXbNeNaHrNdqMlKLdum+6x2qRGi/nOBfCN9/795RK29f4Mikh5E6LoxS/eRftFlyqI2TouRei1F1wmNAWKJlSdkaKoqixTL4yJ2NFWizZMjRY4nWyNFGil2UldGLbJTI0ZtpmKUxzhjnI6OdFXIxyncpKRkp0r7/cuJOyNFkKV/3vZOtTdU9vZrV4+RvhTfpfafV8ezfl1P1U2rVq6y3whx4N9Xx7N8+LYnftmbLl16kJAAuMoAAAAAAAAAAABzblmw/k4apwlUg/6lGS/IyCYOKlCKaTWazS4t/M6lyr4XbwDl/9dSEu9un/AMhy3RMbwa4Sv3qy+Bhz+rPQ4/uDpmiNTMBicJRnKjszdON5U5Sg3JK0nZPZbunvRpY3ksh/BxEl1VIxn4x2bdzJHqFUTwcIr0JTj+Jy/uRIjQscVKbRmrLcU0mfP2k9D1KNWrTklJ0vOcXk1lmlv6UaMqTi1vV81dNN9ZPNdKFsbW+3Tv8A7cfnAjzflYd7/KlF9/8A7GGp1TRvitymeWq010v4/Ey0sU9zV+8rCilDP0a1nnm4uO7svF+JKdW9UKeKVa9WUJU6mzGyUlsu9rre3k+khQ6ekTVqVtkdhWg96ku/9TPBRe6a7HkejrRqpPBRjN1FUjKWytlOLTs3drPg+k8SjOTslnf0Wnd+4ipqXpnU0qW0b/NS7ewNNb13mpCbXRu4OxsQxrXTbtX+LEbZ0XXLrFVXi98U/Zdn3F21T+1HtzXf+o8hoxqJVwMqop+bNSKOlJdHdn8DpUh4mFpoxymzLJmJyO0yNGOVVmPauZXEt2bHSZGgzDIzWvuzMlRxpRcptXXh1LiydkaKUcPxzfQvmydaoaqXtWrrLfGD9Lrf2erp7N8Z1QpyqYiHORsnUjaDzeys3tdb4HYi/FKr2ZeRkc/agADQYQAAAAAAAAAAAAAADxtccNzmBxEd/wBFKS7YLbXjFHE9DuzkuKT7n+p9BVqalFxe5pp9jVmfPmCpOFVxe9bUX2rf4xMfKXtM28R+mjqvJrP6KtHhVUl2ShFfGDJiQLk3r2qVYcYQl92TT/Ou8npdge4RRyFrIznPKHC2LpS6JU0u6U0/zIhdRtUov1Kse5q/xRPOVOk/9PNdDmvySX5WQvH0vo8Qs7RtJf8Ak2c/vGfKvvZswv7Ea1eGeIjwkpr3uS+aJhqhp2hhXiZ15qEWqMo9Lk9mUmoxWcn5fQQLH6VipzcPKU6dNPerSShKX4lJHnqtObu3fhfglay4ZI5mvF7R1UeS0yW6463Tx9qcYczQjLaV86s3ZpNtZQVm8lftMmpkrVaHVVis898v1Ipzlt+7qPZ1bx8I16KT/j0nnl6cb7yfPdbZPglDSO3YzRlCr9ZShPrlFN9+9Hh4vUXCS81TpP7Mrrunck4NtRNdo82clT0znmM5Opr6qtGXVOLh4xvfuPGxGquMp76UpLjBqfgvK8DrgKa40Pr0XTy7Xfs4XiKUoO0otPhJWfjmVhVktzkvFeNzuFajGStKKkuDSa8SAa66Lo06tPm4KmnFtqK2U3tJbt3SUZOO5W9mnFyVb1rRE1jZ9Npdpa8VD0obL4r9DbnhL7n4GytVsTKkqsYxlBpvKSukr3yduHQUKG+kaHaXbPNi6ct0vh87F9TBZXTTW/gaSpJ9Kb326bfEpVrKmsrttpKKeb2su7eTK/0ls9jQ+ip1qnN0leXpTfmxXFsa26Bp0MRBXclGnDfudRym5Tt0ejl1dJJeSmnJRxEpu7c42XRGK2ko9x5PKLO+Ka4RivC/zNFSlj2Zlbebx+EX6lx2sVTfXJ90JHTzmvJ7C9eL4Rm/gvmdKL8H4GblfmAAXGYAAAAAAAAAAAAAAAHC9O0eb0hWj0c9J+6ctpeEkd0OO8o2H2NISl68Kc+5bH/GZ+SvtNPFf3NHr6h1NnFpetCcV4T/ALTpZyfQ2MjQrRqyvsw2m7K72bNOy6cjDp/X3E4m8KClhqL6brnprtX1f9OfWcYsimPZZmw1d+j3+VDS+H2IUucUq0al3CPlOMdiae1bzc5RyZzDSGkZ1W72V82o3S6N+fVftZs08PuSWbe7fKTfxbJVhuTnETpbbUKcnnzbbjK3XZNJ9X/RXXlke0i+VOKUmznsaKum3e69yM9Nbv8ALJFpHVHFUfOpySXTbaj96N0jx5YWpHfF9q8peBU9rssWn0atb95s10v3mb85GBWuRsnRvaN01iaFuZr1KaW6Kk3H7rvHwJPo/lNxkMqkadZdadOT98cvwkQUCjgdzkpdMrrHNdo6to/lRwssqsKlF9Lsqke+PlfhJPo7WHCV7c1Xpzb9HaSl912l4Hz+0Y5rqLlyK+SmuNL6PpghWvkb1KfsP8yOXaP1ixdD6qvUivV2tqP3ZXj4Elwmn62MW1WcW4XinGOzdZPNbr9lhlzKo0RhwOLTNqMVmTrRWWj1/Kn/AHEFi82SrR2mMO8FOlGtTdWFGop09pbaexJ+bv3NHPGfZZyltL/pzidNO91fL5l6oxjO6STvBN9Si0i9K9/cvgUm/pH7XwTRUXon3JnH6Co+NT5fqRzXezxtTP1F3QgyuhtbaeCwLSSqYipUlzdL+mK25W3Rvft3Lpah9CrVqYiVWrNzqSvKb6OhWtuslZW6kXXS+mkUY4f1ao6JyeQ+lk//AM5eMofqT8g/JzHOo/srxk/8E4NGH8EZOR/IwAC0oAAAAAAAAAAAAAAABzTlZw652hP1oTj9yUX/AHs6WQflXoXw9Kfq1be6UJP+1FeZbhl2B6yIiOChtK3GPxjb4s8zQ+jauIqKnSi5y6eiMVxk+hftG7omr5Mb9Ca7pN/NHVtWMFSp4enzUFDajGUuLm1m5Pe3cy4o8mbcuX6aNPVjVOlhUpP6StbObWUeKgujt3vwJEAbZlStI86qdPbB52O0Hhq3n0ot+slsy742Z6IDSfZCbXRCtJcndGedObXVNKa7E1ZrxIppLk8xEM4x2lxg9vwdpHYAVVghl88m1/p894nRdWm7OLvwd4v3qRq1Lx3prt/U+iMThadRWqQjNcJJSXieDj9SsLUvsqVN/Zd490r+FiquO/gunlJ9o4hKZjckdJ0nybzV3T2Z9j5uXc7x8SIaU1Xr0fOjKPtRaXukrplLx0u0XLJNdM8RtEi1YfkS9p/lRH6uEqR3xfas14Ht6ty+jl7bX4EcUvR3PZI6Tzfv+JDMR/8ALqfzvgokww8t/wC+JDaz/wBXU/nS8MvkJ6Omz36bs12r4GnWxSjOV9+1PZ62ugsxeL2bb/OSyze40KUJTk+ltt36Ipu4ZKRs4XZb2mvLUbNrdGK6/fvNjDYeSqbTyumkveu4nmpGqKUVVrR8l2lGDWcrbpS+zwj39flaw6DxUKtSo6UpwlOctqH0mUpOSuo+Ut66C146U7ZUs0u/FEh5OllV6lT/ALyZka1G0RUoUXKrlOo09npjFK0U+vNtroJKbMa1KR5+Zp22gADsqAAAAAAAAAAAAAAABGuUXDueAqWTk4uEkkrvKaT8GySghra0dTXi0zgWhcQ3aMPKblZJeU7ysskt78ncds1fozhh6caitJKzWT6Xbd1WNlYKlt85zcOctbb2Y7dnvW1a5sFWPF4Pey3Nm+otaAALigAAAAAAAAAFGioAPHx2rGEq5ukov1oeQ78fJyfvRBNZ9CQwlSMYSlJSW15Vrp5rekrnUyAco/11L2H+cz55Xg2aePdeetkdw083++JEMfPYxEn50nUqNRW/z5LPgSnBvN+74HjrARjUqTecpTm7voi5N2Rklej0DRp0JTk+lvN77JWzt1WW86XqRqako1a0fJ3wg/SfRKS4cI9PT1tRdUVliKyy30qb3Nb1OS4cF7+B0I04cOvuoycjkf1kAA1GEAAAAAAAAAAAAAAAAAAAAAAAAAAAAAAAAAAAAAAAAAAHP+Ur6yl7D/N/0dAIDyk/WUvYl+ZP5FWf8GX8f+REWwS3/viSHVDVrnpuvWj9EpPYi/4jT3v7K8ezfH8H0+75nV9AL/TUf5cPGKKMEpv2aeRbmfXyb4ANh54AAAAAAAAAAAAAAAAAAAAAAAAAAAAAAAAAAAAAAAAAAAAAOf8AKU/paS6NiXepJnQCAcpdKfOUpbEnTUHeaTcYva3Sa3ZPpKs34F3H/kRFsE8mdd0RG1CiuFOC/Ajj2h4VKk9inFzlLJRXi2+hLidow1PZhGPCKWXUrFfH+S7lPpGQAGkxgAAAAAAAAAAAAAAAAAAAAAAAAAAAAAAAAAAAAAAAAAAAAAAAGthdH0acpSp04QlPznGKi5dtjZAA3sAAAAAAAAAAAAAAAAAA/9k="/>
          <p:cNvSpPr>
            <a:spLocks noChangeAspect="1" noChangeArrowheads="1"/>
          </p:cNvSpPr>
          <p:nvPr/>
        </p:nvSpPr>
        <p:spPr bwMode="auto">
          <a:xfrm>
            <a:off x="1017276" y="392156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http://img1.wfrcdn.com/lf/49/hash/2522/7560232/1/Udine%2BSquare%2BTable%2Bin%2BEspresso%2BFini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76" y="2084832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upload.wikimedia.org/wikipedia/mediawiki/5/55/MediaWikiCSharpClassDiagram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164" y="2277573"/>
            <a:ext cx="6239182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3662199" y="2528396"/>
            <a:ext cx="2025354" cy="474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Database Repository Pattern</a:t>
            </a:r>
            <a:endParaRPr lang="en-US" dirty="0"/>
          </a:p>
        </p:txBody>
      </p:sp>
      <p:pic>
        <p:nvPicPr>
          <p:cNvPr id="4098" name="Picture 2" descr="https://www.meditech.com/productbriefs/presentations/quality_reporting/images/data_repository_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710" y="384048"/>
            <a:ext cx="14287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medcomsoft.com/wp-content/uploads/slide026_r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819" y="2725737"/>
            <a:ext cx="4762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17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Turns Procedures into Functions</a:t>
            </a:r>
            <a:endParaRPr lang="en-US" dirty="0"/>
          </a:p>
        </p:txBody>
      </p:sp>
      <p:pic>
        <p:nvPicPr>
          <p:cNvPr id="5122" name="Picture 2" descr="http://www.alancoleman.co.uk/wp-content/uploads/2011/03/stored_procedures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83" y="2286000"/>
            <a:ext cx="48958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ursecta.com/images/20081029/336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164" y="2084832"/>
            <a:ext cx="6241318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589417" y="2629989"/>
            <a:ext cx="1294747" cy="383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4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Links classes via keys =&gt; Graphs</a:t>
            </a:r>
            <a:endParaRPr lang="en-US" dirty="0"/>
          </a:p>
        </p:txBody>
      </p:sp>
      <p:pic>
        <p:nvPicPr>
          <p:cNvPr id="6148" name="Picture 4" descr="http://jasonfollas.com/blog/images/jasonfollas_com/blog/Windows-Live-Writer/22ea53fcc227_8DCC/a.EF_Diagra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691" y="2267109"/>
            <a:ext cx="6755956" cy="332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87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Two styles</a:t>
            </a:r>
            <a:endParaRPr lang="en-US" dirty="0"/>
          </a:p>
        </p:txBody>
      </p:sp>
      <p:pic>
        <p:nvPicPr>
          <p:cNvPr id="7178" name="Picture 10" descr="http://i2.asp.net/media/45203/Database-First-vs.-Model-First.png?raw=true&amp;cdn_id=2014-06-20-00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194" y="2206042"/>
            <a:ext cx="4382112" cy="261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eft Arrow 5"/>
          <p:cNvSpPr/>
          <p:nvPr/>
        </p:nvSpPr>
        <p:spPr>
          <a:xfrm>
            <a:off x="5725682" y="2350093"/>
            <a:ext cx="1820254" cy="3845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used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33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2012</a:t>
            </a:r>
          </a:p>
          <a:p>
            <a:r>
              <a:rPr lang="en-US" dirty="0" smtClean="0"/>
              <a:t>Subversion (SVN)</a:t>
            </a:r>
          </a:p>
          <a:p>
            <a:pPr lvl="1"/>
            <a:r>
              <a:rPr lang="en-US" dirty="0" smtClean="0"/>
              <a:t>Tortoise</a:t>
            </a:r>
          </a:p>
          <a:p>
            <a:pPr lvl="1"/>
            <a:r>
              <a:rPr lang="en-US" dirty="0" err="1" smtClean="0"/>
              <a:t>Anhk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87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Easily create strongly typed objects</a:t>
            </a:r>
          </a:p>
          <a:p>
            <a:pPr lvl="0"/>
            <a:r>
              <a:rPr lang="en-US" dirty="0" smtClean="0"/>
              <a:t>Easily map stored procedures</a:t>
            </a:r>
          </a:p>
          <a:p>
            <a:pPr lvl="0"/>
            <a:r>
              <a:rPr lang="en-US" dirty="0" smtClean="0"/>
              <a:t>Allow Data Repository Pattern</a:t>
            </a:r>
          </a:p>
        </p:txBody>
      </p:sp>
      <p:pic>
        <p:nvPicPr>
          <p:cNvPr id="8194" name="Picture 2" descr="http://www.timeshighereducation.co.uk/Pictures/web/q/i/q/man_writing_list_of_advantages_on_glas_4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575" y="1335024"/>
            <a:ext cx="428625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encrypted-tbn3.gstatic.com/images?q=tbn:ANd9GcRIqidtX4biQ-G1EhGNGoadg2Jj4dfnFod5WsYitjqYyTaN-Qn95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615" y="4039615"/>
            <a:ext cx="20002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85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handle multiple record sets</a:t>
            </a:r>
          </a:p>
          <a:p>
            <a:r>
              <a:rPr lang="en-US" dirty="0" smtClean="0"/>
              <a:t>Does not handle different record sets depending on parameters</a:t>
            </a:r>
          </a:p>
          <a:p>
            <a:r>
              <a:rPr lang="en-US" dirty="0" smtClean="0"/>
              <a:t>Can </a:t>
            </a:r>
            <a:r>
              <a:rPr lang="en-US" dirty="0"/>
              <a:t>be used </a:t>
            </a:r>
            <a:r>
              <a:rPr lang="en-US" dirty="0" smtClean="0"/>
              <a:t>incorrectly </a:t>
            </a:r>
            <a:r>
              <a:rPr lang="en-US" dirty="0"/>
              <a:t>and become </a:t>
            </a:r>
            <a:r>
              <a:rPr lang="en-US" dirty="0" err="1" smtClean="0"/>
              <a:t>unscalable</a:t>
            </a:r>
            <a:endParaRPr lang="en-US" dirty="0" smtClean="0"/>
          </a:p>
        </p:txBody>
      </p:sp>
      <p:pic>
        <p:nvPicPr>
          <p:cNvPr id="9218" name="Picture 2" descr="http://www.nfstc.org/pdi/Subject01/images/pdi_s01_m02_01_c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055" y="416877"/>
            <a:ext cx="2143125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46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we stopped using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Believed it was causing slow performance</a:t>
            </a:r>
          </a:p>
          <a:p>
            <a:r>
              <a:rPr lang="en-US" dirty="0" smtClean="0"/>
              <a:t>This wasn’t the ORM but the implementation of </a:t>
            </a:r>
            <a:r>
              <a:rPr lang="en-US" dirty="0" err="1" smtClean="0"/>
              <a:t>Iidentity</a:t>
            </a:r>
            <a:endParaRPr lang="en-US" dirty="0" smtClean="0"/>
          </a:p>
          <a:p>
            <a:r>
              <a:rPr lang="en-US" dirty="0" smtClean="0"/>
              <a:t>The actual speed of the items was not an issue</a:t>
            </a:r>
          </a:p>
        </p:txBody>
      </p:sp>
      <p:pic>
        <p:nvPicPr>
          <p:cNvPr id="10242" name="Picture 2" descr="http://yourfirststep.org/wp-content/uploads/2013/06/How-to-stop-using-drug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585216"/>
            <a:ext cx="4543425" cy="45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85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It came 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was a quick way to make stored </a:t>
            </a:r>
            <a:r>
              <a:rPr lang="en-US" dirty="0" err="1" smtClean="0"/>
              <a:t>procs</a:t>
            </a:r>
            <a:r>
              <a:rPr lang="en-US" dirty="0" smtClean="0"/>
              <a:t> to prove concept</a:t>
            </a:r>
          </a:p>
          <a:p>
            <a:r>
              <a:rPr lang="en-US" dirty="0" smtClean="0"/>
              <a:t>Was only used as a temporary fix</a:t>
            </a:r>
          </a:p>
          <a:p>
            <a:r>
              <a:rPr lang="en-US" dirty="0" smtClean="0"/>
              <a:t>Got pulled out without replacement causing loss of functionality</a:t>
            </a:r>
          </a:p>
          <a:p>
            <a:r>
              <a:rPr lang="en-US" dirty="0" smtClean="0"/>
              <a:t>Will be replaced by Insight</a:t>
            </a:r>
            <a:endParaRPr lang="en-US" dirty="0"/>
          </a:p>
        </p:txBody>
      </p:sp>
      <p:pic>
        <p:nvPicPr>
          <p:cNvPr id="11276" name="Picture 12" descr="http://www.bernardmost.com/bookcovers/ifthedin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792" y="3616960"/>
            <a:ext cx="3841902" cy="312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02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0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Glimpse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14" y="2084832"/>
            <a:ext cx="105537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2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Plug-in</a:t>
            </a:r>
          </a:p>
          <a:p>
            <a:pPr marL="0" indent="0">
              <a:buNone/>
            </a:pPr>
            <a:r>
              <a:rPr lang="en-US" dirty="0" smtClean="0"/>
              <a:t>Learn more about runtime environment</a:t>
            </a:r>
          </a:p>
        </p:txBody>
      </p:sp>
      <p:pic>
        <p:nvPicPr>
          <p:cNvPr id="12290" name="Picture 2" descr="http://cdn.wanderingtrader.com/wp-content/uploads/2011/01/Outlet-plug-in-Boliv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735" y="1193482"/>
            <a:ext cx="4543425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://runtime.bordeaux.inria.fr/Images/montr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015" y="3535679"/>
            <a:ext cx="210502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47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Why did we get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Check out our load times</a:t>
            </a:r>
          </a:p>
        </p:txBody>
      </p:sp>
      <p:pic>
        <p:nvPicPr>
          <p:cNvPr id="13314" name="Picture 2" descr="http://tbwhs.com/blog/wp-content/uploads/2011/01/website-load-tim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655" y="1335024"/>
            <a:ext cx="2857500" cy="36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Extensible</a:t>
            </a:r>
            <a:endParaRPr lang="en-US" dirty="0"/>
          </a:p>
        </p:txBody>
      </p:sp>
      <p:pic>
        <p:nvPicPr>
          <p:cNvPr id="14338" name="Picture 2" descr="http://rainpattern.com/img/lego/patentbrick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493" y="2084832"/>
            <a:ext cx="2484032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78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way to test the interface of a web application</a:t>
            </a:r>
          </a:p>
          <a:p>
            <a:r>
              <a:rPr lang="en-US" dirty="0" smtClean="0"/>
              <a:t>We are using it for regression testing</a:t>
            </a:r>
          </a:p>
        </p:txBody>
      </p:sp>
      <p:pic>
        <p:nvPicPr>
          <p:cNvPr id="15362" name="Picture 2" descr="http://periodictable.com/Samples/034.12/s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847" y="1922272"/>
            <a:ext cx="4620768" cy="462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12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47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r>
              <a:rPr lang="en-US" baseline="0" dirty="0" smtClean="0"/>
              <a:t> that is a Firefox plugin</a:t>
            </a:r>
            <a:endParaRPr lang="en-US" dirty="0"/>
          </a:p>
          <a:p>
            <a:r>
              <a:rPr lang="en-US" dirty="0" smtClean="0"/>
              <a:t>Allows user to record their actions and play them back</a:t>
            </a:r>
          </a:p>
          <a:p>
            <a:r>
              <a:rPr lang="en-US" dirty="0" smtClean="0"/>
              <a:t>You can then save as a HTML page to play back later</a:t>
            </a:r>
          </a:p>
          <a:p>
            <a:r>
              <a:rPr lang="en-US" dirty="0" smtClean="0"/>
              <a:t>Can incorporate into suites of tests</a:t>
            </a:r>
          </a:p>
          <a:p>
            <a:r>
              <a:rPr lang="en-US" dirty="0" smtClean="0"/>
              <a:t>Can also save as an NUNIT Test</a:t>
            </a:r>
          </a:p>
        </p:txBody>
      </p:sp>
      <p:pic>
        <p:nvPicPr>
          <p:cNvPr id="16386" name="Picture 2" descr="http://docs.seleniumhq.org/projects/ide/selenium-id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895" y="376872"/>
            <a:ext cx="38100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80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we are doing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Greg is creating basic tests to verify functionality</a:t>
            </a:r>
          </a:p>
          <a:p>
            <a:r>
              <a:rPr lang="en-US" dirty="0" smtClean="0"/>
              <a:t>QA has recorded some of their tests (Not all at this time)</a:t>
            </a:r>
          </a:p>
        </p:txBody>
      </p:sp>
      <p:pic>
        <p:nvPicPr>
          <p:cNvPr id="18434" name="Picture 2" descr="http://www.oxbridgebiotech.com/wp-content/uploads/2013/07/scientist-in-l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365" y="3766185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41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long range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Greg will eventually catch up to development</a:t>
            </a:r>
          </a:p>
          <a:p>
            <a:pPr lvl="1"/>
            <a:r>
              <a:rPr lang="en-US" dirty="0" smtClean="0"/>
              <a:t>We will have him create a unit test to verify each claimed bit of functionality</a:t>
            </a:r>
          </a:p>
          <a:p>
            <a:r>
              <a:rPr lang="en-US" dirty="0" smtClean="0"/>
              <a:t>Greg will convert all of QA’s recordings into tests</a:t>
            </a:r>
          </a:p>
          <a:p>
            <a:r>
              <a:rPr lang="en-US" dirty="0" smtClean="0"/>
              <a:t>We will try to steal the best ideas from </a:t>
            </a:r>
            <a:r>
              <a:rPr lang="en-US" dirty="0" err="1" smtClean="0"/>
              <a:t>HealthTrio</a:t>
            </a:r>
            <a:endParaRPr lang="en-US" dirty="0" smtClean="0"/>
          </a:p>
          <a:p>
            <a:r>
              <a:rPr lang="en-US" dirty="0" smtClean="0"/>
              <a:t>We will convert QA’s test into a format to allow QA more usable functionality</a:t>
            </a:r>
          </a:p>
          <a:p>
            <a:pPr lvl="1"/>
            <a:r>
              <a:rPr lang="en-US" dirty="0" smtClean="0"/>
              <a:t>Create 1000 records in interface to test pricing</a:t>
            </a:r>
          </a:p>
          <a:p>
            <a:pPr marL="128016" lvl="1" indent="0">
              <a:buNone/>
            </a:pPr>
            <a:r>
              <a:rPr lang="en-US" dirty="0" smtClean="0"/>
              <a:t>We will create a Domain language to allow QA to create tests on the fly</a:t>
            </a:r>
          </a:p>
          <a:p>
            <a:pPr marL="310896" lvl="2" indent="0">
              <a:buNone/>
            </a:pPr>
            <a:r>
              <a:rPr lang="en-US" dirty="0" err="1" smtClean="0"/>
              <a:t>GoTo.Referral</a:t>
            </a:r>
            <a:r>
              <a:rPr lang="en-US" dirty="0" smtClean="0"/>
              <a:t>(6022)</a:t>
            </a:r>
          </a:p>
          <a:p>
            <a:pPr marL="310896" lvl="2" indent="0">
              <a:buNone/>
            </a:pPr>
            <a:r>
              <a:rPr lang="en-US" dirty="0" err="1" smtClean="0"/>
              <a:t>Enter.Reason</a:t>
            </a:r>
            <a:r>
              <a:rPr lang="en-US" dirty="0" smtClean="0"/>
              <a:t>(</a:t>
            </a:r>
            <a:r>
              <a:rPr lang="en-US" dirty="0" err="1" smtClean="0"/>
              <a:t>ReasonType.Approve</a:t>
            </a:r>
            <a:r>
              <a:rPr lang="en-US" dirty="0" smtClean="0"/>
              <a:t>)</a:t>
            </a:r>
          </a:p>
          <a:p>
            <a:pPr marL="310896" lvl="2" indent="0">
              <a:buNone/>
            </a:pPr>
            <a:endParaRPr lang="en-US" dirty="0" smtClean="0"/>
          </a:p>
        </p:txBody>
      </p:sp>
      <p:pic>
        <p:nvPicPr>
          <p:cNvPr id="17410" name="Picture 2" descr="http://www.santarosa.fl.gov/planning/images/MenuPic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655" y="383222"/>
            <a:ext cx="26193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43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4.5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</a:p>
          <a:p>
            <a:r>
              <a:rPr lang="en-US" dirty="0" smtClean="0"/>
              <a:t>LINQ</a:t>
            </a:r>
          </a:p>
          <a:p>
            <a:r>
              <a:rPr lang="en-US" dirty="0" smtClean="0"/>
              <a:t>Partial Classes (Allow code generation)</a:t>
            </a:r>
          </a:p>
        </p:txBody>
      </p:sp>
    </p:spTree>
    <p:extLst>
      <p:ext uri="{BB962C8B-B14F-4D97-AF65-F5344CB8AC3E}">
        <p14:creationId xmlns:p14="http://schemas.microsoft.com/office/powerpoint/2010/main" val="2430893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8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.NET database queries pass through this layer</a:t>
            </a:r>
          </a:p>
          <a:p>
            <a:r>
              <a:rPr lang="en-US" dirty="0" smtClean="0"/>
              <a:t>Burton Code Generation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68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Strongly Typed Objects</a:t>
            </a:r>
          </a:p>
          <a:p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Logic</a:t>
            </a:r>
          </a:p>
          <a:p>
            <a:pPr lvl="1"/>
            <a:r>
              <a:rPr lang="en-US" dirty="0" smtClean="0"/>
              <a:t>View Model</a:t>
            </a:r>
          </a:p>
          <a:p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Razor Engine</a:t>
            </a:r>
          </a:p>
          <a:p>
            <a:pPr lvl="1"/>
            <a:r>
              <a:rPr lang="en-US" dirty="0" smtClean="0"/>
              <a:t>HTML Helpers</a:t>
            </a:r>
          </a:p>
          <a:p>
            <a:pPr lvl="1"/>
            <a:r>
              <a:rPr lang="en-US" dirty="0" smtClean="0"/>
              <a:t>Routing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23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Bundling</a:t>
            </a:r>
          </a:p>
          <a:p>
            <a:r>
              <a:rPr lang="en-US" dirty="0" smtClean="0"/>
              <a:t>Optimization</a:t>
            </a:r>
          </a:p>
          <a:p>
            <a:r>
              <a:rPr lang="en-US" dirty="0" smtClean="0"/>
              <a:t>Dependency Injection</a:t>
            </a:r>
          </a:p>
          <a:p>
            <a:pPr lvl="1"/>
            <a:r>
              <a:rPr lang="en-US" dirty="0" err="1" smtClean="0"/>
              <a:t>Ninject</a:t>
            </a:r>
            <a:endParaRPr lang="en-US" dirty="0" smtClean="0"/>
          </a:p>
          <a:p>
            <a:pPr lvl="1"/>
            <a:r>
              <a:rPr lang="en-US" dirty="0" smtClean="0"/>
              <a:t>Allows to use Interfaces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50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92</TotalTime>
  <Words>475</Words>
  <Application>Microsoft Office PowerPoint</Application>
  <PresentationFormat>Widescreen</PresentationFormat>
  <Paragraphs>115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Tw Cen MT</vt:lpstr>
      <vt:lpstr>Tw Cen MT Condensed</vt:lpstr>
      <vt:lpstr>Wingdings 3</vt:lpstr>
      <vt:lpstr>Integral</vt:lpstr>
      <vt:lpstr>IAN</vt:lpstr>
      <vt:lpstr>KENT</vt:lpstr>
      <vt:lpstr>Tools</vt:lpstr>
      <vt:lpstr>C#</vt:lpstr>
      <vt:lpstr>Version 4.5</vt:lpstr>
      <vt:lpstr>KENT</vt:lpstr>
      <vt:lpstr>ADO</vt:lpstr>
      <vt:lpstr>mvc</vt:lpstr>
      <vt:lpstr>App Start</vt:lpstr>
      <vt:lpstr>Testable Framework</vt:lpstr>
      <vt:lpstr>Test Harnesses</vt:lpstr>
      <vt:lpstr>Dependency Injection and MVC</vt:lpstr>
      <vt:lpstr>KENT</vt:lpstr>
      <vt:lpstr>tED</vt:lpstr>
      <vt:lpstr>Html 5/ css 3</vt:lpstr>
      <vt:lpstr>Bootstrap and Kendo UI CSS</vt:lpstr>
      <vt:lpstr>Burton</vt:lpstr>
      <vt:lpstr>Javascript -JqUERY</vt:lpstr>
      <vt:lpstr>Kendo ui</vt:lpstr>
      <vt:lpstr>Bootstrap</vt:lpstr>
      <vt:lpstr>mOMENT</vt:lpstr>
      <vt:lpstr>jwerty</vt:lpstr>
      <vt:lpstr>Entity Framework (EF)</vt:lpstr>
      <vt:lpstr>Object Relational Mapper (ORM)</vt:lpstr>
      <vt:lpstr>Turns Tables and Views into Classes</vt:lpstr>
      <vt:lpstr>Database Repository Pattern</vt:lpstr>
      <vt:lpstr>Turns Procedures into Functions</vt:lpstr>
      <vt:lpstr>Links classes via keys =&gt; Graphs</vt:lpstr>
      <vt:lpstr>Two styles</vt:lpstr>
      <vt:lpstr>Advantages</vt:lpstr>
      <vt:lpstr>Disadvantages</vt:lpstr>
      <vt:lpstr>Why we stopped using it</vt:lpstr>
      <vt:lpstr>Why It came back</vt:lpstr>
      <vt:lpstr>Robert</vt:lpstr>
      <vt:lpstr>Glimpse</vt:lpstr>
      <vt:lpstr>What is it?</vt:lpstr>
      <vt:lpstr>Why did we get it?</vt:lpstr>
      <vt:lpstr>Extensible</vt:lpstr>
      <vt:lpstr>SELENIUM</vt:lpstr>
      <vt:lpstr>Components</vt:lpstr>
      <vt:lpstr>What we are doing Now</vt:lpstr>
      <vt:lpstr>Our long range 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(EF)</dc:title>
  <dc:creator>Don E. Merson</dc:creator>
  <cp:lastModifiedBy>Don E. Merson</cp:lastModifiedBy>
  <cp:revision>55</cp:revision>
  <dcterms:created xsi:type="dcterms:W3CDTF">2014-06-24T02:49:40Z</dcterms:created>
  <dcterms:modified xsi:type="dcterms:W3CDTF">2014-06-24T04:22:29Z</dcterms:modified>
</cp:coreProperties>
</file>