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5" r:id="rId5"/>
    <p:sldId id="264" r:id="rId6"/>
    <p:sldId id="266" r:id="rId7"/>
    <p:sldId id="267"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51" d="100"/>
          <a:sy n="151" d="100"/>
        </p:scale>
        <p:origin x="7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AC3-FC9C-7964-D27F-A8D351442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8196A-9457-A23C-1018-3AF39EC1B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FEDCF-3BDF-E32A-5328-76796AFA51F8}"/>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74C21B8E-E322-06B2-0AE6-F3D65305C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549D9-3799-0F88-27AE-514D9013033A}"/>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36156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634F-EECE-68DA-C1F7-9E47867CA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118C8-86F4-64F7-05B9-AAFA73C92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DBC10-590B-C81A-49AD-55016D01A188}"/>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48C19B97-E30F-D71D-14EE-46BFF0ABD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2E810-128A-D125-52A5-9F935D83971E}"/>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402501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BF274-108D-864E-04EA-AA3ED82D70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D40DA4-AC7B-F3A5-843A-B576274A0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70286-0B83-FC13-EAEC-2F5769389F07}"/>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B1E7335E-3F75-FD04-0CC0-CF788166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42E45-E657-3EDF-9720-BDA592802569}"/>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92171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03E2-1671-8695-B243-DA3DE4CC2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AB8C8-29FF-F1C2-5E2B-1D0C3A5A1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B0B52-915D-3025-6356-ED5E3A3A9796}"/>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5619BB9F-EFD0-1DE7-0C7D-40D11DFCA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02871-0CD2-698C-C0FB-DA3703E31DE1}"/>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254562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6D9E-E76D-4E11-1DB7-1525E5E85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0AFAD7-D7FB-224E-6186-EFDC0142C3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F8BE9-3DEA-D979-6D2A-9BD22631818C}"/>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CA2B0706-97B8-34DD-DA79-A12581EA6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7B4DB-F744-384E-9C54-52849895C002}"/>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113018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1925-4609-5392-17EE-B23C0D53A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EBA34-BE69-B794-E2AB-E4772114BF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6683BD-EC6B-2CF3-5035-50D1BC11A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80CA8A-A855-3277-A827-D4897CABA3EE}"/>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6" name="Footer Placeholder 5">
            <a:extLst>
              <a:ext uri="{FF2B5EF4-FFF2-40B4-BE49-F238E27FC236}">
                <a16:creationId xmlns:a16="http://schemas.microsoft.com/office/drawing/2014/main" id="{3408AB57-D19F-120C-9356-961E879AD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4B6EA-B9CE-49D6-C50F-233DFB4FFEEA}"/>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305069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19C9-69CB-C5D6-9D9D-1BA96F3761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9E136-31AA-E434-487D-73EF75B3B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A5562-FEB1-F984-29CB-B8656A543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96B488-F325-9C0D-183A-B99E693DC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120C2-F3AC-9DBB-1A11-0FB9A6F48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02896E-C6C3-2C60-364D-1F225DBCB22C}"/>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8" name="Footer Placeholder 7">
            <a:extLst>
              <a:ext uri="{FF2B5EF4-FFF2-40B4-BE49-F238E27FC236}">
                <a16:creationId xmlns:a16="http://schemas.microsoft.com/office/drawing/2014/main" id="{84F61F58-16E5-90FB-1916-496A8048F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9E40EA-B20B-F794-EFEC-472346B2AE79}"/>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6659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DFA2-C6F9-3A59-917A-82C2E8AC5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E8A859-7E4B-0E02-E99A-DA52E83238FA}"/>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4" name="Footer Placeholder 3">
            <a:extLst>
              <a:ext uri="{FF2B5EF4-FFF2-40B4-BE49-F238E27FC236}">
                <a16:creationId xmlns:a16="http://schemas.microsoft.com/office/drawing/2014/main" id="{5C39F505-D46F-850E-A0D1-3E2368B4E5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DB180-4E5A-61F5-D5CE-E516076C241C}"/>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17643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22418-9573-9FF0-5541-1CEA93F0F845}"/>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3" name="Footer Placeholder 2">
            <a:extLst>
              <a:ext uri="{FF2B5EF4-FFF2-40B4-BE49-F238E27FC236}">
                <a16:creationId xmlns:a16="http://schemas.microsoft.com/office/drawing/2014/main" id="{48A376B7-4DF8-BC6B-34DD-1C4CF92B45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D96A5-7287-B626-F807-9FD77F307413}"/>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34748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36D4-9E02-0F0A-BA3F-32D6BAC7A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A7EDD3-0030-7C80-6DDA-7F9684936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7A266-EB31-D57E-CC0B-4CB3CA620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A05B2-062B-6BFD-8165-D4218289FF58}"/>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6" name="Footer Placeholder 5">
            <a:extLst>
              <a:ext uri="{FF2B5EF4-FFF2-40B4-BE49-F238E27FC236}">
                <a16:creationId xmlns:a16="http://schemas.microsoft.com/office/drawing/2014/main" id="{AB9267CB-64FA-A1F5-1CBF-14176B773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A1747-6725-99B9-D4DF-A36ECC16C350}"/>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3216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A8AA-1F6D-64B6-7585-A4867A9A5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878CEB-D5FA-0409-E727-283E314A2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3B482-CCF1-362B-9E82-F23532361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BF8DF-D743-1850-6081-087321089AEF}"/>
              </a:ext>
            </a:extLst>
          </p:cNvPr>
          <p:cNvSpPr>
            <a:spLocks noGrp="1"/>
          </p:cNvSpPr>
          <p:nvPr>
            <p:ph type="dt" sz="half" idx="10"/>
          </p:nvPr>
        </p:nvSpPr>
        <p:spPr/>
        <p:txBody>
          <a:bodyPr/>
          <a:lstStyle/>
          <a:p>
            <a:fld id="{A138AF34-73DE-455E-A8CE-2DE9EC096FE6}" type="datetimeFigureOut">
              <a:rPr lang="en-US" smtClean="0"/>
              <a:t>12/11/2024</a:t>
            </a:fld>
            <a:endParaRPr lang="en-US"/>
          </a:p>
        </p:txBody>
      </p:sp>
      <p:sp>
        <p:nvSpPr>
          <p:cNvPr id="6" name="Footer Placeholder 5">
            <a:extLst>
              <a:ext uri="{FF2B5EF4-FFF2-40B4-BE49-F238E27FC236}">
                <a16:creationId xmlns:a16="http://schemas.microsoft.com/office/drawing/2014/main" id="{92023206-7B42-3FC4-EE15-788C2BA03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5CDE4-1A5C-2FD4-0CE4-2CD49028BB33}"/>
              </a:ext>
            </a:extLst>
          </p:cNvPr>
          <p:cNvSpPr>
            <a:spLocks noGrp="1"/>
          </p:cNvSpPr>
          <p:nvPr>
            <p:ph type="sldNum" sz="quarter" idx="12"/>
          </p:nvPr>
        </p:nvSpPr>
        <p:spPr/>
        <p:txBody>
          <a:bodyPr/>
          <a:lstStyle/>
          <a:p>
            <a:fld id="{FA944B57-F7A2-4702-A238-9C0F4A48C078}" type="slidenum">
              <a:rPr lang="en-US" smtClean="0"/>
              <a:t>‹#›</a:t>
            </a:fld>
            <a:endParaRPr lang="en-US"/>
          </a:p>
        </p:txBody>
      </p:sp>
    </p:spTree>
    <p:extLst>
      <p:ext uri="{BB962C8B-B14F-4D97-AF65-F5344CB8AC3E}">
        <p14:creationId xmlns:p14="http://schemas.microsoft.com/office/powerpoint/2010/main" val="394911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13D48-923A-1B44-9470-B2BAB23DE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DBF17-0C34-D46D-060B-4A98FAD95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6CDD3-3EFE-AC7B-0146-5505FB824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38AF34-73DE-455E-A8CE-2DE9EC096FE6}" type="datetimeFigureOut">
              <a:rPr lang="en-US" smtClean="0"/>
              <a:t>12/11/2024</a:t>
            </a:fld>
            <a:endParaRPr lang="en-US"/>
          </a:p>
        </p:txBody>
      </p:sp>
      <p:sp>
        <p:nvSpPr>
          <p:cNvPr id="5" name="Footer Placeholder 4">
            <a:extLst>
              <a:ext uri="{FF2B5EF4-FFF2-40B4-BE49-F238E27FC236}">
                <a16:creationId xmlns:a16="http://schemas.microsoft.com/office/drawing/2014/main" id="{D3E6CE25-D428-FFDC-3AB2-7443A7AB2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793E05-B6BA-B03E-87B3-AE096B755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944B57-F7A2-4702-A238-9C0F4A48C078}" type="slidenum">
              <a:rPr lang="en-US" smtClean="0"/>
              <a:t>‹#›</a:t>
            </a:fld>
            <a:endParaRPr lang="en-US"/>
          </a:p>
        </p:txBody>
      </p:sp>
    </p:spTree>
    <p:extLst>
      <p:ext uri="{BB962C8B-B14F-4D97-AF65-F5344CB8AC3E}">
        <p14:creationId xmlns:p14="http://schemas.microsoft.com/office/powerpoint/2010/main" val="26421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D71-EDF3-9A3E-2F49-8C720C9E752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CSI2300-Final Project	</a:t>
            </a:r>
          </a:p>
        </p:txBody>
      </p:sp>
      <p:sp>
        <p:nvSpPr>
          <p:cNvPr id="3" name="Subtitle 2">
            <a:extLst>
              <a:ext uri="{FF2B5EF4-FFF2-40B4-BE49-F238E27FC236}">
                <a16:creationId xmlns:a16="http://schemas.microsoft.com/office/drawing/2014/main" id="{4495FDB3-E812-1F9B-F73F-0293ACA56F1F}"/>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Team Name: </a:t>
            </a:r>
            <a:r>
              <a:rPr lang="en-US" dirty="0" err="1">
                <a:latin typeface="Times New Roman" panose="02020603050405020304" pitchFamily="18" charset="0"/>
                <a:cs typeface="Times New Roman" panose="02020603050405020304" pitchFamily="18" charset="0"/>
              </a:rPr>
              <a:t>OrangeCatEnergy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Members: Devin M</a:t>
            </a:r>
          </a:p>
        </p:txBody>
      </p:sp>
    </p:spTree>
    <p:extLst>
      <p:ext uri="{BB962C8B-B14F-4D97-AF65-F5344CB8AC3E}">
        <p14:creationId xmlns:p14="http://schemas.microsoft.com/office/powerpoint/2010/main" val="130793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D22BB-3350-0743-874E-2A2C473DE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963B6-0D3A-D4F4-58E0-0B870996F131}"/>
              </a:ext>
            </a:extLst>
          </p:cNvPr>
          <p:cNvSpPr>
            <a:spLocks noGrp="1"/>
          </p:cNvSpPr>
          <p:nvPr>
            <p:ph type="title"/>
          </p:nvPr>
        </p:nvSpPr>
        <p:spPr>
          <a:xfrm>
            <a:off x="838200" y="365125"/>
            <a:ext cx="10515600" cy="315912"/>
          </a:xfrm>
        </p:spPr>
        <p:txBody>
          <a:bodyPr>
            <a:noAutofit/>
          </a:bodyPr>
          <a:lstStyle/>
          <a:p>
            <a:r>
              <a:rPr lang="en-US" sz="2800" dirty="0">
                <a:solidFill>
                  <a:srgbClr val="222222"/>
                </a:solidFill>
                <a:latin typeface="Times New Roman" panose="02020603050405020304" pitchFamily="18" charset="0"/>
                <a:cs typeface="Times New Roman" panose="02020603050405020304" pitchFamily="18" charset="0"/>
              </a:rPr>
              <a:t>I</a:t>
            </a:r>
            <a:r>
              <a:rPr lang="en-US" sz="2800" b="0" i="0" dirty="0">
                <a:solidFill>
                  <a:srgbClr val="222222"/>
                </a:solidFill>
                <a:effectLst/>
                <a:latin typeface="Times New Roman" panose="02020603050405020304" pitchFamily="18" charset="0"/>
                <a:cs typeface="Times New Roman" panose="02020603050405020304" pitchFamily="18" charset="0"/>
              </a:rPr>
              <a:t>ntroducing your application scenario and problem statement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5C84AF-03F2-39D2-3CCD-E9A4F501137D}"/>
              </a:ext>
            </a:extLst>
          </p:cNvPr>
          <p:cNvSpPr>
            <a:spLocks noGrp="1"/>
          </p:cNvSpPr>
          <p:nvPr>
            <p:ph idx="1"/>
          </p:nvPr>
        </p:nvSpPr>
        <p:spPr>
          <a:xfrm>
            <a:off x="838200" y="971550"/>
            <a:ext cx="10515600" cy="5205413"/>
          </a:xfrm>
        </p:spPr>
        <p:txBody>
          <a:bodyPr>
            <a:normAutofit lnSpcReduction="10000"/>
          </a:bodyPr>
          <a:lstStyle/>
          <a:p>
            <a:pPr lvl="1">
              <a:lnSpc>
                <a:spcPct val="250000"/>
              </a:lnSpc>
            </a:pPr>
            <a:r>
              <a:rPr lang="en-US" sz="2000" dirty="0">
                <a:latin typeface="Times New Roman" panose="02020603050405020304" pitchFamily="18" charset="0"/>
                <a:cs typeface="Times New Roman" panose="02020603050405020304" pitchFamily="18" charset="0"/>
              </a:rPr>
              <a:t>Application Scenario</a:t>
            </a:r>
          </a:p>
          <a:p>
            <a:pPr lvl="2">
              <a:lnSpc>
                <a:spcPct val="250000"/>
              </a:lnSpc>
            </a:pPr>
            <a:r>
              <a:rPr lang="en-US" sz="1600" dirty="0">
                <a:latin typeface="Times New Roman" panose="02020603050405020304" pitchFamily="18" charset="0"/>
                <a:cs typeface="Times New Roman" panose="02020603050405020304" pitchFamily="18" charset="0"/>
              </a:rPr>
              <a:t>Someone who has multiple responsibilities and often loses track of them can put in they’re goals and even attach minor goals to keep track of what has to be completed</a:t>
            </a:r>
          </a:p>
          <a:p>
            <a:pPr lvl="1">
              <a:lnSpc>
                <a:spcPct val="250000"/>
              </a:lnSpc>
            </a:pPr>
            <a:r>
              <a:rPr lang="en-US" sz="2000" dirty="0">
                <a:latin typeface="Times New Roman" panose="02020603050405020304" pitchFamily="18" charset="0"/>
                <a:cs typeface="Times New Roman" panose="02020603050405020304" pitchFamily="18" charset="0"/>
              </a:rPr>
              <a:t>Problem Statement</a:t>
            </a:r>
          </a:p>
          <a:p>
            <a:pPr lvl="2">
              <a:lnSpc>
                <a:spcPct val="250000"/>
              </a:lnSpc>
            </a:pPr>
            <a:r>
              <a:rPr lang="en-US" sz="1600" dirty="0">
                <a:latin typeface="Times New Roman" panose="02020603050405020304" pitchFamily="18" charset="0"/>
                <a:cs typeface="Times New Roman" panose="02020603050405020304" pitchFamily="18" charset="0"/>
              </a:rPr>
              <a:t>People often struggle to keep track of progress on goals. Losing track of progress on certain goals can lead to missed deadlines or inefficient task management. This app aims to provide users with a way to organize their goals by a main goal and side goals which will allow them to create checkpoints on their way to completing the main goal</a:t>
            </a:r>
          </a:p>
        </p:txBody>
      </p:sp>
    </p:spTree>
    <p:extLst>
      <p:ext uri="{BB962C8B-B14F-4D97-AF65-F5344CB8AC3E}">
        <p14:creationId xmlns:p14="http://schemas.microsoft.com/office/powerpoint/2010/main" val="86540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7A1-66C0-C6FA-D67B-1D2150199E66}"/>
              </a:ext>
            </a:extLst>
          </p:cNvPr>
          <p:cNvSpPr>
            <a:spLocks noGrp="1"/>
          </p:cNvSpPr>
          <p:nvPr>
            <p:ph type="title"/>
          </p:nvPr>
        </p:nvSpPr>
        <p:spPr>
          <a:xfrm>
            <a:off x="838200" y="365125"/>
            <a:ext cx="10515600" cy="315912"/>
          </a:xfrm>
        </p:spPr>
        <p:txBody>
          <a:bodyPr>
            <a:noAutofit/>
          </a:bodyPr>
          <a:lstStyle/>
          <a:p>
            <a:r>
              <a:rPr lang="en-US" sz="2800" dirty="0">
                <a:latin typeface="Times New Roman" panose="02020603050405020304" pitchFamily="18" charset="0"/>
                <a:cs typeface="Times New Roman" panose="02020603050405020304" pitchFamily="18" charset="0"/>
              </a:rPr>
              <a:t>Purpose of this Application </a:t>
            </a:r>
          </a:p>
        </p:txBody>
      </p:sp>
      <p:sp>
        <p:nvSpPr>
          <p:cNvPr id="3" name="Content Placeholder 2">
            <a:extLst>
              <a:ext uri="{FF2B5EF4-FFF2-40B4-BE49-F238E27FC236}">
                <a16:creationId xmlns:a16="http://schemas.microsoft.com/office/drawing/2014/main" id="{45B03E59-34C6-CDAC-131D-E66D0CC3AAAB}"/>
              </a:ext>
            </a:extLst>
          </p:cNvPr>
          <p:cNvSpPr>
            <a:spLocks noGrp="1"/>
          </p:cNvSpPr>
          <p:nvPr>
            <p:ph idx="1"/>
          </p:nvPr>
        </p:nvSpPr>
        <p:spPr>
          <a:xfrm>
            <a:off x="838200" y="971550"/>
            <a:ext cx="10515600" cy="5205413"/>
          </a:xfrm>
        </p:spPr>
        <p:txBody>
          <a:bodyPr>
            <a:normAutofit/>
          </a:bodyPr>
          <a:lstStyle/>
          <a:p>
            <a:pPr lvl="1">
              <a:lnSpc>
                <a:spcPct val="250000"/>
              </a:lnSpc>
            </a:pPr>
            <a:r>
              <a:rPr lang="en-US" sz="2000" dirty="0">
                <a:latin typeface="Times New Roman" panose="02020603050405020304" pitchFamily="18" charset="0"/>
                <a:cs typeface="Times New Roman" panose="02020603050405020304" pitchFamily="18" charset="0"/>
              </a:rPr>
              <a:t>Allow the user to create a main goal</a:t>
            </a:r>
          </a:p>
          <a:p>
            <a:pPr lvl="1">
              <a:lnSpc>
                <a:spcPct val="250000"/>
              </a:lnSpc>
            </a:pPr>
            <a:r>
              <a:rPr lang="en-US" sz="2000" dirty="0">
                <a:latin typeface="Times New Roman" panose="02020603050405020304" pitchFamily="18" charset="0"/>
                <a:cs typeface="Times New Roman" panose="02020603050405020304" pitchFamily="18" charset="0"/>
              </a:rPr>
              <a:t>Add minor goals to the main goal</a:t>
            </a:r>
          </a:p>
          <a:p>
            <a:pPr lvl="2">
              <a:lnSpc>
                <a:spcPct val="250000"/>
              </a:lnSpc>
            </a:pPr>
            <a:r>
              <a:rPr lang="en-US" dirty="0">
                <a:latin typeface="Times New Roman" panose="02020603050405020304" pitchFamily="18" charset="0"/>
                <a:cs typeface="Times New Roman" panose="02020603050405020304" pitchFamily="18" charset="0"/>
              </a:rPr>
              <a:t>Minor goals can have a description </a:t>
            </a:r>
          </a:p>
          <a:p>
            <a:pPr lvl="2">
              <a:lnSpc>
                <a:spcPct val="250000"/>
              </a:lnSpc>
            </a:pPr>
            <a:r>
              <a:rPr lang="en-US" dirty="0">
                <a:latin typeface="Times New Roman" panose="02020603050405020304" pitchFamily="18" charset="0"/>
                <a:cs typeface="Times New Roman" panose="02020603050405020304" pitchFamily="18" charset="0"/>
              </a:rPr>
              <a:t>They can have a importance level</a:t>
            </a:r>
          </a:p>
          <a:p>
            <a:pPr lvl="1">
              <a:lnSpc>
                <a:spcPct val="250000"/>
              </a:lnSpc>
            </a:pPr>
            <a:r>
              <a:rPr lang="en-US" sz="2000" dirty="0">
                <a:latin typeface="Times New Roman" panose="02020603050405020304" pitchFamily="18" charset="0"/>
                <a:cs typeface="Times New Roman" panose="02020603050405020304" pitchFamily="18" charset="0"/>
              </a:rPr>
              <a:t>Remove minor goals</a:t>
            </a:r>
          </a:p>
          <a:p>
            <a:pPr lvl="1">
              <a:lnSpc>
                <a:spcPct val="250000"/>
              </a:lnSpc>
            </a:pPr>
            <a:r>
              <a:rPr lang="en-US" sz="2000" dirty="0">
                <a:latin typeface="Times New Roman" panose="02020603050405020304" pitchFamily="18" charset="0"/>
                <a:cs typeface="Times New Roman" panose="02020603050405020304" pitchFamily="18" charset="0"/>
              </a:rPr>
              <a:t>View goals and check them off</a:t>
            </a:r>
          </a:p>
        </p:txBody>
      </p:sp>
      <p:pic>
        <p:nvPicPr>
          <p:cNvPr id="5" name="Picture 4">
            <a:extLst>
              <a:ext uri="{FF2B5EF4-FFF2-40B4-BE49-F238E27FC236}">
                <a16:creationId xmlns:a16="http://schemas.microsoft.com/office/drawing/2014/main" id="{BC69F7C4-D74B-A0A7-C2FF-BDA4ADA0D60A}"/>
              </a:ext>
            </a:extLst>
          </p:cNvPr>
          <p:cNvPicPr>
            <a:picLocks noChangeAspect="1"/>
          </p:cNvPicPr>
          <p:nvPr/>
        </p:nvPicPr>
        <p:blipFill>
          <a:blip r:embed="rId2"/>
          <a:stretch>
            <a:fillRect/>
          </a:stretch>
        </p:blipFill>
        <p:spPr>
          <a:xfrm>
            <a:off x="6740641" y="1389810"/>
            <a:ext cx="4750749" cy="4787153"/>
          </a:xfrm>
          <a:prstGeom prst="rect">
            <a:avLst/>
          </a:prstGeom>
        </p:spPr>
      </p:pic>
    </p:spTree>
    <p:extLst>
      <p:ext uri="{BB962C8B-B14F-4D97-AF65-F5344CB8AC3E}">
        <p14:creationId xmlns:p14="http://schemas.microsoft.com/office/powerpoint/2010/main" val="117438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4D64-6AB7-9E97-08BF-7F83F8260F24}"/>
              </a:ext>
            </a:extLst>
          </p:cNvPr>
          <p:cNvSpPr>
            <a:spLocks noGrp="1"/>
          </p:cNvSpPr>
          <p:nvPr>
            <p:ph type="title"/>
          </p:nvPr>
        </p:nvSpPr>
        <p:spPr/>
        <p:txBody>
          <a:bodyPr/>
          <a:lstStyle/>
          <a:p>
            <a:r>
              <a:rPr lang="en-US" dirty="0"/>
              <a:t>Goal.java</a:t>
            </a:r>
          </a:p>
        </p:txBody>
      </p:sp>
      <p:pic>
        <p:nvPicPr>
          <p:cNvPr id="5" name="Content Placeholder 4">
            <a:extLst>
              <a:ext uri="{FF2B5EF4-FFF2-40B4-BE49-F238E27FC236}">
                <a16:creationId xmlns:a16="http://schemas.microsoft.com/office/drawing/2014/main" id="{4B019422-A5DD-DDEB-B4C9-8E36892CB3DF}"/>
              </a:ext>
            </a:extLst>
          </p:cNvPr>
          <p:cNvPicPr>
            <a:picLocks noGrp="1" noChangeAspect="1"/>
          </p:cNvPicPr>
          <p:nvPr>
            <p:ph idx="1"/>
          </p:nvPr>
        </p:nvPicPr>
        <p:blipFill>
          <a:blip r:embed="rId2"/>
          <a:stretch>
            <a:fillRect/>
          </a:stretch>
        </p:blipFill>
        <p:spPr>
          <a:xfrm>
            <a:off x="674095" y="1926478"/>
            <a:ext cx="5421905" cy="4351338"/>
          </a:xfrm>
        </p:spPr>
      </p:pic>
      <p:pic>
        <p:nvPicPr>
          <p:cNvPr id="7" name="Picture 6">
            <a:extLst>
              <a:ext uri="{FF2B5EF4-FFF2-40B4-BE49-F238E27FC236}">
                <a16:creationId xmlns:a16="http://schemas.microsoft.com/office/drawing/2014/main" id="{B93735B3-1FA7-F9F2-72BC-9E0726FBEFD0}"/>
              </a:ext>
            </a:extLst>
          </p:cNvPr>
          <p:cNvPicPr>
            <a:picLocks noChangeAspect="1"/>
          </p:cNvPicPr>
          <p:nvPr/>
        </p:nvPicPr>
        <p:blipFill>
          <a:blip r:embed="rId3"/>
          <a:stretch>
            <a:fillRect/>
          </a:stretch>
        </p:blipFill>
        <p:spPr>
          <a:xfrm>
            <a:off x="6648456" y="1027906"/>
            <a:ext cx="5110996" cy="5142940"/>
          </a:xfrm>
          <a:prstGeom prst="rect">
            <a:avLst/>
          </a:prstGeom>
        </p:spPr>
      </p:pic>
    </p:spTree>
    <p:extLst>
      <p:ext uri="{BB962C8B-B14F-4D97-AF65-F5344CB8AC3E}">
        <p14:creationId xmlns:p14="http://schemas.microsoft.com/office/powerpoint/2010/main" val="31910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A67E-F4A1-A517-14BF-9555D5760C06}"/>
              </a:ext>
            </a:extLst>
          </p:cNvPr>
          <p:cNvSpPr>
            <a:spLocks noGrp="1"/>
          </p:cNvSpPr>
          <p:nvPr>
            <p:ph type="title"/>
          </p:nvPr>
        </p:nvSpPr>
        <p:spPr/>
        <p:txBody>
          <a:bodyPr/>
          <a:lstStyle/>
          <a:p>
            <a:r>
              <a:rPr lang="en-US" dirty="0"/>
              <a:t>MainGoal.java</a:t>
            </a:r>
          </a:p>
        </p:txBody>
      </p:sp>
      <p:pic>
        <p:nvPicPr>
          <p:cNvPr id="5" name="Content Placeholder 4">
            <a:extLst>
              <a:ext uri="{FF2B5EF4-FFF2-40B4-BE49-F238E27FC236}">
                <a16:creationId xmlns:a16="http://schemas.microsoft.com/office/drawing/2014/main" id="{7C749534-08CD-8F13-8C07-53BCDB6D6B17}"/>
              </a:ext>
            </a:extLst>
          </p:cNvPr>
          <p:cNvPicPr>
            <a:picLocks noGrp="1" noChangeAspect="1"/>
          </p:cNvPicPr>
          <p:nvPr>
            <p:ph idx="1"/>
          </p:nvPr>
        </p:nvPicPr>
        <p:blipFill>
          <a:blip r:embed="rId2"/>
          <a:stretch>
            <a:fillRect/>
          </a:stretch>
        </p:blipFill>
        <p:spPr>
          <a:xfrm>
            <a:off x="2623685" y="1940446"/>
            <a:ext cx="6487430" cy="3905795"/>
          </a:xfrm>
        </p:spPr>
      </p:pic>
    </p:spTree>
    <p:extLst>
      <p:ext uri="{BB962C8B-B14F-4D97-AF65-F5344CB8AC3E}">
        <p14:creationId xmlns:p14="http://schemas.microsoft.com/office/powerpoint/2010/main" val="304909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48D9-A921-4933-FC39-652557D481BC}"/>
              </a:ext>
            </a:extLst>
          </p:cNvPr>
          <p:cNvSpPr>
            <a:spLocks noGrp="1"/>
          </p:cNvSpPr>
          <p:nvPr>
            <p:ph type="title"/>
          </p:nvPr>
        </p:nvSpPr>
        <p:spPr/>
        <p:txBody>
          <a:bodyPr/>
          <a:lstStyle/>
          <a:p>
            <a:r>
              <a:rPr lang="en-US" dirty="0"/>
              <a:t>MinorGoal.java</a:t>
            </a:r>
          </a:p>
        </p:txBody>
      </p:sp>
      <p:sp>
        <p:nvSpPr>
          <p:cNvPr id="3" name="Content Placeholder 2">
            <a:extLst>
              <a:ext uri="{FF2B5EF4-FFF2-40B4-BE49-F238E27FC236}">
                <a16:creationId xmlns:a16="http://schemas.microsoft.com/office/drawing/2014/main" id="{6AFBDBE5-BA98-ED6F-1996-6A8D6ED8ABD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A088A1D-7040-6453-18B3-E0DDEF8BFB5F}"/>
              </a:ext>
            </a:extLst>
          </p:cNvPr>
          <p:cNvPicPr>
            <a:picLocks noChangeAspect="1"/>
          </p:cNvPicPr>
          <p:nvPr/>
        </p:nvPicPr>
        <p:blipFill>
          <a:blip r:embed="rId2"/>
          <a:stretch>
            <a:fillRect/>
          </a:stretch>
        </p:blipFill>
        <p:spPr>
          <a:xfrm>
            <a:off x="1619483" y="1690688"/>
            <a:ext cx="8697539" cy="4744112"/>
          </a:xfrm>
          <a:prstGeom prst="rect">
            <a:avLst/>
          </a:prstGeom>
        </p:spPr>
      </p:pic>
    </p:spTree>
    <p:extLst>
      <p:ext uri="{BB962C8B-B14F-4D97-AF65-F5344CB8AC3E}">
        <p14:creationId xmlns:p14="http://schemas.microsoft.com/office/powerpoint/2010/main" val="413907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0278-4784-5FD0-AD19-B4DF5B2C0817}"/>
              </a:ext>
            </a:extLst>
          </p:cNvPr>
          <p:cNvSpPr>
            <a:spLocks noGrp="1"/>
          </p:cNvSpPr>
          <p:nvPr>
            <p:ph type="title"/>
          </p:nvPr>
        </p:nvSpPr>
        <p:spPr/>
        <p:txBody>
          <a:bodyPr/>
          <a:lstStyle/>
          <a:p>
            <a:r>
              <a:rPr lang="en-US" dirty="0"/>
              <a:t>TaskManagerGUI.java</a:t>
            </a:r>
          </a:p>
        </p:txBody>
      </p:sp>
      <p:sp>
        <p:nvSpPr>
          <p:cNvPr id="3" name="Content Placeholder 2">
            <a:extLst>
              <a:ext uri="{FF2B5EF4-FFF2-40B4-BE49-F238E27FC236}">
                <a16:creationId xmlns:a16="http://schemas.microsoft.com/office/drawing/2014/main" id="{8C891D54-0773-4F3F-4F65-A50B9A38849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B5E333-DE50-57D3-C887-23B452CA8B5A}"/>
              </a:ext>
            </a:extLst>
          </p:cNvPr>
          <p:cNvPicPr>
            <a:picLocks noChangeAspect="1"/>
          </p:cNvPicPr>
          <p:nvPr/>
        </p:nvPicPr>
        <p:blipFill>
          <a:blip r:embed="rId2"/>
          <a:stretch>
            <a:fillRect/>
          </a:stretch>
        </p:blipFill>
        <p:spPr>
          <a:xfrm>
            <a:off x="2324808" y="1499003"/>
            <a:ext cx="7121751" cy="5204356"/>
          </a:xfrm>
          <a:prstGeom prst="rect">
            <a:avLst/>
          </a:prstGeom>
        </p:spPr>
      </p:pic>
    </p:spTree>
    <p:extLst>
      <p:ext uri="{BB962C8B-B14F-4D97-AF65-F5344CB8AC3E}">
        <p14:creationId xmlns:p14="http://schemas.microsoft.com/office/powerpoint/2010/main" val="21424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72CF1-7DD7-3082-3853-A851B8401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D5775-FCA5-D545-6BB4-91D5949AB94A}"/>
              </a:ext>
            </a:extLst>
          </p:cNvPr>
          <p:cNvSpPr>
            <a:spLocks noGrp="1"/>
          </p:cNvSpPr>
          <p:nvPr>
            <p:ph type="title"/>
          </p:nvPr>
        </p:nvSpPr>
        <p:spPr>
          <a:xfrm>
            <a:off x="838200" y="365125"/>
            <a:ext cx="10515600" cy="315912"/>
          </a:xfrm>
        </p:spPr>
        <p:txBody>
          <a:bodyPr>
            <a:noAutofit/>
          </a:bodyPr>
          <a:lstStyle/>
          <a:p>
            <a:r>
              <a:rPr lang="en-US" sz="2800" dirty="0">
                <a:latin typeface="Times New Roman" panose="02020603050405020304" pitchFamily="18" charset="0"/>
                <a:cs typeface="Times New Roman" panose="02020603050405020304" pitchFamily="18" charset="0"/>
              </a:rPr>
              <a:t>What I have learned/improved in from this project</a:t>
            </a:r>
          </a:p>
        </p:txBody>
      </p:sp>
      <p:sp>
        <p:nvSpPr>
          <p:cNvPr id="3" name="Content Placeholder 2">
            <a:extLst>
              <a:ext uri="{FF2B5EF4-FFF2-40B4-BE49-F238E27FC236}">
                <a16:creationId xmlns:a16="http://schemas.microsoft.com/office/drawing/2014/main" id="{B4802683-078A-F86D-9BC5-5441126211B4}"/>
              </a:ext>
            </a:extLst>
          </p:cNvPr>
          <p:cNvSpPr>
            <a:spLocks noGrp="1"/>
          </p:cNvSpPr>
          <p:nvPr>
            <p:ph idx="1"/>
          </p:nvPr>
        </p:nvSpPr>
        <p:spPr>
          <a:xfrm>
            <a:off x="838200" y="971550"/>
            <a:ext cx="10515600" cy="5205413"/>
          </a:xfrm>
        </p:spPr>
        <p:txBody>
          <a:bodyPr>
            <a:normAutofit/>
          </a:bodyPr>
          <a:lstStyle/>
          <a:p>
            <a:pPr lvl="1">
              <a:lnSpc>
                <a:spcPct val="250000"/>
              </a:lnSpc>
            </a:pPr>
            <a:r>
              <a:rPr lang="en-US" sz="2000" dirty="0">
                <a:latin typeface="Times New Roman" panose="02020603050405020304" pitchFamily="18" charset="0"/>
                <a:cs typeface="Times New Roman" panose="02020603050405020304" pitchFamily="18" charset="0"/>
              </a:rPr>
              <a:t>Creating GUIs with Swing</a:t>
            </a:r>
          </a:p>
          <a:p>
            <a:pPr lvl="1">
              <a:lnSpc>
                <a:spcPct val="250000"/>
              </a:lnSpc>
            </a:pPr>
            <a:r>
              <a:rPr lang="en-US" sz="2000" dirty="0">
                <a:latin typeface="Times New Roman" panose="02020603050405020304" pitchFamily="18" charset="0"/>
                <a:cs typeface="Times New Roman" panose="02020603050405020304" pitchFamily="18" charset="0"/>
              </a:rPr>
              <a:t>How to split up the GUI portion into multiple files</a:t>
            </a:r>
          </a:p>
          <a:p>
            <a:pPr lvl="1">
              <a:lnSpc>
                <a:spcPct val="250000"/>
              </a:lnSpc>
            </a:pPr>
            <a:r>
              <a:rPr lang="en-US" sz="2000" dirty="0">
                <a:latin typeface="Times New Roman" panose="02020603050405020304" pitchFamily="18" charset="0"/>
                <a:cs typeface="Times New Roman" panose="02020603050405020304" pitchFamily="18" charset="0"/>
              </a:rPr>
              <a:t>How important it is to keep files as small as possible – makes understanding of code easier </a:t>
            </a:r>
          </a:p>
          <a:p>
            <a:pPr lvl="1">
              <a:lnSpc>
                <a:spcPct val="250000"/>
              </a:lnSpc>
            </a:pPr>
            <a:r>
              <a:rPr lang="en-US" sz="2000" dirty="0" err="1">
                <a:latin typeface="Times New Roman" panose="02020603050405020304" pitchFamily="18" charset="0"/>
                <a:cs typeface="Times New Roman" panose="02020603050405020304" pitchFamily="18" charset="0"/>
              </a:rPr>
              <a:t>HashMaps</a:t>
            </a:r>
            <a:endParaRPr lang="en-US" sz="2000" dirty="0">
              <a:latin typeface="Times New Roman" panose="02020603050405020304" pitchFamily="18" charset="0"/>
              <a:cs typeface="Times New Roman" panose="02020603050405020304" pitchFamily="18" charset="0"/>
            </a:endParaRPr>
          </a:p>
          <a:p>
            <a:pPr lvl="1">
              <a:lnSpc>
                <a:spcPct val="250000"/>
              </a:lnSpc>
            </a:pPr>
            <a:r>
              <a:rPr lang="en-US" sz="2000" dirty="0">
                <a:latin typeface="Times New Roman" panose="02020603050405020304" pitchFamily="18" charset="0"/>
                <a:cs typeface="Times New Roman" panose="02020603050405020304" pitchFamily="18" charset="0"/>
              </a:rPr>
              <a:t>Better understanding methods and constructors </a:t>
            </a:r>
          </a:p>
        </p:txBody>
      </p:sp>
    </p:spTree>
    <p:extLst>
      <p:ext uri="{BB962C8B-B14F-4D97-AF65-F5344CB8AC3E}">
        <p14:creationId xmlns:p14="http://schemas.microsoft.com/office/powerpoint/2010/main" val="34812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01298-1016-9715-B539-C1A5D25721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0DDAD-7EF1-CE9B-6903-4305FC4B1F5D}"/>
              </a:ext>
            </a:extLst>
          </p:cNvPr>
          <p:cNvSpPr>
            <a:spLocks noGrp="1"/>
          </p:cNvSpPr>
          <p:nvPr>
            <p:ph type="title"/>
          </p:nvPr>
        </p:nvSpPr>
        <p:spPr>
          <a:xfrm>
            <a:off x="838200" y="365125"/>
            <a:ext cx="10515600" cy="315912"/>
          </a:xfrm>
        </p:spPr>
        <p:txBody>
          <a:bodyPr>
            <a:noAutofit/>
          </a:bodyPr>
          <a:lstStyle/>
          <a:p>
            <a:r>
              <a:rPr lang="en-US" sz="2800" dirty="0">
                <a:latin typeface="Times New Roman" panose="02020603050405020304" pitchFamily="18" charset="0"/>
                <a:cs typeface="Times New Roman" panose="02020603050405020304" pitchFamily="18" charset="0"/>
              </a:rPr>
              <a:t>Problems I ran into</a:t>
            </a:r>
          </a:p>
        </p:txBody>
      </p:sp>
      <p:sp>
        <p:nvSpPr>
          <p:cNvPr id="3" name="Content Placeholder 2">
            <a:extLst>
              <a:ext uri="{FF2B5EF4-FFF2-40B4-BE49-F238E27FC236}">
                <a16:creationId xmlns:a16="http://schemas.microsoft.com/office/drawing/2014/main" id="{1CD41F8D-E4E8-1C17-8556-F8CF7E8D10BF}"/>
              </a:ext>
            </a:extLst>
          </p:cNvPr>
          <p:cNvSpPr>
            <a:spLocks noGrp="1"/>
          </p:cNvSpPr>
          <p:nvPr>
            <p:ph idx="1"/>
          </p:nvPr>
        </p:nvSpPr>
        <p:spPr>
          <a:xfrm>
            <a:off x="838200" y="971550"/>
            <a:ext cx="10515600" cy="5205413"/>
          </a:xfrm>
        </p:spPr>
        <p:txBody>
          <a:bodyPr>
            <a:normAutofit/>
          </a:bodyPr>
          <a:lstStyle/>
          <a:p>
            <a:pPr lvl="1">
              <a:lnSpc>
                <a:spcPct val="250000"/>
              </a:lnSpc>
            </a:pPr>
            <a:r>
              <a:rPr lang="en-US" sz="2000" dirty="0">
                <a:latin typeface="Times New Roman" panose="02020603050405020304" pitchFamily="18" charset="0"/>
                <a:cs typeface="Times New Roman" panose="02020603050405020304" pitchFamily="18" charset="0"/>
              </a:rPr>
              <a:t>JavaFX – made it hard to troubleshoot code – switched to swing </a:t>
            </a:r>
          </a:p>
          <a:p>
            <a:pPr lvl="1">
              <a:lnSpc>
                <a:spcPct val="250000"/>
              </a:lnSpc>
            </a:pPr>
            <a:r>
              <a:rPr lang="en-US" sz="2000" dirty="0">
                <a:latin typeface="Times New Roman" panose="02020603050405020304" pitchFamily="18" charset="0"/>
                <a:cs typeface="Times New Roman" panose="02020603050405020304" pitchFamily="18" charset="0"/>
              </a:rPr>
              <a:t>Swing dropdown menu to select goals – had to get the list with goals and repopulate dropdown each time there was a change</a:t>
            </a:r>
          </a:p>
          <a:p>
            <a:pPr lvl="1">
              <a:lnSpc>
                <a:spcPct val="250000"/>
              </a:lnSpc>
            </a:pPr>
            <a:r>
              <a:rPr lang="en-US" sz="2000" dirty="0">
                <a:latin typeface="Times New Roman" panose="02020603050405020304" pitchFamily="18" charset="0"/>
                <a:cs typeface="Times New Roman" panose="02020603050405020304" pitchFamily="18" charset="0"/>
              </a:rPr>
              <a:t>Converting String Goal to Goal </a:t>
            </a:r>
            <a:r>
              <a:rPr lang="en-US" sz="2000" dirty="0" err="1">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 solution was HashMap</a:t>
            </a:r>
          </a:p>
          <a:p>
            <a:pPr lvl="1">
              <a:lnSpc>
                <a:spcPct val="250000"/>
              </a:lnSpc>
            </a:pPr>
            <a:r>
              <a:rPr lang="en-US" sz="2000" dirty="0">
                <a:latin typeface="Times New Roman" panose="02020603050405020304" pitchFamily="18" charset="0"/>
                <a:cs typeface="Times New Roman" panose="02020603050405020304" pitchFamily="18" charset="0"/>
              </a:rPr>
              <a:t>GUI file being way too long and hard to navigate through</a:t>
            </a:r>
          </a:p>
          <a:p>
            <a:pPr lvl="1">
              <a:lnSpc>
                <a:spcPct val="250000"/>
              </a:lnSpc>
            </a:pPr>
            <a:r>
              <a:rPr lang="en-US" sz="2000" dirty="0">
                <a:latin typeface="Times New Roman" panose="02020603050405020304" pitchFamily="18" charset="0"/>
                <a:cs typeface="Times New Roman" panose="02020603050405020304" pitchFamily="18" charset="0"/>
              </a:rPr>
              <a:t>When splitting up the GUI code file I ran into visual problems when running the program </a:t>
            </a:r>
          </a:p>
          <a:p>
            <a:pPr lvl="1">
              <a:lnSpc>
                <a:spcPct val="250000"/>
              </a:lnSpc>
            </a:pPr>
            <a:endParaRPr lang="en-US" sz="2000" dirty="0">
              <a:latin typeface="Times New Roman" panose="02020603050405020304" pitchFamily="18" charset="0"/>
              <a:cs typeface="Times New Roman" panose="02020603050405020304" pitchFamily="18" charset="0"/>
            </a:endParaRPr>
          </a:p>
          <a:p>
            <a:pPr lvl="1">
              <a:lnSpc>
                <a:spcPct val="2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272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290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CSI2300-Final Project </vt:lpstr>
      <vt:lpstr>Introducing your application scenario and problem statement </vt:lpstr>
      <vt:lpstr>Purpose of this Application </vt:lpstr>
      <vt:lpstr>Goal.java</vt:lpstr>
      <vt:lpstr>MainGoal.java</vt:lpstr>
      <vt:lpstr>MinorGoal.java</vt:lpstr>
      <vt:lpstr>TaskManagerGUI.java</vt:lpstr>
      <vt:lpstr>What I have learned/improved in from this project</vt:lpstr>
      <vt:lpstr>Problems I ran into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Devin Meyer</dc:creator>
  <cp:lastModifiedBy>Devin Meyer</cp:lastModifiedBy>
  <cp:revision>2</cp:revision>
  <dcterms:created xsi:type="dcterms:W3CDTF">2024-12-11T04:21:07Z</dcterms:created>
  <dcterms:modified xsi:type="dcterms:W3CDTF">2024-12-11T18:19:15Z</dcterms:modified>
</cp:coreProperties>
</file>