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9C409-A678-4132-9312-7CC26CED64ED}"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28DF6-6A1C-428A-AE08-EF3608F161C0}" type="slidenum">
              <a:rPr lang="en-US" smtClean="0"/>
              <a:t>‹#›</a:t>
            </a:fld>
            <a:endParaRPr lang="en-US"/>
          </a:p>
        </p:txBody>
      </p:sp>
    </p:spTree>
    <p:extLst>
      <p:ext uri="{BB962C8B-B14F-4D97-AF65-F5344CB8AC3E}">
        <p14:creationId xmlns:p14="http://schemas.microsoft.com/office/powerpoint/2010/main" val="30675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28DF6-6A1C-428A-AE08-EF3608F161C0}" type="slidenum">
              <a:rPr lang="en-US" smtClean="0"/>
              <a:t>1</a:t>
            </a:fld>
            <a:endParaRPr lang="en-US"/>
          </a:p>
        </p:txBody>
      </p:sp>
    </p:spTree>
    <p:extLst>
      <p:ext uri="{BB962C8B-B14F-4D97-AF65-F5344CB8AC3E}">
        <p14:creationId xmlns:p14="http://schemas.microsoft.com/office/powerpoint/2010/main" val="73422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22EB-BEF4-45AF-BFC8-7A1EA66DB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53EEC9-DAC4-4B26-BE04-3C4C48B9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3E7D4-6355-4B84-84B2-D32A39E30325}"/>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5" name="Footer Placeholder 4">
            <a:extLst>
              <a:ext uri="{FF2B5EF4-FFF2-40B4-BE49-F238E27FC236}">
                <a16:creationId xmlns:a16="http://schemas.microsoft.com/office/drawing/2014/main" id="{98175A7B-E161-451A-9103-B64FC4E63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EE14D-EAFF-4F3C-BA14-038C1724A746}"/>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47129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B2FE-1AE0-4629-AC4C-A85571AB5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3A1C8-4285-4829-80CF-E31A55AC63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F060B-EE2C-44DD-88E1-A631775ED51E}"/>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5" name="Footer Placeholder 4">
            <a:extLst>
              <a:ext uri="{FF2B5EF4-FFF2-40B4-BE49-F238E27FC236}">
                <a16:creationId xmlns:a16="http://schemas.microsoft.com/office/drawing/2014/main" id="{19CD71A2-4236-4151-B04C-6584C5502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4B946-48A2-452E-81D0-834E94F4CDE6}"/>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315713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42488-23EE-4C6E-8A38-1A0FFD06B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6031C6-E5D3-4761-BA19-C5BFE2499E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3C1A6-D687-472D-BBF0-CD4C39B87C68}"/>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5" name="Footer Placeholder 4">
            <a:extLst>
              <a:ext uri="{FF2B5EF4-FFF2-40B4-BE49-F238E27FC236}">
                <a16:creationId xmlns:a16="http://schemas.microsoft.com/office/drawing/2014/main" id="{A6B6AB2A-2B9D-4AD7-872F-408D7E04B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70A1E-9CFD-4225-8342-9FD66AED6140}"/>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8645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C8B-B8C5-45E3-A7FD-5A710D540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80F90-56E1-4448-9FA4-299D33BC76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D09AC-8AF9-4BA0-A658-0B846B02785C}"/>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5" name="Footer Placeholder 4">
            <a:extLst>
              <a:ext uri="{FF2B5EF4-FFF2-40B4-BE49-F238E27FC236}">
                <a16:creationId xmlns:a16="http://schemas.microsoft.com/office/drawing/2014/main" id="{833B4CC0-F01C-4857-A3FD-1A25F0C95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B71D7-4EBC-41D6-B563-8EB4D20B38B8}"/>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13563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ACDB-FE2C-4062-AA83-EB4E44E2A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92616-08BF-462E-BE1D-03016B1F2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4EA2C1-F03D-4B6A-B8F4-E0ED71774762}"/>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5" name="Footer Placeholder 4">
            <a:extLst>
              <a:ext uri="{FF2B5EF4-FFF2-40B4-BE49-F238E27FC236}">
                <a16:creationId xmlns:a16="http://schemas.microsoft.com/office/drawing/2014/main" id="{7AF41807-D7D5-41F3-B403-BCBB583D1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3054B-148B-4DA3-8B9C-B56124C72504}"/>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61026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564A-5DE4-4FE5-9A11-731E19DBA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F9C34-5177-4B4D-8F68-0DA5428DF0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7E0AD-EFF5-4112-8E13-EE83ADE100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5FF48A-0588-4B2C-9EE8-F179CA3F9812}"/>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6" name="Footer Placeholder 5">
            <a:extLst>
              <a:ext uri="{FF2B5EF4-FFF2-40B4-BE49-F238E27FC236}">
                <a16:creationId xmlns:a16="http://schemas.microsoft.com/office/drawing/2014/main" id="{3934F8C6-3030-4B16-B012-2D53329F1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39BE9-1C21-472F-ADC3-6C43ECE3082E}"/>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98468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74F8-6ECD-4FB7-8B31-7C140EE09A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EDA36-AD8D-490E-AF21-98B1BF986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7EB04-3813-4D2A-A4EA-AF47188843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4A6FEA-5523-4062-9BF7-4537C7B2D4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99CF6A-C014-4853-83C7-069A3CED85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0651F-B622-40A4-917E-ACC452F424AE}"/>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8" name="Footer Placeholder 7">
            <a:extLst>
              <a:ext uri="{FF2B5EF4-FFF2-40B4-BE49-F238E27FC236}">
                <a16:creationId xmlns:a16="http://schemas.microsoft.com/office/drawing/2014/main" id="{AE635347-6E06-405C-B43B-4BA2AEF2B5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32FFBE-61D1-44C5-A5BC-44C88EE4561A}"/>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48014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EC17-742A-4510-AB83-4D4F39C418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998532-CB41-4F1E-B18B-484123417D32}"/>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4" name="Footer Placeholder 3">
            <a:extLst>
              <a:ext uri="{FF2B5EF4-FFF2-40B4-BE49-F238E27FC236}">
                <a16:creationId xmlns:a16="http://schemas.microsoft.com/office/drawing/2014/main" id="{F3EEB284-5269-4A35-8A1D-5B32922DA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A7A27F-D246-4E7C-B2BD-5F516169A9F9}"/>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01889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254DD-0F4F-4430-AD24-1B9230D7F6F9}"/>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3" name="Footer Placeholder 2">
            <a:extLst>
              <a:ext uri="{FF2B5EF4-FFF2-40B4-BE49-F238E27FC236}">
                <a16:creationId xmlns:a16="http://schemas.microsoft.com/office/drawing/2014/main" id="{FBE19952-D403-4C78-9E7B-9CCA495B4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4A56B-ABF4-4AAC-A4C2-86ACC6FDA05A}"/>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03198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5BAD-406C-45AB-A617-9D5D0B5B6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1D2DE-08F2-4037-917D-7132A9767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3DBC13-0C4C-4E6D-B319-A154B7050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79124-357D-45B7-8D6B-45D5607D7B38}"/>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6" name="Footer Placeholder 5">
            <a:extLst>
              <a:ext uri="{FF2B5EF4-FFF2-40B4-BE49-F238E27FC236}">
                <a16:creationId xmlns:a16="http://schemas.microsoft.com/office/drawing/2014/main" id="{6494304C-0E48-4E08-B1C6-A3B503821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54D11-814E-46B8-9F2C-1EADF4E09015}"/>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49453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AD6A-DF32-40B5-AAF1-342DF65FC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0F80D-9C15-4C5F-A7B9-AE12A8559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A0E605-8BD5-47A6-BC60-C1B572579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78B9F2-31F5-457D-AB7F-4C38354A8408}"/>
              </a:ext>
            </a:extLst>
          </p:cNvPr>
          <p:cNvSpPr>
            <a:spLocks noGrp="1"/>
          </p:cNvSpPr>
          <p:nvPr>
            <p:ph type="dt" sz="half" idx="10"/>
          </p:nvPr>
        </p:nvSpPr>
        <p:spPr/>
        <p:txBody>
          <a:bodyPr/>
          <a:lstStyle/>
          <a:p>
            <a:fld id="{7185FDBC-89BE-4861-8459-393F84F03ED8}" type="datetimeFigureOut">
              <a:rPr lang="en-US" smtClean="0"/>
              <a:t>4/3/2018</a:t>
            </a:fld>
            <a:endParaRPr lang="en-US"/>
          </a:p>
        </p:txBody>
      </p:sp>
      <p:sp>
        <p:nvSpPr>
          <p:cNvPr id="6" name="Footer Placeholder 5">
            <a:extLst>
              <a:ext uri="{FF2B5EF4-FFF2-40B4-BE49-F238E27FC236}">
                <a16:creationId xmlns:a16="http://schemas.microsoft.com/office/drawing/2014/main" id="{CB72F7FD-85A6-4445-BCD8-043168400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8BE8A-B2C2-4532-9819-6A8EBA87134E}"/>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328080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47302-4D50-4B3C-ABB8-3FB24311C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11D017-6BF0-4245-8728-717C52529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83FFE-9414-4500-8968-C8DA1F894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5FDBC-89BE-4861-8459-393F84F03ED8}" type="datetimeFigureOut">
              <a:rPr lang="en-US" smtClean="0"/>
              <a:t>4/3/2018</a:t>
            </a:fld>
            <a:endParaRPr lang="en-US"/>
          </a:p>
        </p:txBody>
      </p:sp>
      <p:sp>
        <p:nvSpPr>
          <p:cNvPr id="5" name="Footer Placeholder 4">
            <a:extLst>
              <a:ext uri="{FF2B5EF4-FFF2-40B4-BE49-F238E27FC236}">
                <a16:creationId xmlns:a16="http://schemas.microsoft.com/office/drawing/2014/main" id="{1B725B4A-F849-4FCE-8350-0DD27F07B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626EA4-2D31-4E15-ADD1-861AB645A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5D596-5D50-475C-AA0B-1E01CD987738}" type="slidenum">
              <a:rPr lang="en-US" smtClean="0"/>
              <a:t>‹#›</a:t>
            </a:fld>
            <a:endParaRPr lang="en-US"/>
          </a:p>
        </p:txBody>
      </p:sp>
    </p:spTree>
    <p:extLst>
      <p:ext uri="{BB962C8B-B14F-4D97-AF65-F5344CB8AC3E}">
        <p14:creationId xmlns:p14="http://schemas.microsoft.com/office/powerpoint/2010/main" val="10900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6DCE5C-06C0-405C-8783-4D692881DCFE}"/>
              </a:ext>
            </a:extLst>
          </p:cNvPr>
          <p:cNvPicPr>
            <a:picLocks noChangeAspect="1"/>
          </p:cNvPicPr>
          <p:nvPr/>
        </p:nvPicPr>
        <p:blipFill>
          <a:blip r:embed="rId3"/>
          <a:stretch>
            <a:fillRect/>
          </a:stretch>
        </p:blipFill>
        <p:spPr>
          <a:xfrm>
            <a:off x="0" y="-1"/>
            <a:ext cx="12192000" cy="5271797"/>
          </a:xfrm>
          <a:prstGeom prst="rect">
            <a:avLst/>
          </a:prstGeom>
        </p:spPr>
      </p:pic>
      <p:sp>
        <p:nvSpPr>
          <p:cNvPr id="5" name="Rectangle 4">
            <a:extLst>
              <a:ext uri="{FF2B5EF4-FFF2-40B4-BE49-F238E27FC236}">
                <a16:creationId xmlns:a16="http://schemas.microsoft.com/office/drawing/2014/main" id="{7F0A5CFD-37C9-48D4-B235-8E6C13DF6101}"/>
              </a:ext>
            </a:extLst>
          </p:cNvPr>
          <p:cNvSpPr/>
          <p:nvPr/>
        </p:nvSpPr>
        <p:spPr>
          <a:xfrm>
            <a:off x="3554963" y="4833257"/>
            <a:ext cx="7940351" cy="1259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613BE6-0ECE-40A1-B299-E16CE1E7662C}"/>
              </a:ext>
            </a:extLst>
          </p:cNvPr>
          <p:cNvSpPr/>
          <p:nvPr/>
        </p:nvSpPr>
        <p:spPr>
          <a:xfrm>
            <a:off x="0" y="5271796"/>
            <a:ext cx="12191999" cy="895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a:solidFill>
                  <a:srgbClr val="002060"/>
                </a:solidFill>
              </a:rPr>
              <a:t>Real Estate Sampling in Ames, Iowa (2006 - 2010)</a:t>
            </a:r>
          </a:p>
          <a:p>
            <a:pPr algn="r"/>
            <a:r>
              <a:rPr lang="en-US" sz="2400" b="1" dirty="0">
                <a:solidFill>
                  <a:srgbClr val="002060"/>
                </a:solidFill>
              </a:rPr>
              <a:t>Sudip Bhattacharyya &amp; Dan Freeman</a:t>
            </a:r>
          </a:p>
        </p:txBody>
      </p:sp>
    </p:spTree>
    <p:extLst>
      <p:ext uri="{BB962C8B-B14F-4D97-AF65-F5344CB8AC3E}">
        <p14:creationId xmlns:p14="http://schemas.microsoft.com/office/powerpoint/2010/main" val="117193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4: Two Stage Sampling</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386886"/>
            <a:ext cx="10515599" cy="1104387"/>
          </a:xfrm>
          <a:solidFill>
            <a:schemeClr val="bg1">
              <a:lumMod val="95000"/>
            </a:schemeClr>
          </a:solidFill>
          <a:ln>
            <a:noFill/>
          </a:ln>
        </p:spPr>
        <p:txBody>
          <a:bodyPr>
            <a:normAutofit/>
          </a:bodyPr>
          <a:lstStyle/>
          <a:p>
            <a:pPr marL="0" indent="0" algn="just">
              <a:lnSpc>
                <a:spcPct val="100000"/>
              </a:lnSpc>
              <a:buNone/>
            </a:pPr>
            <a:r>
              <a:rPr lang="en-US" sz="1600" dirty="0"/>
              <a:t>Two-stage sampling is a specific type of sampling design where population is segregated in several clusters based on a characteristic and a specific number of clusters are selected from all the clusters. These selected clusters are called Primary Sampled Units (PSU). In second stage, a further sampling is followed where samples are chosen from all selected clusters based on a sampling design. And sample units selected at this stage are known Secondary Sampled Units (SSU).</a:t>
            </a:r>
            <a:endParaRPr lang="en-US" sz="1600" dirty="0">
              <a:solidFill>
                <a:srgbClr val="002060"/>
              </a:solidFill>
            </a:endParaRPr>
          </a:p>
        </p:txBody>
      </p:sp>
      <p:sp>
        <p:nvSpPr>
          <p:cNvPr id="7" name="Title 1">
            <a:extLst>
              <a:ext uri="{FF2B5EF4-FFF2-40B4-BE49-F238E27FC236}">
                <a16:creationId xmlns:a16="http://schemas.microsoft.com/office/drawing/2014/main" id="{685C592F-49C8-4FF8-A8E9-F717C0202569}"/>
              </a:ext>
            </a:extLst>
          </p:cNvPr>
          <p:cNvSpPr txBox="1">
            <a:spLocks/>
          </p:cNvSpPr>
          <p:nvPr/>
        </p:nvSpPr>
        <p:spPr>
          <a:xfrm>
            <a:off x="838200" y="2491273"/>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Design Structure</a:t>
            </a:r>
          </a:p>
        </p:txBody>
      </p:sp>
      <p:sp>
        <p:nvSpPr>
          <p:cNvPr id="8" name="Content Placeholder 2">
            <a:extLst>
              <a:ext uri="{FF2B5EF4-FFF2-40B4-BE49-F238E27FC236}">
                <a16:creationId xmlns:a16="http://schemas.microsoft.com/office/drawing/2014/main" id="{D2626ECD-51EE-4C3F-84B2-ED1920795F40}"/>
              </a:ext>
            </a:extLst>
          </p:cNvPr>
          <p:cNvSpPr txBox="1">
            <a:spLocks/>
          </p:cNvSpPr>
          <p:nvPr/>
        </p:nvSpPr>
        <p:spPr>
          <a:xfrm>
            <a:off x="838200" y="3071917"/>
            <a:ext cx="10515599" cy="3058295"/>
          </a:xfrm>
          <a:prstGeom prst="rect">
            <a:avLst/>
          </a:prstGeom>
          <a:solidFill>
            <a:schemeClr val="bg1">
              <a:lumMod val="95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Total number of PSU - Neighborhood (M) = 25 </a:t>
            </a:r>
          </a:p>
          <a:p>
            <a:r>
              <a:rPr lang="en-US" sz="1600" dirty="0"/>
              <a:t>Selected number of PSU (m) = 5</a:t>
            </a:r>
          </a:p>
          <a:p>
            <a:r>
              <a:rPr lang="en-US" sz="1600" dirty="0"/>
              <a:t>Number of population units in selected neighborhoods (N) = 141</a:t>
            </a:r>
          </a:p>
          <a:p>
            <a:r>
              <a:rPr lang="en-US" sz="1600" dirty="0"/>
              <a:t>N</a:t>
            </a:r>
            <a:r>
              <a:rPr lang="en-US" sz="1600" baseline="-25000" dirty="0"/>
              <a:t>1</a:t>
            </a:r>
            <a:r>
              <a:rPr lang="en-US" sz="1600" dirty="0"/>
              <a:t> = 16, N</a:t>
            </a:r>
            <a:r>
              <a:rPr lang="en-US" sz="1600" baseline="-25000" dirty="0"/>
              <a:t>2</a:t>
            </a:r>
            <a:r>
              <a:rPr lang="en-US" sz="1600" dirty="0"/>
              <a:t> = 17, N</a:t>
            </a:r>
            <a:r>
              <a:rPr lang="en-US" sz="1600" baseline="-25000" dirty="0"/>
              <a:t>3</a:t>
            </a:r>
            <a:r>
              <a:rPr lang="en-US" sz="1600" dirty="0"/>
              <a:t> = 9, N</a:t>
            </a:r>
            <a:r>
              <a:rPr lang="en-US" sz="1600" baseline="-25000" dirty="0"/>
              <a:t>4</a:t>
            </a:r>
            <a:r>
              <a:rPr lang="en-US" sz="1600" dirty="0"/>
              <a:t> = 74, N</a:t>
            </a:r>
            <a:r>
              <a:rPr lang="en-US" sz="1600" baseline="-25000" dirty="0"/>
              <a:t>5</a:t>
            </a:r>
            <a:r>
              <a:rPr lang="en-US" sz="1600" dirty="0"/>
              <a:t> = 25					where N</a:t>
            </a:r>
            <a:r>
              <a:rPr lang="en-US" sz="1600" baseline="-25000" dirty="0"/>
              <a:t>i</a:t>
            </a:r>
            <a:r>
              <a:rPr lang="en-US" sz="1600" dirty="0"/>
              <a:t> = number of SSU in </a:t>
            </a:r>
            <a:r>
              <a:rPr lang="en-US" sz="1600" dirty="0" err="1"/>
              <a:t>i</a:t>
            </a:r>
            <a:r>
              <a:rPr lang="en-US" sz="1600" baseline="30000" dirty="0" err="1"/>
              <a:t>th</a:t>
            </a:r>
            <a:r>
              <a:rPr lang="en-US" sz="1600" dirty="0"/>
              <a:t> PSU</a:t>
            </a:r>
          </a:p>
          <a:p>
            <a:pPr marL="0" indent="0">
              <a:buNone/>
            </a:pPr>
            <a:endParaRPr lang="en-US" sz="1600" dirty="0"/>
          </a:p>
          <a:p>
            <a:r>
              <a:rPr lang="en-US" sz="1600" dirty="0"/>
              <a:t>Total sample size (n) = 28 </a:t>
            </a:r>
          </a:p>
          <a:p>
            <a:r>
              <a:rPr lang="en-US" sz="1600" dirty="0"/>
              <a:t>Stratification based on ‘</a:t>
            </a:r>
            <a:r>
              <a:rPr lang="en-US" sz="1600" dirty="0" err="1"/>
              <a:t>HouseStyle</a:t>
            </a:r>
            <a:r>
              <a:rPr lang="en-US" sz="1600" dirty="0"/>
              <a:t>’ with proportional allocation, the sample sizes for 5 neighborhoods as follows:</a:t>
            </a:r>
          </a:p>
          <a:p>
            <a:r>
              <a:rPr lang="en-US" sz="1600" dirty="0"/>
              <a:t>n</a:t>
            </a:r>
            <a:r>
              <a:rPr lang="en-US" sz="1600" baseline="-25000" dirty="0"/>
              <a:t>1</a:t>
            </a:r>
            <a:r>
              <a:rPr lang="en-US" sz="1600" dirty="0"/>
              <a:t> = 1, n</a:t>
            </a:r>
            <a:r>
              <a:rPr lang="en-US" sz="1600" baseline="-25000" dirty="0"/>
              <a:t>2</a:t>
            </a:r>
            <a:r>
              <a:rPr lang="en-US" sz="1600" dirty="0"/>
              <a:t> = 15, n</a:t>
            </a:r>
            <a:r>
              <a:rPr lang="en-US" sz="1600" baseline="-25000" dirty="0"/>
              <a:t>3</a:t>
            </a:r>
            <a:r>
              <a:rPr lang="en-US" sz="1600" dirty="0"/>
              <a:t> = 8, n</a:t>
            </a:r>
            <a:r>
              <a:rPr lang="en-US" sz="1600" baseline="-25000" dirty="0"/>
              <a:t>4</a:t>
            </a:r>
            <a:r>
              <a:rPr lang="en-US" sz="1600" dirty="0"/>
              <a:t> = 3, n</a:t>
            </a:r>
            <a:r>
              <a:rPr lang="en-US" sz="1600" baseline="-25000" dirty="0"/>
              <a:t>5</a:t>
            </a:r>
            <a:r>
              <a:rPr lang="en-US" sz="1600" dirty="0"/>
              <a:t> = 1			                   where </a:t>
            </a:r>
            <a:r>
              <a:rPr lang="en-US" sz="1600" dirty="0" err="1"/>
              <a:t>n</a:t>
            </a:r>
            <a:r>
              <a:rPr lang="en-US" sz="1600" baseline="-25000" dirty="0" err="1"/>
              <a:t>i</a:t>
            </a:r>
            <a:r>
              <a:rPr lang="en-US" sz="1600" dirty="0"/>
              <a:t> = selected number of SSU from </a:t>
            </a:r>
            <a:r>
              <a:rPr lang="en-US" sz="1600" dirty="0" err="1"/>
              <a:t>i</a:t>
            </a:r>
            <a:r>
              <a:rPr lang="en-US" sz="1600" baseline="30000" dirty="0" err="1"/>
              <a:t>th</a:t>
            </a:r>
            <a:r>
              <a:rPr lang="en-US" sz="1600" dirty="0"/>
              <a:t> PSU</a:t>
            </a:r>
            <a:endParaRPr lang="en-US" sz="1600" dirty="0">
              <a:solidFill>
                <a:srgbClr val="002060"/>
              </a:solidFill>
            </a:endParaRPr>
          </a:p>
        </p:txBody>
      </p:sp>
    </p:spTree>
    <p:extLst>
      <p:ext uri="{BB962C8B-B14F-4D97-AF65-F5344CB8AC3E}">
        <p14:creationId xmlns:p14="http://schemas.microsoft.com/office/powerpoint/2010/main" val="75678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4 (Contd..)</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8" y="945770"/>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Sampling Results (Output from SAS)</a:t>
            </a:r>
          </a:p>
        </p:txBody>
      </p:sp>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201" y="5534684"/>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Sample mean (x-bar) = 149,907</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S.E of sample mean (s) = 11,068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95% C.I for sample mean = [127,010, 172,803]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BB44FDE6-8F7C-4E83-BB29-DA9F44C29A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8" y="2089785"/>
            <a:ext cx="1988978" cy="2053007"/>
          </a:xfrm>
          <a:prstGeom prst="rect">
            <a:avLst/>
          </a:prstGeom>
          <a:noFill/>
          <a:ln>
            <a:solidFill>
              <a:schemeClr val="accent1"/>
            </a:solidFill>
          </a:ln>
        </p:spPr>
      </p:pic>
      <p:pic>
        <p:nvPicPr>
          <p:cNvPr id="13" name="Picture 12">
            <a:extLst>
              <a:ext uri="{FF2B5EF4-FFF2-40B4-BE49-F238E27FC236}">
                <a16:creationId xmlns:a16="http://schemas.microsoft.com/office/drawing/2014/main" id="{670FF381-F451-45F1-802B-AA73C74125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33656" y="1848485"/>
            <a:ext cx="3320142" cy="3161030"/>
          </a:xfrm>
          <a:prstGeom prst="rect">
            <a:avLst/>
          </a:prstGeom>
          <a:noFill/>
          <a:ln>
            <a:solidFill>
              <a:schemeClr val="accent1"/>
            </a:solidFill>
          </a:ln>
        </p:spPr>
      </p:pic>
      <p:pic>
        <p:nvPicPr>
          <p:cNvPr id="8" name="Picture 7">
            <a:extLst>
              <a:ext uri="{FF2B5EF4-FFF2-40B4-BE49-F238E27FC236}">
                <a16:creationId xmlns:a16="http://schemas.microsoft.com/office/drawing/2014/main" id="{89CD47B9-E680-40C6-8264-4B3BC0DA2409}"/>
              </a:ext>
            </a:extLst>
          </p:cNvPr>
          <p:cNvPicPr/>
          <p:nvPr/>
        </p:nvPicPr>
        <p:blipFill>
          <a:blip r:embed="rId4"/>
          <a:stretch>
            <a:fillRect/>
          </a:stretch>
        </p:blipFill>
        <p:spPr>
          <a:xfrm>
            <a:off x="2929813" y="1526413"/>
            <a:ext cx="5001207" cy="4008271"/>
          </a:xfrm>
          <a:prstGeom prst="rect">
            <a:avLst/>
          </a:prstGeom>
          <a:ln>
            <a:solidFill>
              <a:schemeClr val="accent1"/>
            </a:solidFill>
          </a:ln>
        </p:spPr>
      </p:pic>
    </p:spTree>
    <p:extLst>
      <p:ext uri="{BB962C8B-B14F-4D97-AF65-F5344CB8AC3E}">
        <p14:creationId xmlns:p14="http://schemas.microsoft.com/office/powerpoint/2010/main" val="63917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Comparison between Sample Designs</a:t>
            </a:r>
          </a:p>
        </p:txBody>
      </p:sp>
      <p:sp>
        <p:nvSpPr>
          <p:cNvPr id="9" name="Content Placeholder 2">
            <a:extLst>
              <a:ext uri="{FF2B5EF4-FFF2-40B4-BE49-F238E27FC236}">
                <a16:creationId xmlns:a16="http://schemas.microsoft.com/office/drawing/2014/main" id="{949FA14A-E62B-466E-86EB-17F851D727F8}"/>
              </a:ext>
            </a:extLst>
          </p:cNvPr>
          <p:cNvSpPr txBox="1">
            <a:spLocks/>
          </p:cNvSpPr>
          <p:nvPr/>
        </p:nvSpPr>
        <p:spPr>
          <a:xfrm>
            <a:off x="838200" y="3578287"/>
            <a:ext cx="10515599" cy="2645225"/>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dirty="0"/>
              <a:t>Stratified sampling design with </a:t>
            </a:r>
            <a:r>
              <a:rPr lang="en-US" sz="1600" dirty="0" err="1"/>
              <a:t>Neyman</a:t>
            </a:r>
            <a:r>
              <a:rPr lang="en-US" sz="1600" dirty="0"/>
              <a:t> allocation results into the closest estimate (x-bar = 182,808) for population mean (</a:t>
            </a:r>
            <a:r>
              <a:rPr lang="el-GR" sz="1600" dirty="0"/>
              <a:t>μ</a:t>
            </a:r>
            <a:r>
              <a:rPr lang="en-US" sz="1600" dirty="0"/>
              <a:t>= 180,921)</a:t>
            </a:r>
          </a:p>
          <a:p>
            <a:pPr>
              <a:lnSpc>
                <a:spcPct val="100000"/>
              </a:lnSpc>
            </a:pPr>
            <a:r>
              <a:rPr lang="en-US" sz="1600" dirty="0"/>
              <a:t>Stratified sampling design with </a:t>
            </a:r>
            <a:r>
              <a:rPr lang="en-US" sz="1600" dirty="0" err="1"/>
              <a:t>Neyman</a:t>
            </a:r>
            <a:r>
              <a:rPr lang="en-US" sz="1600" dirty="0"/>
              <a:t> allocation provides lowest standard error (</a:t>
            </a:r>
            <a:r>
              <a:rPr lang="en-US" sz="1600" dirty="0" err="1"/>
              <a:t>s.e.</a:t>
            </a:r>
            <a:r>
              <a:rPr lang="en-US" sz="1600" dirty="0"/>
              <a:t> = 4,309)</a:t>
            </a:r>
          </a:p>
          <a:p>
            <a:pPr>
              <a:lnSpc>
                <a:spcPct val="100000"/>
              </a:lnSpc>
            </a:pPr>
            <a:r>
              <a:rPr lang="en-US" sz="1600" dirty="0"/>
              <a:t>Stratified sampling design with </a:t>
            </a:r>
            <a:r>
              <a:rPr lang="en-US" sz="1600" dirty="0" err="1"/>
              <a:t>Neyman</a:t>
            </a:r>
            <a:r>
              <a:rPr lang="en-US" sz="1600" dirty="0"/>
              <a:t> allocation provides narrowest confidence interval (C.I = [174,311, 191,304])</a:t>
            </a:r>
          </a:p>
          <a:p>
            <a:pPr>
              <a:lnSpc>
                <a:spcPct val="100000"/>
              </a:lnSpc>
            </a:pPr>
            <a:r>
              <a:rPr lang="en-US" sz="1600" dirty="0"/>
              <a:t>Design effect for stratified design with proportional allocation = 1.04, indicates required sample size of 217 units to achieve an equal precision in estimation as compared to 208 in simple random sampling</a:t>
            </a:r>
          </a:p>
          <a:p>
            <a:pPr>
              <a:lnSpc>
                <a:spcPct val="100000"/>
              </a:lnSpc>
            </a:pPr>
            <a:r>
              <a:rPr lang="en-US" sz="1600" dirty="0"/>
              <a:t>Design effect for stratified design with </a:t>
            </a:r>
            <a:r>
              <a:rPr lang="en-US" sz="1600" dirty="0" err="1"/>
              <a:t>Neyman</a:t>
            </a:r>
            <a:r>
              <a:rPr lang="en-US" sz="1600" dirty="0"/>
              <a:t> allocation = 0.71, indicates 149 sample units are needed to achieve an equal precision as compared to 208 for simple random sampling</a:t>
            </a:r>
            <a:endPar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aphicFrame>
        <p:nvGraphicFramePr>
          <p:cNvPr id="3" name="Table 2">
            <a:extLst>
              <a:ext uri="{FF2B5EF4-FFF2-40B4-BE49-F238E27FC236}">
                <a16:creationId xmlns:a16="http://schemas.microsoft.com/office/drawing/2014/main" id="{D01F82B5-3DB4-478A-BBD7-A49FEED5B572}"/>
              </a:ext>
            </a:extLst>
          </p:cNvPr>
          <p:cNvGraphicFramePr>
            <a:graphicFrameLocks noGrp="1"/>
          </p:cNvGraphicFramePr>
          <p:nvPr>
            <p:extLst>
              <p:ext uri="{D42A27DB-BD31-4B8C-83A1-F6EECF244321}">
                <p14:modId xmlns:p14="http://schemas.microsoft.com/office/powerpoint/2010/main" val="2512716142"/>
              </p:ext>
            </p:extLst>
          </p:nvPr>
        </p:nvGraphicFramePr>
        <p:xfrm>
          <a:off x="2118858" y="1399594"/>
          <a:ext cx="7823655" cy="1807222"/>
        </p:xfrm>
        <a:graphic>
          <a:graphicData uri="http://schemas.openxmlformats.org/drawingml/2006/table">
            <a:tbl>
              <a:tblPr firstRow="1" firstCol="1" bandRow="1">
                <a:tableStyleId>{5C22544A-7EE6-4342-B048-85BDC9FD1C3A}</a:tableStyleId>
              </a:tblPr>
              <a:tblGrid>
                <a:gridCol w="2541419">
                  <a:extLst>
                    <a:ext uri="{9D8B030D-6E8A-4147-A177-3AD203B41FA5}">
                      <a16:colId xmlns:a16="http://schemas.microsoft.com/office/drawing/2014/main" val="804798398"/>
                    </a:ext>
                  </a:extLst>
                </a:gridCol>
                <a:gridCol w="913606">
                  <a:extLst>
                    <a:ext uri="{9D8B030D-6E8A-4147-A177-3AD203B41FA5}">
                      <a16:colId xmlns:a16="http://schemas.microsoft.com/office/drawing/2014/main" val="3689915817"/>
                    </a:ext>
                  </a:extLst>
                </a:gridCol>
                <a:gridCol w="1892469">
                  <a:extLst>
                    <a:ext uri="{9D8B030D-6E8A-4147-A177-3AD203B41FA5}">
                      <a16:colId xmlns:a16="http://schemas.microsoft.com/office/drawing/2014/main" val="761984973"/>
                    </a:ext>
                  </a:extLst>
                </a:gridCol>
                <a:gridCol w="1239893">
                  <a:extLst>
                    <a:ext uri="{9D8B030D-6E8A-4147-A177-3AD203B41FA5}">
                      <a16:colId xmlns:a16="http://schemas.microsoft.com/office/drawing/2014/main" val="1472429962"/>
                    </a:ext>
                  </a:extLst>
                </a:gridCol>
                <a:gridCol w="1236268">
                  <a:extLst>
                    <a:ext uri="{9D8B030D-6E8A-4147-A177-3AD203B41FA5}">
                      <a16:colId xmlns:a16="http://schemas.microsoft.com/office/drawing/2014/main" val="2977034633"/>
                    </a:ext>
                  </a:extLst>
                </a:gridCol>
              </a:tblGrid>
              <a:tr h="531397">
                <a:tc>
                  <a:txBody>
                    <a:bodyPr/>
                    <a:lstStyle/>
                    <a:p>
                      <a:pPr marL="0" marR="0" algn="ctr">
                        <a:lnSpc>
                          <a:spcPct val="107000"/>
                        </a:lnSpc>
                        <a:spcBef>
                          <a:spcPts val="0"/>
                        </a:spcBef>
                        <a:spcAft>
                          <a:spcPts val="0"/>
                        </a:spcAft>
                      </a:pPr>
                      <a:r>
                        <a:rPr lang="en-US" sz="900" dirty="0">
                          <a:effectLst/>
                        </a:rPr>
                        <a:t>Sample Designs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Sample 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Standard Error of Sample 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Confidence Interval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Design Effect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968577"/>
                  </a:ext>
                </a:extLst>
              </a:tr>
              <a:tr h="315681">
                <a:tc>
                  <a:txBody>
                    <a:bodyPr/>
                    <a:lstStyle/>
                    <a:p>
                      <a:pPr marL="0" marR="0">
                        <a:lnSpc>
                          <a:spcPct val="107000"/>
                        </a:lnSpc>
                        <a:spcBef>
                          <a:spcPts val="0"/>
                        </a:spcBef>
                        <a:spcAft>
                          <a:spcPts val="0"/>
                        </a:spcAft>
                      </a:pPr>
                      <a:r>
                        <a:rPr lang="en-US" sz="900">
                          <a:effectLst/>
                        </a:rPr>
                        <a:t>Simple Random Sampling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177,378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5,099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[167,325, 187,430]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449559"/>
                  </a:ext>
                </a:extLst>
              </a:tr>
              <a:tr h="328782">
                <a:tc>
                  <a:txBody>
                    <a:bodyPr/>
                    <a:lstStyle/>
                    <a:p>
                      <a:pPr marL="0" marR="0">
                        <a:lnSpc>
                          <a:spcPct val="107000"/>
                        </a:lnSpc>
                        <a:spcBef>
                          <a:spcPts val="0"/>
                        </a:spcBef>
                        <a:spcAft>
                          <a:spcPts val="0"/>
                        </a:spcAft>
                      </a:pPr>
                      <a:r>
                        <a:rPr lang="en-US" sz="900">
                          <a:effectLst/>
                        </a:rPr>
                        <a:t>Stratified Sampling (Proportional Allocation)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179,286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5,211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[169,010, 189,562]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338598"/>
                  </a:ext>
                </a:extLst>
              </a:tr>
              <a:tr h="315681">
                <a:tc>
                  <a:txBody>
                    <a:bodyPr/>
                    <a:lstStyle/>
                    <a:p>
                      <a:pPr marL="0" marR="0">
                        <a:lnSpc>
                          <a:spcPct val="107000"/>
                        </a:lnSpc>
                        <a:spcBef>
                          <a:spcPts val="0"/>
                        </a:spcBef>
                        <a:spcAft>
                          <a:spcPts val="0"/>
                        </a:spcAft>
                      </a:pPr>
                      <a:r>
                        <a:rPr lang="en-US" sz="900">
                          <a:effectLst/>
                        </a:rPr>
                        <a:t>Stratified Sampling (Neyman Allocation)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182,808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[174,311, 191,304]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0.71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9775181"/>
                  </a:ext>
                </a:extLst>
              </a:tr>
              <a:tr h="315681">
                <a:tc>
                  <a:txBody>
                    <a:bodyPr/>
                    <a:lstStyle/>
                    <a:p>
                      <a:pPr marL="0" marR="0">
                        <a:lnSpc>
                          <a:spcPct val="107000"/>
                        </a:lnSpc>
                        <a:spcBef>
                          <a:spcPts val="0"/>
                        </a:spcBef>
                        <a:spcAft>
                          <a:spcPts val="0"/>
                        </a:spcAft>
                      </a:pPr>
                      <a:r>
                        <a:rPr lang="en-US" sz="900">
                          <a:effectLst/>
                        </a:rPr>
                        <a:t>Two-Stage Sampling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149,907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11,068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[127,010, 172,803]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667363"/>
                  </a:ext>
                </a:extLst>
              </a:tr>
            </a:tbl>
          </a:graphicData>
        </a:graphic>
      </p:graphicFrame>
    </p:spTree>
    <p:extLst>
      <p:ext uri="{BB962C8B-B14F-4D97-AF65-F5344CB8AC3E}">
        <p14:creationId xmlns:p14="http://schemas.microsoft.com/office/powerpoint/2010/main" val="259908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A3A-E18D-46B4-A215-F9924F936807}"/>
              </a:ext>
            </a:extLst>
          </p:cNvPr>
          <p:cNvSpPr>
            <a:spLocks noGrp="1"/>
          </p:cNvSpPr>
          <p:nvPr>
            <p:ph type="title"/>
          </p:nvPr>
        </p:nvSpPr>
        <p:spPr>
          <a:xfrm>
            <a:off x="838200" y="2567149"/>
            <a:ext cx="10515600" cy="1325563"/>
          </a:xfrm>
        </p:spPr>
        <p:txBody>
          <a:bodyPr>
            <a:normAutofit/>
          </a:bodyPr>
          <a:lstStyle/>
          <a:p>
            <a:pPr algn="ctr"/>
            <a:r>
              <a:rPr lang="en-US" sz="4800" b="1" dirty="0">
                <a:solidFill>
                  <a:srgbClr val="002060"/>
                </a:solidFill>
              </a:rPr>
              <a:t>Task 2</a:t>
            </a:r>
          </a:p>
        </p:txBody>
      </p:sp>
    </p:spTree>
    <p:extLst>
      <p:ext uri="{BB962C8B-B14F-4D97-AF65-F5344CB8AC3E}">
        <p14:creationId xmlns:p14="http://schemas.microsoft.com/office/powerpoint/2010/main" val="19666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Objective &amp; Results</a:t>
            </a:r>
          </a:p>
        </p:txBody>
      </p:sp>
      <p:sp>
        <p:nvSpPr>
          <p:cNvPr id="3" name="Content Placeholder 2">
            <a:extLst>
              <a:ext uri="{FF2B5EF4-FFF2-40B4-BE49-F238E27FC236}">
                <a16:creationId xmlns:a16="http://schemas.microsoft.com/office/drawing/2014/main" id="{C54A98FC-3422-4905-9FE4-6218E1BF85F5}"/>
              </a:ext>
            </a:extLst>
          </p:cNvPr>
          <p:cNvSpPr>
            <a:spLocks noGrp="1"/>
          </p:cNvSpPr>
          <p:nvPr>
            <p:ph idx="1"/>
          </p:nvPr>
        </p:nvSpPr>
        <p:spPr>
          <a:xfrm>
            <a:off x="838200" y="1219392"/>
            <a:ext cx="10515599" cy="843132"/>
          </a:xfrm>
          <a:solidFill>
            <a:schemeClr val="bg1">
              <a:lumMod val="95000"/>
            </a:schemeClr>
          </a:solidFill>
          <a:ln>
            <a:noFill/>
          </a:ln>
        </p:spPr>
        <p:txBody>
          <a:bodyPr>
            <a:normAutofit/>
          </a:bodyPr>
          <a:lstStyle/>
          <a:p>
            <a:pPr marL="0" indent="0" algn="just">
              <a:lnSpc>
                <a:spcPct val="100000"/>
              </a:lnSpc>
              <a:buNone/>
            </a:pPr>
            <a:r>
              <a:rPr lang="en-US" sz="1600" dirty="0"/>
              <a:t>To select five random samples from our population of 1,460 houses for each of the four sampling techniques we use in Task 1 and count the number of samples for which the 95% confidence interval contain the population mean sale price of $180,921 for each sampling technique.</a:t>
            </a:r>
            <a:endParaRPr lang="en-US" sz="1600" dirty="0">
              <a:solidFill>
                <a:srgbClr val="002060"/>
              </a:solidFill>
            </a:endParaRPr>
          </a:p>
        </p:txBody>
      </p:sp>
      <p:graphicFrame>
        <p:nvGraphicFramePr>
          <p:cNvPr id="4" name="Table 3">
            <a:extLst>
              <a:ext uri="{FF2B5EF4-FFF2-40B4-BE49-F238E27FC236}">
                <a16:creationId xmlns:a16="http://schemas.microsoft.com/office/drawing/2014/main" id="{CAF20E9A-28FC-4D80-8239-996036A88856}"/>
              </a:ext>
            </a:extLst>
          </p:cNvPr>
          <p:cNvGraphicFramePr>
            <a:graphicFrameLocks noGrp="1"/>
          </p:cNvGraphicFramePr>
          <p:nvPr>
            <p:extLst>
              <p:ext uri="{D42A27DB-BD31-4B8C-83A1-F6EECF244321}">
                <p14:modId xmlns:p14="http://schemas.microsoft.com/office/powerpoint/2010/main" val="1176768560"/>
              </p:ext>
            </p:extLst>
          </p:nvPr>
        </p:nvGraphicFramePr>
        <p:xfrm>
          <a:off x="838200" y="2248680"/>
          <a:ext cx="10515598" cy="4012661"/>
        </p:xfrm>
        <a:graphic>
          <a:graphicData uri="http://schemas.openxmlformats.org/drawingml/2006/table">
            <a:tbl>
              <a:tblPr firstRow="1" firstCol="1" bandRow="1">
                <a:tableStyleId>{5C22544A-7EE6-4342-B048-85BDC9FD1C3A}</a:tableStyleId>
              </a:tblPr>
              <a:tblGrid>
                <a:gridCol w="1988976">
                  <a:extLst>
                    <a:ext uri="{9D8B030D-6E8A-4147-A177-3AD203B41FA5}">
                      <a16:colId xmlns:a16="http://schemas.microsoft.com/office/drawing/2014/main" val="2849242862"/>
                    </a:ext>
                  </a:extLst>
                </a:gridCol>
                <a:gridCol w="1138334">
                  <a:extLst>
                    <a:ext uri="{9D8B030D-6E8A-4147-A177-3AD203B41FA5}">
                      <a16:colId xmlns:a16="http://schemas.microsoft.com/office/drawing/2014/main" val="3003979631"/>
                    </a:ext>
                  </a:extLst>
                </a:gridCol>
                <a:gridCol w="1147666">
                  <a:extLst>
                    <a:ext uri="{9D8B030D-6E8A-4147-A177-3AD203B41FA5}">
                      <a16:colId xmlns:a16="http://schemas.microsoft.com/office/drawing/2014/main" val="585920464"/>
                    </a:ext>
                  </a:extLst>
                </a:gridCol>
                <a:gridCol w="1184987">
                  <a:extLst>
                    <a:ext uri="{9D8B030D-6E8A-4147-A177-3AD203B41FA5}">
                      <a16:colId xmlns:a16="http://schemas.microsoft.com/office/drawing/2014/main" val="1754254201"/>
                    </a:ext>
                  </a:extLst>
                </a:gridCol>
                <a:gridCol w="1308339">
                  <a:extLst>
                    <a:ext uri="{9D8B030D-6E8A-4147-A177-3AD203B41FA5}">
                      <a16:colId xmlns:a16="http://schemas.microsoft.com/office/drawing/2014/main" val="3405894022"/>
                    </a:ext>
                  </a:extLst>
                </a:gridCol>
                <a:gridCol w="1248249">
                  <a:extLst>
                    <a:ext uri="{9D8B030D-6E8A-4147-A177-3AD203B41FA5}">
                      <a16:colId xmlns:a16="http://schemas.microsoft.com/office/drawing/2014/main" val="2229876858"/>
                    </a:ext>
                  </a:extLst>
                </a:gridCol>
                <a:gridCol w="2499047">
                  <a:extLst>
                    <a:ext uri="{9D8B030D-6E8A-4147-A177-3AD203B41FA5}">
                      <a16:colId xmlns:a16="http://schemas.microsoft.com/office/drawing/2014/main" val="1395882881"/>
                    </a:ext>
                  </a:extLst>
                </a:gridCol>
              </a:tblGrid>
              <a:tr h="298381">
                <a:tc>
                  <a:txBody>
                    <a:bodyPr/>
                    <a:lstStyle/>
                    <a:p>
                      <a:pPr marL="0" marR="0" algn="ctr">
                        <a:lnSpc>
                          <a:spcPct val="107000"/>
                        </a:lnSpc>
                        <a:spcBef>
                          <a:spcPts val="0"/>
                        </a:spcBef>
                        <a:spcAft>
                          <a:spcPts val="0"/>
                        </a:spcAft>
                      </a:pPr>
                      <a:r>
                        <a:rPr lang="en-US" sz="900">
                          <a:effectLst/>
                        </a:rPr>
                        <a:t>Design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a:effectLst/>
                        </a:rPr>
                        <a:t>Iteration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a:effectLst/>
                        </a:rPr>
                        <a:t>Mean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Standard Error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Lower 95% CL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Upper 95% CL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Percentage of CI's Containing Population Mean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2981344269"/>
                  </a:ext>
                </a:extLst>
              </a:tr>
              <a:tr h="185714">
                <a:tc rowSpan="5">
                  <a:txBody>
                    <a:bodyPr/>
                    <a:lstStyle/>
                    <a:p>
                      <a:pPr marL="0" marR="0">
                        <a:lnSpc>
                          <a:spcPct val="107000"/>
                        </a:lnSpc>
                        <a:spcBef>
                          <a:spcPts val="0"/>
                        </a:spcBef>
                        <a:spcAft>
                          <a:spcPts val="0"/>
                        </a:spcAft>
                      </a:pPr>
                      <a:r>
                        <a:rPr lang="en-US" sz="900">
                          <a:effectLst/>
                        </a:rPr>
                        <a:t>Simple Random Sample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175,784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4,614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166,689</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184,880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a:effectLst/>
                        </a:rPr>
                        <a:t>80%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3597253556"/>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187,675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5,572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176,690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198,659</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453670884"/>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176,136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4,282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167,694</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184,578</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3268588670"/>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169,466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4,013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161,555</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177,377</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451046248"/>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178,916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4,601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169,845</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187,988</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518196715"/>
                  </a:ext>
                </a:extLst>
              </a:tr>
              <a:tr h="185714">
                <a:tc rowSpan="5">
                  <a:txBody>
                    <a:bodyPr/>
                    <a:lstStyle/>
                    <a:p>
                      <a:pPr marL="0" marR="0">
                        <a:lnSpc>
                          <a:spcPct val="107000"/>
                        </a:lnSpc>
                        <a:spcBef>
                          <a:spcPts val="0"/>
                        </a:spcBef>
                        <a:spcAft>
                          <a:spcPts val="0"/>
                        </a:spcAft>
                      </a:pPr>
                      <a:r>
                        <a:rPr lang="en-US" sz="900">
                          <a:effectLst/>
                        </a:rPr>
                        <a:t>Proportional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184,572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5,776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173,183</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195,961</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a:effectLst/>
                        </a:rPr>
                        <a:t>100%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313177025"/>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182,511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5,104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172,448</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192,575</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125007029"/>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188,214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5,180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178,000</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198,428</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596380079"/>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176,537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4,556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167,554</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185,520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775966062"/>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186,368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5,344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175,831</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196,906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451263301"/>
                  </a:ext>
                </a:extLst>
              </a:tr>
              <a:tr h="185714">
                <a:tc rowSpan="5">
                  <a:txBody>
                    <a:bodyPr/>
                    <a:lstStyle/>
                    <a:p>
                      <a:pPr marL="0" marR="0">
                        <a:lnSpc>
                          <a:spcPct val="107000"/>
                        </a:lnSpc>
                        <a:spcBef>
                          <a:spcPts val="0"/>
                        </a:spcBef>
                        <a:spcAft>
                          <a:spcPts val="0"/>
                        </a:spcAft>
                      </a:pPr>
                      <a:r>
                        <a:rPr lang="en-US" sz="900">
                          <a:effectLst/>
                        </a:rPr>
                        <a:t>Neyman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188,179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5,111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178,100</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198,257</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a:effectLst/>
                        </a:rPr>
                        <a:t>100%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1529018992"/>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181,245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5,092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171,204</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191,286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227857699"/>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177,541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4,758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168,160</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186,923</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721491906"/>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184,498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4,910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174,816</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194,180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4182814521"/>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176,185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4,481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167,348</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185,021</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325728165"/>
                  </a:ext>
                </a:extLst>
              </a:tr>
              <a:tr h="185714">
                <a:tc rowSpan="5">
                  <a:txBody>
                    <a:bodyPr/>
                    <a:lstStyle/>
                    <a:p>
                      <a:pPr marL="0" marR="0">
                        <a:lnSpc>
                          <a:spcPct val="107000"/>
                        </a:lnSpc>
                        <a:spcBef>
                          <a:spcPts val="0"/>
                        </a:spcBef>
                        <a:spcAft>
                          <a:spcPts val="0"/>
                        </a:spcAft>
                      </a:pPr>
                      <a:r>
                        <a:rPr lang="en-US" sz="900">
                          <a:effectLst/>
                        </a:rPr>
                        <a:t>Two-stage (Cluster &amp; Proportional)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201,383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20,516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158,942</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243,825</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dirty="0">
                          <a:effectLst/>
                        </a:rPr>
                        <a:t>60%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1440924647"/>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187,035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16,396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153,117</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220,952</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292613928"/>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137,012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8,782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118,844</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155,180</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928911872"/>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184,621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17,095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149,256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219,986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61063686"/>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139,561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8,519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121,938</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157,184</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137471898"/>
                  </a:ext>
                </a:extLst>
              </a:tr>
            </a:tbl>
          </a:graphicData>
        </a:graphic>
      </p:graphicFrame>
    </p:spTree>
    <p:extLst>
      <p:ext uri="{BB962C8B-B14F-4D97-AF65-F5344CB8AC3E}">
        <p14:creationId xmlns:p14="http://schemas.microsoft.com/office/powerpoint/2010/main" val="319902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Inferences</a:t>
            </a:r>
          </a:p>
        </p:txBody>
      </p:sp>
      <p:sp>
        <p:nvSpPr>
          <p:cNvPr id="3" name="Content Placeholder 2">
            <a:extLst>
              <a:ext uri="{FF2B5EF4-FFF2-40B4-BE49-F238E27FC236}">
                <a16:creationId xmlns:a16="http://schemas.microsoft.com/office/drawing/2014/main" id="{C54A98FC-3422-4905-9FE4-6218E1BF85F5}"/>
              </a:ext>
            </a:extLst>
          </p:cNvPr>
          <p:cNvSpPr>
            <a:spLocks noGrp="1"/>
          </p:cNvSpPr>
          <p:nvPr>
            <p:ph idx="1"/>
          </p:nvPr>
        </p:nvSpPr>
        <p:spPr>
          <a:xfrm>
            <a:off x="838200" y="2837900"/>
            <a:ext cx="10515599" cy="3517641"/>
          </a:xfrm>
          <a:solidFill>
            <a:schemeClr val="bg1">
              <a:lumMod val="95000"/>
            </a:schemeClr>
          </a:solidFill>
          <a:ln>
            <a:noFill/>
          </a:ln>
        </p:spPr>
        <p:txBody>
          <a:bodyPr>
            <a:normAutofit lnSpcReduction="10000"/>
          </a:bodyPr>
          <a:lstStyle/>
          <a:p>
            <a:pPr algn="just">
              <a:lnSpc>
                <a:spcPct val="100000"/>
              </a:lnSpc>
            </a:pPr>
            <a:r>
              <a:rPr lang="en-US" sz="1600" dirty="0"/>
              <a:t>Mean of average house sale prices under SRS based on 5 samples is more than $3,000 lower than the population mean </a:t>
            </a:r>
          </a:p>
          <a:p>
            <a:pPr algn="just">
              <a:lnSpc>
                <a:spcPct val="100000"/>
              </a:lnSpc>
            </a:pPr>
            <a:r>
              <a:rPr lang="en-US" sz="1600" dirty="0"/>
              <a:t>Stratified sampling with proportional allocation estimates mean of average sale prices which is almost $2,000 above population mean</a:t>
            </a:r>
          </a:p>
          <a:p>
            <a:pPr algn="just">
              <a:lnSpc>
                <a:spcPct val="100000"/>
              </a:lnSpc>
            </a:pPr>
            <a:r>
              <a:rPr lang="en-US" sz="1600" dirty="0"/>
              <a:t>Stratified sampling with </a:t>
            </a:r>
            <a:r>
              <a:rPr lang="en-US" sz="1600" dirty="0" err="1"/>
              <a:t>Neyman</a:t>
            </a:r>
            <a:r>
              <a:rPr lang="en-US" sz="1600" dirty="0"/>
              <a:t> allocation comes the closest in predicting the population mean with an sample average of $181,530 across the five samples, merely $609 higher than population mean</a:t>
            </a:r>
          </a:p>
          <a:p>
            <a:pPr algn="just">
              <a:lnSpc>
                <a:spcPct val="100000"/>
              </a:lnSpc>
            </a:pPr>
            <a:r>
              <a:rPr lang="en-US" sz="1600" dirty="0"/>
              <a:t>SRS method has the lowest average standard error at $4,616 while the </a:t>
            </a:r>
            <a:r>
              <a:rPr lang="en-US" sz="1600" dirty="0" err="1"/>
              <a:t>Neyman</a:t>
            </a:r>
            <a:r>
              <a:rPr lang="en-US" sz="1600" dirty="0"/>
              <a:t> method comes in second at an average of $4,871</a:t>
            </a:r>
          </a:p>
          <a:p>
            <a:pPr algn="just">
              <a:lnSpc>
                <a:spcPct val="100000"/>
              </a:lnSpc>
            </a:pPr>
            <a:r>
              <a:rPr lang="en-US" sz="1600" dirty="0"/>
              <a:t>80% of the confidence intervals for sample mean under SRS capture the population mean whereas stratified sampling captures it in all cases</a:t>
            </a:r>
          </a:p>
          <a:p>
            <a:pPr algn="just">
              <a:lnSpc>
                <a:spcPct val="100000"/>
              </a:lnSpc>
            </a:pPr>
            <a:r>
              <a:rPr lang="en-US" sz="1600" dirty="0"/>
              <a:t>Confidence intervals for sample mean fails to contain population mean in 40% cases for two stage design</a:t>
            </a:r>
          </a:p>
          <a:p>
            <a:pPr algn="just">
              <a:lnSpc>
                <a:spcPct val="100000"/>
              </a:lnSpc>
            </a:pPr>
            <a:r>
              <a:rPr lang="en-US" sz="1600" dirty="0"/>
              <a:t>Overall Stratification following </a:t>
            </a:r>
            <a:r>
              <a:rPr lang="en-US" sz="1600" dirty="0" err="1"/>
              <a:t>Neyman</a:t>
            </a:r>
            <a:r>
              <a:rPr lang="en-US" sz="1600" dirty="0"/>
              <a:t> allocation produces the perfect balance between accuracy (minimal bias) and precision (minimal variance)</a:t>
            </a:r>
          </a:p>
        </p:txBody>
      </p:sp>
      <p:graphicFrame>
        <p:nvGraphicFramePr>
          <p:cNvPr id="5" name="Table 4">
            <a:extLst>
              <a:ext uri="{FF2B5EF4-FFF2-40B4-BE49-F238E27FC236}">
                <a16:creationId xmlns:a16="http://schemas.microsoft.com/office/drawing/2014/main" id="{761E56D8-9BFD-46F8-B6F2-F98A6B7D49CA}"/>
              </a:ext>
            </a:extLst>
          </p:cNvPr>
          <p:cNvGraphicFramePr>
            <a:graphicFrameLocks noGrp="1"/>
          </p:cNvGraphicFramePr>
          <p:nvPr>
            <p:extLst>
              <p:ext uri="{D42A27DB-BD31-4B8C-83A1-F6EECF244321}">
                <p14:modId xmlns:p14="http://schemas.microsoft.com/office/powerpoint/2010/main" val="4244417411"/>
              </p:ext>
            </p:extLst>
          </p:nvPr>
        </p:nvGraphicFramePr>
        <p:xfrm>
          <a:off x="2545022" y="1274733"/>
          <a:ext cx="7101953" cy="1300515"/>
        </p:xfrm>
        <a:graphic>
          <a:graphicData uri="http://schemas.openxmlformats.org/drawingml/2006/table">
            <a:tbl>
              <a:tblPr firstRow="1" firstCol="1" bandRow="1">
                <a:tableStyleId>{5C22544A-7EE6-4342-B048-85BDC9FD1C3A}</a:tableStyleId>
              </a:tblPr>
              <a:tblGrid>
                <a:gridCol w="2909215">
                  <a:extLst>
                    <a:ext uri="{9D8B030D-6E8A-4147-A177-3AD203B41FA5}">
                      <a16:colId xmlns:a16="http://schemas.microsoft.com/office/drawing/2014/main" val="1839258912"/>
                    </a:ext>
                  </a:extLst>
                </a:gridCol>
                <a:gridCol w="2201792">
                  <a:extLst>
                    <a:ext uri="{9D8B030D-6E8A-4147-A177-3AD203B41FA5}">
                      <a16:colId xmlns:a16="http://schemas.microsoft.com/office/drawing/2014/main" val="75840381"/>
                    </a:ext>
                  </a:extLst>
                </a:gridCol>
                <a:gridCol w="1990946">
                  <a:extLst>
                    <a:ext uri="{9D8B030D-6E8A-4147-A177-3AD203B41FA5}">
                      <a16:colId xmlns:a16="http://schemas.microsoft.com/office/drawing/2014/main" val="3891113579"/>
                    </a:ext>
                  </a:extLst>
                </a:gridCol>
              </a:tblGrid>
              <a:tr h="267753">
                <a:tc>
                  <a:txBody>
                    <a:bodyPr/>
                    <a:lstStyle/>
                    <a:p>
                      <a:pPr marL="0" marR="0" algn="ctr">
                        <a:lnSpc>
                          <a:spcPct val="107000"/>
                        </a:lnSpc>
                        <a:spcBef>
                          <a:spcPts val="0"/>
                        </a:spcBef>
                        <a:spcAft>
                          <a:spcPts val="0"/>
                        </a:spcAft>
                      </a:pPr>
                      <a:r>
                        <a:rPr lang="en-US" sz="9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Average 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Average Standard 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1557852"/>
                  </a:ext>
                </a:extLst>
              </a:tr>
              <a:tr h="255003">
                <a:tc>
                  <a:txBody>
                    <a:bodyPr/>
                    <a:lstStyle/>
                    <a:p>
                      <a:pPr marL="0" marR="0">
                        <a:lnSpc>
                          <a:spcPct val="107000"/>
                        </a:lnSpc>
                        <a:spcBef>
                          <a:spcPts val="0"/>
                        </a:spcBef>
                        <a:spcAft>
                          <a:spcPts val="0"/>
                        </a:spcAft>
                      </a:pPr>
                      <a:r>
                        <a:rPr lang="en-US" sz="900">
                          <a:effectLst/>
                        </a:rPr>
                        <a:t>Simple Random Sample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177,595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4,616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0834438"/>
                  </a:ext>
                </a:extLst>
              </a:tr>
              <a:tr h="255003">
                <a:tc>
                  <a:txBody>
                    <a:bodyPr/>
                    <a:lstStyle/>
                    <a:p>
                      <a:pPr marL="0" marR="0">
                        <a:lnSpc>
                          <a:spcPct val="107000"/>
                        </a:lnSpc>
                        <a:spcBef>
                          <a:spcPts val="0"/>
                        </a:spcBef>
                        <a:spcAft>
                          <a:spcPts val="0"/>
                        </a:spcAft>
                      </a:pPr>
                      <a:r>
                        <a:rPr lang="en-US" sz="900">
                          <a:effectLst/>
                        </a:rPr>
                        <a:t>Proportional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183,640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5,192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525839"/>
                  </a:ext>
                </a:extLst>
              </a:tr>
              <a:tr h="255003">
                <a:tc>
                  <a:txBody>
                    <a:bodyPr/>
                    <a:lstStyle/>
                    <a:p>
                      <a:pPr marL="0" marR="0">
                        <a:lnSpc>
                          <a:spcPct val="107000"/>
                        </a:lnSpc>
                        <a:spcBef>
                          <a:spcPts val="0"/>
                        </a:spcBef>
                        <a:spcAft>
                          <a:spcPts val="0"/>
                        </a:spcAft>
                      </a:pPr>
                      <a:r>
                        <a:rPr lang="en-US" sz="900">
                          <a:effectLst/>
                        </a:rPr>
                        <a:t>Neyman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181,530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4,871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3643644"/>
                  </a:ext>
                </a:extLst>
              </a:tr>
              <a:tr h="267753">
                <a:tc>
                  <a:txBody>
                    <a:bodyPr/>
                    <a:lstStyle/>
                    <a:p>
                      <a:pPr marL="0" marR="0">
                        <a:lnSpc>
                          <a:spcPct val="107000"/>
                        </a:lnSpc>
                        <a:spcBef>
                          <a:spcPts val="0"/>
                        </a:spcBef>
                        <a:spcAft>
                          <a:spcPts val="0"/>
                        </a:spcAft>
                      </a:pPr>
                      <a:r>
                        <a:rPr lang="en-US" sz="900">
                          <a:effectLst/>
                        </a:rPr>
                        <a:t>Two-stage (Cluster &amp; Proportional)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169,922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dirty="0">
                          <a:effectLst/>
                        </a:rPr>
                        <a:t>14,262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8652769"/>
                  </a:ext>
                </a:extLst>
              </a:tr>
            </a:tbl>
          </a:graphicData>
        </a:graphic>
      </p:graphicFrame>
    </p:spTree>
    <p:extLst>
      <p:ext uri="{BB962C8B-B14F-4D97-AF65-F5344CB8AC3E}">
        <p14:creationId xmlns:p14="http://schemas.microsoft.com/office/powerpoint/2010/main" val="295243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A3A-E18D-46B4-A215-F9924F936807}"/>
              </a:ext>
            </a:extLst>
          </p:cNvPr>
          <p:cNvSpPr>
            <a:spLocks noGrp="1"/>
          </p:cNvSpPr>
          <p:nvPr>
            <p:ph type="title"/>
          </p:nvPr>
        </p:nvSpPr>
        <p:spPr>
          <a:xfrm>
            <a:off x="838200" y="2567149"/>
            <a:ext cx="10515600" cy="1325563"/>
          </a:xfrm>
        </p:spPr>
        <p:txBody>
          <a:bodyPr>
            <a:normAutofit/>
          </a:bodyPr>
          <a:lstStyle/>
          <a:p>
            <a:pPr algn="ctr"/>
            <a:r>
              <a:rPr lang="en-US" sz="4800" b="1" dirty="0">
                <a:solidFill>
                  <a:srgbClr val="002060"/>
                </a:solidFill>
              </a:rPr>
              <a:t>Thank You</a:t>
            </a:r>
          </a:p>
        </p:txBody>
      </p:sp>
    </p:spTree>
    <p:extLst>
      <p:ext uri="{BB962C8B-B14F-4D97-AF65-F5344CB8AC3E}">
        <p14:creationId xmlns:p14="http://schemas.microsoft.com/office/powerpoint/2010/main" val="275548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A3A-E18D-46B4-A215-F9924F936807}"/>
              </a:ext>
            </a:extLst>
          </p:cNvPr>
          <p:cNvSpPr>
            <a:spLocks noGrp="1"/>
          </p:cNvSpPr>
          <p:nvPr>
            <p:ph type="title"/>
          </p:nvPr>
        </p:nvSpPr>
        <p:spPr>
          <a:xfrm>
            <a:off x="838200" y="2567149"/>
            <a:ext cx="10515600" cy="1325563"/>
          </a:xfrm>
        </p:spPr>
        <p:txBody>
          <a:bodyPr>
            <a:normAutofit/>
          </a:bodyPr>
          <a:lstStyle/>
          <a:p>
            <a:pPr algn="ctr"/>
            <a:r>
              <a:rPr lang="en-US" sz="4800" b="1" dirty="0">
                <a:solidFill>
                  <a:srgbClr val="002060"/>
                </a:solidFill>
              </a:rPr>
              <a:t>Task 1</a:t>
            </a:r>
          </a:p>
        </p:txBody>
      </p:sp>
    </p:spTree>
    <p:extLst>
      <p:ext uri="{BB962C8B-B14F-4D97-AF65-F5344CB8AC3E}">
        <p14:creationId xmlns:p14="http://schemas.microsoft.com/office/powerpoint/2010/main" val="31966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Objective &amp; Dataset</a:t>
            </a:r>
          </a:p>
        </p:txBody>
      </p:sp>
      <p:sp>
        <p:nvSpPr>
          <p:cNvPr id="3" name="Content Placeholder 2">
            <a:extLst>
              <a:ext uri="{FF2B5EF4-FFF2-40B4-BE49-F238E27FC236}">
                <a16:creationId xmlns:a16="http://schemas.microsoft.com/office/drawing/2014/main" id="{C54A98FC-3422-4905-9FE4-6218E1BF85F5}"/>
              </a:ext>
            </a:extLst>
          </p:cNvPr>
          <p:cNvSpPr>
            <a:spLocks noGrp="1"/>
          </p:cNvSpPr>
          <p:nvPr>
            <p:ph idx="1"/>
          </p:nvPr>
        </p:nvSpPr>
        <p:spPr>
          <a:xfrm>
            <a:off x="838200" y="1060314"/>
            <a:ext cx="10515599" cy="580644"/>
          </a:xfrm>
          <a:solidFill>
            <a:schemeClr val="bg1">
              <a:lumMod val="95000"/>
            </a:schemeClr>
          </a:solidFill>
          <a:ln>
            <a:noFill/>
          </a:ln>
        </p:spPr>
        <p:txBody>
          <a:bodyPr>
            <a:normAutofit/>
          </a:bodyPr>
          <a:lstStyle/>
          <a:p>
            <a:pPr marL="0" indent="0">
              <a:lnSpc>
                <a:spcPct val="100000"/>
              </a:lnSpc>
              <a:buNone/>
            </a:pPr>
            <a:r>
              <a:rPr lang="en-US" sz="1600" dirty="0">
                <a:solidFill>
                  <a:srgbClr val="002060"/>
                </a:solidFill>
              </a:rPr>
              <a:t>Comparative study between different sampling designs in drawing sufficiently sized samples from population in order to obtain information on population characteristics.</a:t>
            </a:r>
          </a:p>
        </p:txBody>
      </p:sp>
      <p:sp>
        <p:nvSpPr>
          <p:cNvPr id="4" name="Content Placeholder 2">
            <a:extLst>
              <a:ext uri="{FF2B5EF4-FFF2-40B4-BE49-F238E27FC236}">
                <a16:creationId xmlns:a16="http://schemas.microsoft.com/office/drawing/2014/main" id="{E8174D1A-E517-4F3D-A8AF-BF1E848051B2}"/>
              </a:ext>
            </a:extLst>
          </p:cNvPr>
          <p:cNvSpPr txBox="1">
            <a:spLocks/>
          </p:cNvSpPr>
          <p:nvPr/>
        </p:nvSpPr>
        <p:spPr>
          <a:xfrm>
            <a:off x="838200" y="1757458"/>
            <a:ext cx="10515599" cy="1997420"/>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002060"/>
                </a:solidFill>
              </a:rPr>
              <a:t>Dataset</a:t>
            </a:r>
          </a:p>
          <a:p>
            <a:r>
              <a:rPr lang="en-US" sz="1600" dirty="0"/>
              <a:t>Dataset provides the house sale prices in 25 different neighborhoods of Ames, Iowa in between 2006 and 2010</a:t>
            </a:r>
          </a:p>
          <a:p>
            <a:r>
              <a:rPr lang="en-US" sz="1600" dirty="0">
                <a:solidFill>
                  <a:srgbClr val="002060"/>
                </a:solidFill>
              </a:rPr>
              <a:t>Dataset contains 81 variables (categorical and continuous) across 1460 house-sales between 2006 and 2010</a:t>
            </a:r>
          </a:p>
          <a:p>
            <a:pPr>
              <a:lnSpc>
                <a:spcPct val="100000"/>
              </a:lnSpc>
            </a:pPr>
            <a:r>
              <a:rPr lang="en-US" sz="1600" dirty="0">
                <a:solidFill>
                  <a:srgbClr val="002060"/>
                </a:solidFill>
              </a:rPr>
              <a:t>Variables cover the aspects such as Sale price, Zoning, Neighborhood, Lot size and character, Age of the property, House Style, Foundation, Total area, Number of rooms, Garage quality, Additional features etc.</a:t>
            </a:r>
          </a:p>
          <a:p>
            <a:r>
              <a:rPr lang="en-US" sz="1600" dirty="0">
                <a:solidFill>
                  <a:srgbClr val="002060"/>
                </a:solidFill>
              </a:rPr>
              <a:t>Sampling designs focus on Neighborhood, House Style, Gross Living Area and Sale Price</a:t>
            </a:r>
          </a:p>
        </p:txBody>
      </p:sp>
      <p:pic>
        <p:nvPicPr>
          <p:cNvPr id="5" name="Picture 4">
            <a:extLst>
              <a:ext uri="{FF2B5EF4-FFF2-40B4-BE49-F238E27FC236}">
                <a16:creationId xmlns:a16="http://schemas.microsoft.com/office/drawing/2014/main" id="{650155AA-7241-47D4-A655-CD55A45016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65004" y="3871379"/>
            <a:ext cx="4388795" cy="2610556"/>
          </a:xfrm>
          <a:prstGeom prst="rect">
            <a:avLst/>
          </a:prstGeom>
          <a:noFill/>
        </p:spPr>
      </p:pic>
      <p:sp>
        <p:nvSpPr>
          <p:cNvPr id="6" name="Content Placeholder 2">
            <a:extLst>
              <a:ext uri="{FF2B5EF4-FFF2-40B4-BE49-F238E27FC236}">
                <a16:creationId xmlns:a16="http://schemas.microsoft.com/office/drawing/2014/main" id="{6F4EC1F7-457A-45FB-9995-AE5A6CF8A965}"/>
              </a:ext>
            </a:extLst>
          </p:cNvPr>
          <p:cNvSpPr txBox="1">
            <a:spLocks/>
          </p:cNvSpPr>
          <p:nvPr/>
        </p:nvSpPr>
        <p:spPr>
          <a:xfrm>
            <a:off x="838199" y="3874846"/>
            <a:ext cx="5971163" cy="2618027"/>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002060"/>
                </a:solidFill>
              </a:rPr>
              <a:t>Population Overview</a:t>
            </a:r>
          </a:p>
          <a:p>
            <a:r>
              <a:rPr lang="en-US" sz="1600" dirty="0">
                <a:solidFill>
                  <a:srgbClr val="002060"/>
                </a:solidFill>
              </a:rPr>
              <a:t>Average sale price is parameter of interest</a:t>
            </a:r>
          </a:p>
          <a:p>
            <a:r>
              <a:rPr lang="en-US" sz="1600" dirty="0">
                <a:solidFill>
                  <a:srgbClr val="002060"/>
                </a:solidFill>
              </a:rPr>
              <a:t>Population size (N) = 1,460</a:t>
            </a:r>
          </a:p>
          <a:p>
            <a:r>
              <a:rPr lang="en-US" sz="1600" dirty="0">
                <a:solidFill>
                  <a:srgbClr val="002060"/>
                </a:solidFill>
              </a:rPr>
              <a:t>Average sale price for population (µ) = $180,921</a:t>
            </a:r>
          </a:p>
          <a:p>
            <a:r>
              <a:rPr lang="en-US" sz="1600" dirty="0">
                <a:solidFill>
                  <a:srgbClr val="002060"/>
                </a:solidFill>
              </a:rPr>
              <a:t>Standard deviation of sale prices for population (σ) = $79,415</a:t>
            </a:r>
          </a:p>
          <a:p>
            <a:r>
              <a:rPr lang="en-US" sz="1600" dirty="0">
                <a:solidFill>
                  <a:srgbClr val="002060"/>
                </a:solidFill>
              </a:rPr>
              <a:t>Sale price ranges from $35,000 to above $750,000</a:t>
            </a:r>
          </a:p>
          <a:p>
            <a:r>
              <a:rPr lang="en-US" sz="1600" dirty="0">
                <a:solidFill>
                  <a:srgbClr val="002060"/>
                </a:solidFill>
              </a:rPr>
              <a:t>Over 50% of sales cost between $110,000 and $185,000</a:t>
            </a:r>
          </a:p>
          <a:p>
            <a:r>
              <a:rPr lang="en-US" sz="1600" dirty="0">
                <a:solidFill>
                  <a:srgbClr val="002060"/>
                </a:solidFill>
              </a:rPr>
              <a:t>Sale price has right skewed distribution due to few high value sales</a:t>
            </a:r>
          </a:p>
        </p:txBody>
      </p:sp>
    </p:spTree>
    <p:extLst>
      <p:ext uri="{BB962C8B-B14F-4D97-AF65-F5344CB8AC3E}">
        <p14:creationId xmlns:p14="http://schemas.microsoft.com/office/powerpoint/2010/main" val="362819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Sample Designs &amp; Sample Size Determination</a:t>
            </a:r>
          </a:p>
        </p:txBody>
      </p:sp>
      <p:sp>
        <p:nvSpPr>
          <p:cNvPr id="4" name="Content Placeholder 2">
            <a:extLst>
              <a:ext uri="{FF2B5EF4-FFF2-40B4-BE49-F238E27FC236}">
                <a16:creationId xmlns:a16="http://schemas.microsoft.com/office/drawing/2014/main" id="{E8174D1A-E517-4F3D-A8AF-BF1E848051B2}"/>
              </a:ext>
            </a:extLst>
          </p:cNvPr>
          <p:cNvSpPr txBox="1">
            <a:spLocks/>
          </p:cNvSpPr>
          <p:nvPr/>
        </p:nvSpPr>
        <p:spPr>
          <a:xfrm>
            <a:off x="838201" y="1206956"/>
            <a:ext cx="10515599" cy="1741522"/>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i="0" u="none" strike="noStrike" kern="1200" cap="none" spc="0" normalizeH="0" baseline="0" noProof="0" dirty="0">
                <a:ln>
                  <a:noFill/>
                </a:ln>
                <a:solidFill>
                  <a:srgbClr val="002060"/>
                </a:solidFill>
                <a:effectLst/>
                <a:uLnTx/>
                <a:uFillTx/>
                <a:latin typeface="Calibri" panose="020F0502020204030204"/>
                <a:ea typeface="+mn-ea"/>
                <a:cs typeface="+mn-cs"/>
              </a:rPr>
              <a:t>Consider four different sample designs in this study: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Simple Random Sampling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Stratified Sampling with proportional allocation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Stratified Sampling with </a:t>
            </a:r>
            <a:r>
              <a:rPr kumimoji="0" lang="en-US" sz="1600" b="0" i="0" u="none" strike="noStrike" kern="1200" cap="none" spc="0" normalizeH="0" baseline="0" noProof="0" dirty="0" err="1">
                <a:ln>
                  <a:noFill/>
                </a:ln>
                <a:solidFill>
                  <a:srgbClr val="002060"/>
                </a:solidFill>
                <a:effectLst/>
                <a:uLnTx/>
                <a:uFillTx/>
                <a:latin typeface="Calibri" panose="020F0502020204030204"/>
                <a:ea typeface="+mn-ea"/>
                <a:cs typeface="+mn-cs"/>
              </a:rPr>
              <a:t>Neyman</a:t>
            </a: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 allocation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Two Stage Sampling</a:t>
            </a:r>
          </a:p>
        </p:txBody>
      </p:sp>
      <p:sp>
        <p:nvSpPr>
          <p:cNvPr id="9" name="Content Placeholder 2">
            <a:extLst>
              <a:ext uri="{FF2B5EF4-FFF2-40B4-BE49-F238E27FC236}">
                <a16:creationId xmlns:a16="http://schemas.microsoft.com/office/drawing/2014/main" id="{949FA14A-E62B-466E-86EB-17F851D727F8}"/>
              </a:ext>
            </a:extLst>
          </p:cNvPr>
          <p:cNvSpPr txBox="1">
            <a:spLocks/>
          </p:cNvSpPr>
          <p:nvPr/>
        </p:nvSpPr>
        <p:spPr>
          <a:xfrm>
            <a:off x="838201" y="3122839"/>
            <a:ext cx="10515599" cy="3220747"/>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With </a:t>
            </a:r>
            <a:r>
              <a:rPr lang="en-US" sz="1600" dirty="0">
                <a:solidFill>
                  <a:srgbClr val="002060"/>
                </a:solidFill>
                <a:latin typeface="Calibri" panose="020F0502020204030204"/>
              </a:rPr>
              <a:t>CLT and considering large sample size, as</a:t>
            </a:r>
            <a:r>
              <a:rPr kumimoji="0" lang="en-US" sz="1600" b="0" i="0" u="none" strike="noStrike" kern="1200" cap="none" spc="0" normalizeH="0" baseline="0" noProof="0" dirty="0" err="1">
                <a:ln>
                  <a:noFill/>
                </a:ln>
                <a:solidFill>
                  <a:srgbClr val="002060"/>
                </a:solidFill>
                <a:effectLst/>
                <a:uLnTx/>
                <a:uFillTx/>
                <a:latin typeface="Calibri" panose="020F0502020204030204"/>
                <a:ea typeface="+mn-ea"/>
                <a:cs typeface="+mn-cs"/>
              </a:rPr>
              <a:t>sume</a:t>
            </a: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 Normality in population distribution despite observed skewness.</a:t>
            </a:r>
          </a:p>
          <a:p>
            <a:r>
              <a:rPr lang="en-US" sz="1600" dirty="0">
                <a:solidFill>
                  <a:srgbClr val="002060"/>
                </a:solidFill>
                <a:latin typeface="Calibri" panose="020F0502020204030204"/>
              </a:rPr>
              <a:t>Margin of error = $10,000 (approximated 5% of average sale price in population)</a:t>
            </a:r>
          </a:p>
          <a:p>
            <a:pPr marL="0" indent="0">
              <a:buNone/>
            </a:pPr>
            <a:endPar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lvl="0" indent="0">
              <a:buNone/>
            </a:pPr>
            <a:r>
              <a:rPr lang="en-US" sz="1600" dirty="0">
                <a:solidFill>
                  <a:srgbClr val="002060"/>
                </a:solidFill>
                <a:latin typeface="Calibri" panose="020F0502020204030204"/>
              </a:rPr>
              <a:t>Initial sample size:	</a:t>
            </a:r>
          </a:p>
          <a:p>
            <a:pPr marL="0" lvl="0" indent="0" algn="ctr">
              <a:buNone/>
            </a:pPr>
            <a:r>
              <a:rPr lang="en-US" sz="1600" dirty="0">
                <a:solidFill>
                  <a:srgbClr val="002060"/>
                </a:solidFill>
                <a:latin typeface="Calibri" panose="020F0502020204030204"/>
              </a:rPr>
              <a:t>n</a:t>
            </a:r>
            <a:r>
              <a:rPr lang="en-US" sz="1600" baseline="-25000" dirty="0">
                <a:solidFill>
                  <a:srgbClr val="002060"/>
                </a:solidFill>
                <a:latin typeface="Calibri" panose="020F0502020204030204"/>
              </a:rPr>
              <a:t>0,srs</a:t>
            </a:r>
            <a:r>
              <a:rPr lang="en-US" sz="1600" dirty="0">
                <a:solidFill>
                  <a:srgbClr val="002060"/>
                </a:solidFill>
                <a:latin typeface="Calibri" panose="020F0502020204030204"/>
              </a:rPr>
              <a:t> = (z</a:t>
            </a:r>
            <a:r>
              <a:rPr lang="en-US" sz="1600" baseline="-25000" dirty="0">
                <a:solidFill>
                  <a:srgbClr val="002060"/>
                </a:solidFill>
                <a:latin typeface="Calibri" panose="020F0502020204030204"/>
              </a:rPr>
              <a:t>95%</a:t>
            </a:r>
            <a:r>
              <a:rPr lang="en-US" sz="1600" dirty="0">
                <a:solidFill>
                  <a:srgbClr val="002060"/>
                </a:solidFill>
                <a:latin typeface="Calibri" panose="020F0502020204030204"/>
              </a:rPr>
              <a:t>)</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 * s</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 / (I</a:t>
            </a:r>
            <a:r>
              <a:rPr lang="en-US" sz="1600" baseline="-25000" dirty="0">
                <a:solidFill>
                  <a:srgbClr val="002060"/>
                </a:solidFill>
                <a:latin typeface="Calibri" panose="020F0502020204030204"/>
              </a:rPr>
              <a:t>95%</a:t>
            </a:r>
            <a:r>
              <a:rPr lang="en-US" sz="1600" dirty="0">
                <a:solidFill>
                  <a:srgbClr val="002060"/>
                </a:solidFill>
                <a:latin typeface="Calibri" panose="020F0502020204030204"/>
              </a:rPr>
              <a:t>)</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 = (1.96)</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*(79415)</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/(10000)</a:t>
            </a:r>
            <a:r>
              <a:rPr lang="en-US" sz="1600" baseline="30000" dirty="0">
                <a:solidFill>
                  <a:srgbClr val="002060"/>
                </a:solidFill>
                <a:latin typeface="Calibri" panose="020F0502020204030204"/>
              </a:rPr>
              <a:t>2</a:t>
            </a:r>
            <a:r>
              <a:rPr lang="en-US" sz="1600" dirty="0">
                <a:solidFill>
                  <a:srgbClr val="002060"/>
                </a:solidFill>
                <a:latin typeface="Calibri" panose="020F0502020204030204"/>
              </a:rPr>
              <a:t> = 242 </a:t>
            </a:r>
          </a:p>
          <a:p>
            <a:pPr marL="0" lvl="0" indent="0">
              <a:buNone/>
            </a:pPr>
            <a:r>
              <a:rPr lang="en-US" sz="1600" dirty="0">
                <a:solidFill>
                  <a:srgbClr val="002060"/>
                </a:solidFill>
              </a:rPr>
              <a:t>Final sample size:</a:t>
            </a:r>
          </a:p>
          <a:p>
            <a:pPr marL="0" lvl="0" indent="0" algn="ctr">
              <a:buNone/>
            </a:pPr>
            <a:r>
              <a:rPr lang="en-US" sz="16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t>
            </a:r>
            <a:r>
              <a:rPr lang="en-US" sz="1600" baseline="-250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srs</a:t>
            </a:r>
            <a:r>
              <a:rPr lang="en-US"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600" dirty="0">
                <a:solidFill>
                  <a:srgbClr val="002060"/>
                </a:solidFill>
                <a:effectLst/>
                <a:latin typeface="Calibri" panose="020F0502020204030204" pitchFamily="34" charset="0"/>
                <a:ea typeface="Calibri" panose="020F0502020204030204" pitchFamily="34" charset="0"/>
              </a:rPr>
              <a:t>n</a:t>
            </a:r>
            <a:r>
              <a:rPr lang="en-US" sz="1600" baseline="-25000" dirty="0">
                <a:solidFill>
                  <a:srgbClr val="002060"/>
                </a:solidFill>
                <a:effectLst/>
                <a:latin typeface="Calibri" panose="020F0502020204030204" pitchFamily="34" charset="0"/>
                <a:ea typeface="Calibri" panose="020F0502020204030204" pitchFamily="34" charset="0"/>
              </a:rPr>
              <a:t>0,srs</a:t>
            </a:r>
            <a:r>
              <a:rPr lang="en-US" sz="1600" dirty="0">
                <a:solidFill>
                  <a:srgbClr val="002060"/>
                </a:solidFill>
                <a:effectLst/>
                <a:latin typeface="Calibri" panose="020F0502020204030204" pitchFamily="34" charset="0"/>
                <a:ea typeface="Calibri" panose="020F0502020204030204" pitchFamily="34" charset="0"/>
              </a:rPr>
              <a:t> / (1 + n</a:t>
            </a:r>
            <a:r>
              <a:rPr lang="en-US" sz="1600" baseline="-25000" dirty="0">
                <a:solidFill>
                  <a:srgbClr val="002060"/>
                </a:solidFill>
                <a:effectLst/>
                <a:latin typeface="Calibri" panose="020F0502020204030204" pitchFamily="34" charset="0"/>
                <a:ea typeface="Calibri" panose="020F0502020204030204" pitchFamily="34" charset="0"/>
              </a:rPr>
              <a:t>0,srs</a:t>
            </a:r>
            <a:r>
              <a:rPr lang="en-US" sz="1600" dirty="0">
                <a:solidFill>
                  <a:srgbClr val="002060"/>
                </a:solidFill>
                <a:effectLst/>
                <a:latin typeface="Calibri" panose="020F0502020204030204" pitchFamily="34" charset="0"/>
                <a:ea typeface="Calibri" panose="020F0502020204030204" pitchFamily="34" charset="0"/>
              </a:rPr>
              <a:t> /N) = 242 / (1+ 242/1460) = 208</a:t>
            </a:r>
          </a:p>
          <a:p>
            <a:pPr marL="0" lvl="0" indent="0" algn="ctr">
              <a:buNone/>
            </a:pPr>
            <a:endParaRPr lang="en-US" sz="1600" dirty="0">
              <a:solidFill>
                <a:srgbClr val="002060"/>
              </a:solidFill>
              <a:effectLst/>
              <a:latin typeface="Calibri" panose="020F0502020204030204" pitchFamily="34" charset="0"/>
              <a:ea typeface="Calibri" panose="020F0502020204030204" pitchFamily="34" charset="0"/>
            </a:endParaRPr>
          </a:p>
          <a:p>
            <a:r>
              <a:rPr lang="en-US" sz="1600" dirty="0">
                <a:solidFill>
                  <a:srgbClr val="002060"/>
                </a:solidFill>
                <a:latin typeface="Calibri" panose="020F0502020204030204"/>
              </a:rPr>
              <a:t>Consider sample size of 208 sample units/records for all four sampling methods irrespective of complexity of the designs.</a:t>
            </a:r>
          </a:p>
        </p:txBody>
      </p:sp>
    </p:spTree>
    <p:extLst>
      <p:ext uri="{BB962C8B-B14F-4D97-AF65-F5344CB8AC3E}">
        <p14:creationId xmlns:p14="http://schemas.microsoft.com/office/powerpoint/2010/main" val="317104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1: Simple Random Sampling</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060313"/>
            <a:ext cx="10515599" cy="665849"/>
          </a:xfrm>
          <a:solidFill>
            <a:schemeClr val="bg1">
              <a:lumMod val="95000"/>
            </a:schemeClr>
          </a:solidFill>
          <a:ln>
            <a:noFill/>
          </a:ln>
        </p:spPr>
        <p:txBody>
          <a:bodyPr>
            <a:normAutofit/>
          </a:bodyPr>
          <a:lstStyle/>
          <a:p>
            <a:pPr marL="0" indent="0">
              <a:lnSpc>
                <a:spcPct val="100000"/>
              </a:lnSpc>
              <a:buNone/>
            </a:pPr>
            <a:r>
              <a:rPr lang="en-US" sz="1600" dirty="0">
                <a:solidFill>
                  <a:srgbClr val="002060"/>
                </a:solidFill>
              </a:rPr>
              <a:t>Simple random sampling is a sampling design </a:t>
            </a:r>
            <a:r>
              <a:rPr lang="en-US" sz="1600" dirty="0">
                <a:latin typeface="Calibri" panose="020F0502020204030204" pitchFamily="34" charset="0"/>
                <a:ea typeface="Calibri" panose="020F0502020204030204" pitchFamily="34" charset="0"/>
                <a:cs typeface="Times New Roman" panose="02020603050405020304" pitchFamily="18" charset="0"/>
              </a:rPr>
              <a:t>in which each sample unit is chosen randomly so that at any stage all the population units have the same probability of being chosen in the sample.</a:t>
            </a:r>
            <a:endParaRPr lang="en-US" sz="1600" dirty="0">
              <a:solidFill>
                <a:srgbClr val="002060"/>
              </a:solidFill>
            </a:endParaRP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9" y="1725358"/>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02060"/>
                </a:solidFill>
                <a:latin typeface="+mn-lt"/>
              </a:rPr>
              <a:t>Sampling Results (Output from SAS)</a:t>
            </a:r>
          </a:p>
        </p:txBody>
      </p:sp>
      <p:pic>
        <p:nvPicPr>
          <p:cNvPr id="8" name="Picture 7">
            <a:extLst>
              <a:ext uri="{FF2B5EF4-FFF2-40B4-BE49-F238E27FC236}">
                <a16:creationId xmlns:a16="http://schemas.microsoft.com/office/drawing/2014/main" id="{E6DE745A-F332-4F8B-A4E8-565C623DC7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9" y="2259347"/>
            <a:ext cx="5257801" cy="3161734"/>
          </a:xfrm>
          <a:prstGeom prst="rect">
            <a:avLst/>
          </a:prstGeom>
          <a:solidFill>
            <a:schemeClr val="bg1"/>
          </a:solidFill>
          <a:ln>
            <a:solidFill>
              <a:schemeClr val="accent1"/>
            </a:solidFill>
          </a:ln>
        </p:spPr>
      </p:pic>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198" y="5421081"/>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2060"/>
                </a:solidFill>
              </a:rPr>
              <a:t>Sample mean (x-bar) = 177,378</a:t>
            </a:r>
          </a:p>
          <a:p>
            <a:r>
              <a:rPr lang="en-US" sz="1600" dirty="0">
                <a:solidFill>
                  <a:srgbClr val="002060"/>
                </a:solidFill>
              </a:rPr>
              <a:t>S.E of sample mean (s) = 5,099</a:t>
            </a:r>
          </a:p>
          <a:p>
            <a:r>
              <a:rPr lang="en-US" sz="1600" dirty="0">
                <a:solidFill>
                  <a:srgbClr val="002060"/>
                </a:solidFill>
              </a:rPr>
              <a:t>95% C.I for sample mean = [167,325, 187,430]</a:t>
            </a:r>
          </a:p>
          <a:p>
            <a:pPr marL="0" indent="0">
              <a:lnSpc>
                <a:spcPct val="100000"/>
              </a:lnSpc>
              <a:buFont typeface="Arial" panose="020B0604020202020204" pitchFamily="34" charset="0"/>
              <a:buNone/>
            </a:pPr>
            <a:endParaRPr lang="en-US" sz="1200" dirty="0">
              <a:solidFill>
                <a:srgbClr val="002060"/>
              </a:solidFill>
            </a:endParaRPr>
          </a:p>
        </p:txBody>
      </p:sp>
      <p:pic>
        <p:nvPicPr>
          <p:cNvPr id="9" name="Picture 8">
            <a:extLst>
              <a:ext uri="{FF2B5EF4-FFF2-40B4-BE49-F238E27FC236}">
                <a16:creationId xmlns:a16="http://schemas.microsoft.com/office/drawing/2014/main" id="{178C6727-8286-429F-8D45-F8F9032C6205}"/>
              </a:ext>
            </a:extLst>
          </p:cNvPr>
          <p:cNvPicPr/>
          <p:nvPr/>
        </p:nvPicPr>
        <p:blipFill>
          <a:blip r:embed="rId3"/>
          <a:stretch>
            <a:fillRect/>
          </a:stretch>
        </p:blipFill>
        <p:spPr>
          <a:xfrm>
            <a:off x="838195" y="2259347"/>
            <a:ext cx="5243711" cy="3161734"/>
          </a:xfrm>
          <a:prstGeom prst="rect">
            <a:avLst/>
          </a:prstGeom>
          <a:ln>
            <a:solidFill>
              <a:schemeClr val="accent1"/>
            </a:solidFill>
          </a:ln>
        </p:spPr>
      </p:pic>
    </p:spTree>
    <p:extLst>
      <p:ext uri="{BB962C8B-B14F-4D97-AF65-F5344CB8AC3E}">
        <p14:creationId xmlns:p14="http://schemas.microsoft.com/office/powerpoint/2010/main" val="313011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2: Stratified Sampling with Proportional Allocation</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386886"/>
            <a:ext cx="10515599" cy="1113721"/>
          </a:xfrm>
          <a:solidFill>
            <a:schemeClr val="bg1">
              <a:lumMod val="95000"/>
            </a:schemeClr>
          </a:solidFill>
          <a:ln>
            <a:noFill/>
          </a:ln>
        </p:spPr>
        <p:txBody>
          <a:bodyPr>
            <a:normAutofit/>
          </a:bodyPr>
          <a:lstStyle/>
          <a:p>
            <a:pPr marL="0" indent="0" algn="just">
              <a:lnSpc>
                <a:spcPct val="100000"/>
              </a:lnSpc>
              <a:buNone/>
            </a:pPr>
            <a:r>
              <a:rPr lang="en-US" sz="1600" dirty="0"/>
              <a:t>Stratified sampling is a technique followed when the population has several homogeneous subgroups, known as strata, and the sample is drawn in such a way that each stratum is representative of the population. A simple random sampling method is used to select sample units from each stratum. For a proportional allocation, sample units from each stratum maintain the same ratio of the number of units in each stratum in the population.</a:t>
            </a:r>
            <a:endParaRPr lang="en-US" sz="1600" dirty="0">
              <a:solidFill>
                <a:srgbClr val="002060"/>
              </a:solidFill>
            </a:endParaRP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200" y="2615149"/>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Stratum Sample Sizes</a:t>
            </a:r>
          </a:p>
        </p:txBody>
      </p:sp>
      <p:graphicFrame>
        <p:nvGraphicFramePr>
          <p:cNvPr id="4" name="Table 3">
            <a:extLst>
              <a:ext uri="{FF2B5EF4-FFF2-40B4-BE49-F238E27FC236}">
                <a16:creationId xmlns:a16="http://schemas.microsoft.com/office/drawing/2014/main" id="{04252771-7114-484E-AECC-AD44E493DA78}"/>
              </a:ext>
            </a:extLst>
          </p:cNvPr>
          <p:cNvGraphicFramePr>
            <a:graphicFrameLocks noGrp="1"/>
          </p:cNvGraphicFramePr>
          <p:nvPr>
            <p:extLst>
              <p:ext uri="{D42A27DB-BD31-4B8C-83A1-F6EECF244321}">
                <p14:modId xmlns:p14="http://schemas.microsoft.com/office/powerpoint/2010/main" val="1131485509"/>
              </p:ext>
            </p:extLst>
          </p:nvPr>
        </p:nvGraphicFramePr>
        <p:xfrm>
          <a:off x="3354354" y="3310335"/>
          <a:ext cx="5483292" cy="2885189"/>
        </p:xfrm>
        <a:graphic>
          <a:graphicData uri="http://schemas.openxmlformats.org/drawingml/2006/table">
            <a:tbl>
              <a:tblPr firstRow="1" firstCol="1" bandRow="1">
                <a:tableStyleId>{5C22544A-7EE6-4342-B048-85BDC9FD1C3A}</a:tableStyleId>
              </a:tblPr>
              <a:tblGrid>
                <a:gridCol w="823066">
                  <a:extLst>
                    <a:ext uri="{9D8B030D-6E8A-4147-A177-3AD203B41FA5}">
                      <a16:colId xmlns:a16="http://schemas.microsoft.com/office/drawing/2014/main" val="38455778"/>
                    </a:ext>
                  </a:extLst>
                </a:gridCol>
                <a:gridCol w="891654">
                  <a:extLst>
                    <a:ext uri="{9D8B030D-6E8A-4147-A177-3AD203B41FA5}">
                      <a16:colId xmlns:a16="http://schemas.microsoft.com/office/drawing/2014/main" val="2899749079"/>
                    </a:ext>
                  </a:extLst>
                </a:gridCol>
                <a:gridCol w="1299376">
                  <a:extLst>
                    <a:ext uri="{9D8B030D-6E8A-4147-A177-3AD203B41FA5}">
                      <a16:colId xmlns:a16="http://schemas.microsoft.com/office/drawing/2014/main" val="3296077247"/>
                    </a:ext>
                  </a:extLst>
                </a:gridCol>
                <a:gridCol w="1234598">
                  <a:extLst>
                    <a:ext uri="{9D8B030D-6E8A-4147-A177-3AD203B41FA5}">
                      <a16:colId xmlns:a16="http://schemas.microsoft.com/office/drawing/2014/main" val="3595485620"/>
                    </a:ext>
                  </a:extLst>
                </a:gridCol>
                <a:gridCol w="1234598">
                  <a:extLst>
                    <a:ext uri="{9D8B030D-6E8A-4147-A177-3AD203B41FA5}">
                      <a16:colId xmlns:a16="http://schemas.microsoft.com/office/drawing/2014/main" val="60239323"/>
                    </a:ext>
                  </a:extLst>
                </a:gridCol>
              </a:tblGrid>
              <a:tr h="460283">
                <a:tc>
                  <a:txBody>
                    <a:bodyPr/>
                    <a:lstStyle/>
                    <a:p>
                      <a:pPr marL="0" marR="0" algn="ctr">
                        <a:lnSpc>
                          <a:spcPct val="107000"/>
                        </a:lnSpc>
                        <a:spcBef>
                          <a:spcPts val="0"/>
                        </a:spcBef>
                        <a:spcAft>
                          <a:spcPts val="0"/>
                        </a:spcAft>
                      </a:pPr>
                      <a:r>
                        <a:rPr lang="en-US" sz="900">
                          <a:effectLst/>
                        </a:rPr>
                        <a:t>Stratum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House Style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No. Of Houses (Nh)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Proportion (ph)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Sample Size (nh)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6064592"/>
                  </a:ext>
                </a:extLst>
              </a:tr>
              <a:tr h="269434">
                <a:tc>
                  <a:txBody>
                    <a:bodyPr/>
                    <a:lstStyle/>
                    <a:p>
                      <a:pPr marL="0" marR="0">
                        <a:lnSpc>
                          <a:spcPct val="107000"/>
                        </a:lnSpc>
                        <a:spcBef>
                          <a:spcPts val="0"/>
                        </a:spcBef>
                        <a:spcAft>
                          <a:spcPts val="0"/>
                        </a:spcAft>
                      </a:pPr>
                      <a:r>
                        <a:rPr lang="en-US" sz="900">
                          <a:effectLst/>
                        </a:rPr>
                        <a:t>Stratum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726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0.4973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6075383"/>
                  </a:ext>
                </a:extLst>
              </a:tr>
              <a:tr h="269434">
                <a:tc>
                  <a:txBody>
                    <a:bodyPr/>
                    <a:lstStyle/>
                    <a:p>
                      <a:pPr marL="0" marR="0">
                        <a:lnSpc>
                          <a:spcPct val="107000"/>
                        </a:lnSpc>
                        <a:spcBef>
                          <a:spcPts val="0"/>
                        </a:spcBef>
                        <a:spcAft>
                          <a:spcPts val="0"/>
                        </a:spcAft>
                      </a:pPr>
                      <a:r>
                        <a:rPr lang="en-US" sz="900">
                          <a:effectLst/>
                        </a:rPr>
                        <a:t>Stratum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0.1055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53325973"/>
                  </a:ext>
                </a:extLst>
              </a:tr>
              <a:tr h="269434">
                <a:tc>
                  <a:txBody>
                    <a:bodyPr/>
                    <a:lstStyle/>
                    <a:p>
                      <a:pPr marL="0" marR="0">
                        <a:lnSpc>
                          <a:spcPct val="107000"/>
                        </a:lnSpc>
                        <a:spcBef>
                          <a:spcPts val="0"/>
                        </a:spcBef>
                        <a:spcAft>
                          <a:spcPts val="0"/>
                        </a:spcAft>
                      </a:pPr>
                      <a:r>
                        <a:rPr lang="en-US" sz="900">
                          <a:effectLst/>
                        </a:rPr>
                        <a:t>Stratum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0195431"/>
                  </a:ext>
                </a:extLst>
              </a:tr>
              <a:tr h="269434">
                <a:tc>
                  <a:txBody>
                    <a:bodyPr/>
                    <a:lstStyle/>
                    <a:p>
                      <a:pPr marL="0" marR="0">
                        <a:lnSpc>
                          <a:spcPct val="107000"/>
                        </a:lnSpc>
                        <a:spcBef>
                          <a:spcPts val="0"/>
                        </a:spcBef>
                        <a:spcAft>
                          <a:spcPts val="0"/>
                        </a:spcAft>
                      </a:pPr>
                      <a:r>
                        <a:rPr lang="en-US" sz="900">
                          <a:effectLst/>
                        </a:rPr>
                        <a:t>Stratum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0.3048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16723048"/>
                  </a:ext>
                </a:extLst>
              </a:tr>
              <a:tr h="269434">
                <a:tc>
                  <a:txBody>
                    <a:bodyPr/>
                    <a:lstStyle/>
                    <a:p>
                      <a:pPr marL="0" marR="0">
                        <a:lnSpc>
                          <a:spcPct val="107000"/>
                        </a:lnSpc>
                        <a:spcBef>
                          <a:spcPts val="0"/>
                        </a:spcBef>
                        <a:spcAft>
                          <a:spcPts val="0"/>
                        </a:spcAft>
                      </a:pPr>
                      <a:r>
                        <a:rPr lang="en-US" sz="900">
                          <a:effectLst/>
                        </a:rPr>
                        <a:t>Stratum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76497958"/>
                  </a:ext>
                </a:extLst>
              </a:tr>
              <a:tr h="269434">
                <a:tc>
                  <a:txBody>
                    <a:bodyPr/>
                    <a:lstStyle/>
                    <a:p>
                      <a:pPr marL="0" marR="0">
                        <a:lnSpc>
                          <a:spcPct val="107000"/>
                        </a:lnSpc>
                        <a:spcBef>
                          <a:spcPts val="0"/>
                        </a:spcBef>
                        <a:spcAft>
                          <a:spcPts val="0"/>
                        </a:spcAft>
                      </a:pPr>
                      <a:r>
                        <a:rPr lang="en-US" sz="900">
                          <a:effectLst/>
                        </a:rPr>
                        <a:t>Stratum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9061621"/>
                  </a:ext>
                </a:extLst>
              </a:tr>
              <a:tr h="269434">
                <a:tc>
                  <a:txBody>
                    <a:bodyPr/>
                    <a:lstStyle/>
                    <a:p>
                      <a:pPr marL="0" marR="0">
                        <a:lnSpc>
                          <a:spcPct val="107000"/>
                        </a:lnSpc>
                        <a:spcBef>
                          <a:spcPts val="0"/>
                        </a:spcBef>
                        <a:spcAft>
                          <a:spcPts val="0"/>
                        </a:spcAft>
                      </a:pPr>
                      <a:r>
                        <a:rPr lang="en-US" sz="900">
                          <a:effectLst/>
                        </a:rPr>
                        <a:t>Stratum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Sfoyer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0724537"/>
                  </a:ext>
                </a:extLst>
              </a:tr>
              <a:tr h="269434">
                <a:tc>
                  <a:txBody>
                    <a:bodyPr/>
                    <a:lstStyle/>
                    <a:p>
                      <a:pPr marL="0" marR="0">
                        <a:lnSpc>
                          <a:spcPct val="107000"/>
                        </a:lnSpc>
                        <a:spcBef>
                          <a:spcPts val="0"/>
                        </a:spcBef>
                        <a:spcAft>
                          <a:spcPts val="0"/>
                        </a:spcAft>
                      </a:pPr>
                      <a:r>
                        <a:rPr lang="en-US" sz="900">
                          <a:effectLst/>
                        </a:rPr>
                        <a:t>Stratum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SLvl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92509444"/>
                  </a:ext>
                </a:extLst>
              </a:tr>
              <a:tr h="269434">
                <a:tc>
                  <a:txBody>
                    <a:bodyPr/>
                    <a:lstStyle/>
                    <a:p>
                      <a:pPr marL="0" marR="0">
                        <a:lnSpc>
                          <a:spcPct val="107000"/>
                        </a:lnSpc>
                        <a:spcBef>
                          <a:spcPts val="0"/>
                        </a:spcBef>
                        <a:spcAft>
                          <a:spcPts val="0"/>
                        </a:spcAft>
                      </a:pPr>
                      <a:r>
                        <a:rPr lang="en-US" sz="9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1460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9812923"/>
                  </a:ext>
                </a:extLst>
              </a:tr>
            </a:tbl>
          </a:graphicData>
        </a:graphic>
      </p:graphicFrame>
    </p:spTree>
    <p:extLst>
      <p:ext uri="{BB962C8B-B14F-4D97-AF65-F5344CB8AC3E}">
        <p14:creationId xmlns:p14="http://schemas.microsoft.com/office/powerpoint/2010/main" val="136638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2 (Contd..)</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8" y="945770"/>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Sampling Results (Output from SAS)</a:t>
            </a:r>
          </a:p>
        </p:txBody>
      </p:sp>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201" y="5534684"/>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Sample mean (x-bar) </a:t>
            </a:r>
            <a:r>
              <a:rPr lang="en-US" sz="1600" dirty="0">
                <a:solidFill>
                  <a:srgbClr val="002060"/>
                </a:solidFill>
              </a:rPr>
              <a:t>= 179,286</a:t>
            </a:r>
            <a:endPar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S.E of sample mean (s) = 5,211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95% C.I for sample mean = [169,010, 189,562]</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98DE51B7-BBE2-4403-BFD9-A05F43092F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4518" y="1748256"/>
            <a:ext cx="3145155" cy="1680744"/>
          </a:xfrm>
          <a:prstGeom prst="rect">
            <a:avLst/>
          </a:prstGeom>
          <a:noFill/>
          <a:ln>
            <a:solidFill>
              <a:schemeClr val="accent1"/>
            </a:solidFill>
          </a:ln>
        </p:spPr>
      </p:pic>
      <p:pic>
        <p:nvPicPr>
          <p:cNvPr id="13" name="Picture 12">
            <a:extLst>
              <a:ext uri="{FF2B5EF4-FFF2-40B4-BE49-F238E27FC236}">
                <a16:creationId xmlns:a16="http://schemas.microsoft.com/office/drawing/2014/main" id="{D31C6BB7-DA0E-4D64-89D1-2644FC9202F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3" y="1748256"/>
            <a:ext cx="5257805" cy="3786428"/>
          </a:xfrm>
          <a:prstGeom prst="rect">
            <a:avLst/>
          </a:prstGeom>
          <a:noFill/>
          <a:ln>
            <a:solidFill>
              <a:schemeClr val="accent1"/>
            </a:solidFill>
          </a:ln>
        </p:spPr>
      </p:pic>
      <p:pic>
        <p:nvPicPr>
          <p:cNvPr id="8" name="Picture 7">
            <a:extLst>
              <a:ext uri="{FF2B5EF4-FFF2-40B4-BE49-F238E27FC236}">
                <a16:creationId xmlns:a16="http://schemas.microsoft.com/office/drawing/2014/main" id="{2B8D0058-9530-4A43-8349-50A33DFC5C07}"/>
              </a:ext>
            </a:extLst>
          </p:cNvPr>
          <p:cNvPicPr/>
          <p:nvPr/>
        </p:nvPicPr>
        <p:blipFill>
          <a:blip r:embed="rId4"/>
          <a:stretch>
            <a:fillRect/>
          </a:stretch>
        </p:blipFill>
        <p:spPr>
          <a:xfrm>
            <a:off x="838198" y="3429000"/>
            <a:ext cx="5257798" cy="2105684"/>
          </a:xfrm>
          <a:prstGeom prst="rect">
            <a:avLst/>
          </a:prstGeom>
          <a:ln>
            <a:solidFill>
              <a:schemeClr val="accent1"/>
            </a:solidFill>
          </a:ln>
        </p:spPr>
      </p:pic>
    </p:spTree>
    <p:extLst>
      <p:ext uri="{BB962C8B-B14F-4D97-AF65-F5344CB8AC3E}">
        <p14:creationId xmlns:p14="http://schemas.microsoft.com/office/powerpoint/2010/main" val="182497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3: Stratified Sampling with </a:t>
            </a:r>
            <a:r>
              <a:rPr lang="en-US" sz="3200" b="1" dirty="0" err="1">
                <a:solidFill>
                  <a:srgbClr val="002060"/>
                </a:solidFill>
                <a:latin typeface="+mn-lt"/>
              </a:rPr>
              <a:t>Neyman</a:t>
            </a:r>
            <a:r>
              <a:rPr lang="en-US" sz="3200" b="1" dirty="0">
                <a:solidFill>
                  <a:srgbClr val="002060"/>
                </a:solidFill>
                <a:latin typeface="+mn-lt"/>
              </a:rPr>
              <a:t> Allocation</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386886"/>
            <a:ext cx="10515599" cy="580645"/>
          </a:xfrm>
          <a:solidFill>
            <a:schemeClr val="bg1">
              <a:lumMod val="95000"/>
            </a:schemeClr>
          </a:solidFill>
          <a:ln>
            <a:noFill/>
          </a:ln>
        </p:spPr>
        <p:txBody>
          <a:bodyPr>
            <a:normAutofit/>
          </a:bodyPr>
          <a:lstStyle/>
          <a:p>
            <a:pPr marL="0" indent="0" algn="just">
              <a:lnSpc>
                <a:spcPct val="100000"/>
              </a:lnSpc>
              <a:buNone/>
            </a:pPr>
            <a:r>
              <a:rPr lang="en-US" sz="1600" dirty="0">
                <a:solidFill>
                  <a:srgbClr val="002060"/>
                </a:solidFill>
              </a:rPr>
              <a:t>Another type of stratification method </a:t>
            </a:r>
            <a:r>
              <a:rPr lang="en-US" sz="1600" dirty="0"/>
              <a:t>in which the variation of an auxiliary variable between strata are considered for determining the sample sizes for different strata to form the sample.</a:t>
            </a:r>
            <a:r>
              <a:rPr lang="en-US" sz="1600" dirty="0">
                <a:solidFill>
                  <a:srgbClr val="002060"/>
                </a:solidFill>
              </a:rPr>
              <a:t> </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200" y="2118325"/>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Stratum Sample Sizes</a:t>
            </a:r>
          </a:p>
        </p:txBody>
      </p:sp>
      <p:graphicFrame>
        <p:nvGraphicFramePr>
          <p:cNvPr id="3" name="Table 2">
            <a:extLst>
              <a:ext uri="{FF2B5EF4-FFF2-40B4-BE49-F238E27FC236}">
                <a16:creationId xmlns:a16="http://schemas.microsoft.com/office/drawing/2014/main" id="{95184610-1D88-4BF9-B2D8-B17AB0E4B6E5}"/>
              </a:ext>
            </a:extLst>
          </p:cNvPr>
          <p:cNvGraphicFramePr>
            <a:graphicFrameLocks noGrp="1"/>
          </p:cNvGraphicFramePr>
          <p:nvPr>
            <p:extLst>
              <p:ext uri="{D42A27DB-BD31-4B8C-83A1-F6EECF244321}">
                <p14:modId xmlns:p14="http://schemas.microsoft.com/office/powerpoint/2010/main" val="4030619242"/>
              </p:ext>
            </p:extLst>
          </p:nvPr>
        </p:nvGraphicFramePr>
        <p:xfrm>
          <a:off x="1935440" y="2849763"/>
          <a:ext cx="8321120" cy="2983278"/>
        </p:xfrm>
        <a:graphic>
          <a:graphicData uri="http://schemas.openxmlformats.org/drawingml/2006/table">
            <a:tbl>
              <a:tblPr firstRow="1" firstCol="1" bandRow="1">
                <a:tableStyleId>{5C22544A-7EE6-4342-B048-85BDC9FD1C3A}</a:tableStyleId>
              </a:tblPr>
              <a:tblGrid>
                <a:gridCol w="675800">
                  <a:extLst>
                    <a:ext uri="{9D8B030D-6E8A-4147-A177-3AD203B41FA5}">
                      <a16:colId xmlns:a16="http://schemas.microsoft.com/office/drawing/2014/main" val="2564144559"/>
                    </a:ext>
                  </a:extLst>
                </a:gridCol>
                <a:gridCol w="802728">
                  <a:extLst>
                    <a:ext uri="{9D8B030D-6E8A-4147-A177-3AD203B41FA5}">
                      <a16:colId xmlns:a16="http://schemas.microsoft.com/office/drawing/2014/main" val="2477937126"/>
                    </a:ext>
                  </a:extLst>
                </a:gridCol>
                <a:gridCol w="1173218">
                  <a:extLst>
                    <a:ext uri="{9D8B030D-6E8A-4147-A177-3AD203B41FA5}">
                      <a16:colId xmlns:a16="http://schemas.microsoft.com/office/drawing/2014/main" val="2466837269"/>
                    </a:ext>
                  </a:extLst>
                </a:gridCol>
                <a:gridCol w="1767003">
                  <a:extLst>
                    <a:ext uri="{9D8B030D-6E8A-4147-A177-3AD203B41FA5}">
                      <a16:colId xmlns:a16="http://schemas.microsoft.com/office/drawing/2014/main" val="4285048625"/>
                    </a:ext>
                  </a:extLst>
                </a:gridCol>
                <a:gridCol w="1889569">
                  <a:extLst>
                    <a:ext uri="{9D8B030D-6E8A-4147-A177-3AD203B41FA5}">
                      <a16:colId xmlns:a16="http://schemas.microsoft.com/office/drawing/2014/main" val="340352631"/>
                    </a:ext>
                  </a:extLst>
                </a:gridCol>
                <a:gridCol w="965323">
                  <a:extLst>
                    <a:ext uri="{9D8B030D-6E8A-4147-A177-3AD203B41FA5}">
                      <a16:colId xmlns:a16="http://schemas.microsoft.com/office/drawing/2014/main" val="1376627020"/>
                    </a:ext>
                  </a:extLst>
                </a:gridCol>
                <a:gridCol w="1047479">
                  <a:extLst>
                    <a:ext uri="{9D8B030D-6E8A-4147-A177-3AD203B41FA5}">
                      <a16:colId xmlns:a16="http://schemas.microsoft.com/office/drawing/2014/main" val="3480483411"/>
                    </a:ext>
                  </a:extLst>
                </a:gridCol>
              </a:tblGrid>
              <a:tr h="475932">
                <a:tc>
                  <a:txBody>
                    <a:bodyPr/>
                    <a:lstStyle/>
                    <a:p>
                      <a:pPr marL="0" marR="0" algn="ctr">
                        <a:lnSpc>
                          <a:spcPct val="107000"/>
                        </a:lnSpc>
                        <a:spcBef>
                          <a:spcPts val="0"/>
                        </a:spcBef>
                        <a:spcAft>
                          <a:spcPts val="0"/>
                        </a:spcAft>
                      </a:pPr>
                      <a:r>
                        <a:rPr lang="en-US" sz="900">
                          <a:effectLst/>
                        </a:rPr>
                        <a:t>Stratum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House Style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No. Of Houses (Nh)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Average Gross Living Area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Std Dev Gross Living Area (sh)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Nh*sh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Sample Size (nh)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4233981"/>
                  </a:ext>
                </a:extLst>
              </a:tr>
              <a:tr h="278594">
                <a:tc>
                  <a:txBody>
                    <a:bodyPr/>
                    <a:lstStyle/>
                    <a:p>
                      <a:pPr marL="0" marR="0">
                        <a:lnSpc>
                          <a:spcPct val="107000"/>
                        </a:lnSpc>
                        <a:spcBef>
                          <a:spcPts val="0"/>
                        </a:spcBef>
                        <a:spcAft>
                          <a:spcPts val="0"/>
                        </a:spcAft>
                      </a:pPr>
                      <a:r>
                        <a:rPr lang="en-US" sz="900">
                          <a:effectLst/>
                        </a:rPr>
                        <a:t>Stratum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726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381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276,606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2276726"/>
                  </a:ext>
                </a:extLst>
              </a:tr>
              <a:tr h="278594">
                <a:tc>
                  <a:txBody>
                    <a:bodyPr/>
                    <a:lstStyle/>
                    <a:p>
                      <a:pPr marL="0" marR="0">
                        <a:lnSpc>
                          <a:spcPct val="107000"/>
                        </a:lnSpc>
                        <a:spcBef>
                          <a:spcPts val="0"/>
                        </a:spcBef>
                        <a:spcAft>
                          <a:spcPts val="0"/>
                        </a:spcAft>
                      </a:pPr>
                      <a:r>
                        <a:rPr lang="en-US" sz="900">
                          <a:effectLst/>
                        </a:rPr>
                        <a:t>Stratum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1,565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68,530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81760330"/>
                  </a:ext>
                </a:extLst>
              </a:tr>
              <a:tr h="278594">
                <a:tc>
                  <a:txBody>
                    <a:bodyPr/>
                    <a:lstStyle/>
                    <a:p>
                      <a:pPr marL="0" marR="0">
                        <a:lnSpc>
                          <a:spcPct val="107000"/>
                        </a:lnSpc>
                        <a:spcBef>
                          <a:spcPts val="0"/>
                        </a:spcBef>
                        <a:spcAft>
                          <a:spcPts val="0"/>
                        </a:spcAft>
                      </a:pPr>
                      <a:r>
                        <a:rPr lang="en-US" sz="900">
                          <a:effectLst/>
                        </a:rPr>
                        <a:t>Stratum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896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1,540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2498538"/>
                  </a:ext>
                </a:extLst>
              </a:tr>
              <a:tr h="278594">
                <a:tc>
                  <a:txBody>
                    <a:bodyPr/>
                    <a:lstStyle/>
                    <a:p>
                      <a:pPr marL="0" marR="0">
                        <a:lnSpc>
                          <a:spcPct val="107000"/>
                        </a:lnSpc>
                        <a:spcBef>
                          <a:spcPts val="0"/>
                        </a:spcBef>
                        <a:spcAft>
                          <a:spcPts val="0"/>
                        </a:spcAft>
                      </a:pPr>
                      <a:r>
                        <a:rPr lang="en-US" sz="900">
                          <a:effectLst/>
                        </a:rPr>
                        <a:t>Stratum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1,887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528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234,960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58226676"/>
                  </a:ext>
                </a:extLst>
              </a:tr>
              <a:tr h="278594">
                <a:tc>
                  <a:txBody>
                    <a:bodyPr/>
                    <a:lstStyle/>
                    <a:p>
                      <a:pPr marL="0" marR="0">
                        <a:lnSpc>
                          <a:spcPct val="107000"/>
                        </a:lnSpc>
                        <a:spcBef>
                          <a:spcPts val="0"/>
                        </a:spcBef>
                        <a:spcAft>
                          <a:spcPts val="0"/>
                        </a:spcAft>
                      </a:pPr>
                      <a:r>
                        <a:rPr lang="en-US" sz="900">
                          <a:effectLst/>
                        </a:rPr>
                        <a:t>Stratum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2,848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4,904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32885857"/>
                  </a:ext>
                </a:extLst>
              </a:tr>
              <a:tr h="278594">
                <a:tc>
                  <a:txBody>
                    <a:bodyPr/>
                    <a:lstStyle/>
                    <a:p>
                      <a:pPr marL="0" marR="0">
                        <a:lnSpc>
                          <a:spcPct val="107000"/>
                        </a:lnSpc>
                        <a:spcBef>
                          <a:spcPts val="0"/>
                        </a:spcBef>
                        <a:spcAft>
                          <a:spcPts val="0"/>
                        </a:spcAft>
                      </a:pPr>
                      <a:r>
                        <a:rPr lang="en-US" sz="900">
                          <a:effectLst/>
                        </a:rPr>
                        <a:t>Stratum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1,908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4,895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40515704"/>
                  </a:ext>
                </a:extLst>
              </a:tr>
              <a:tr h="278594">
                <a:tc>
                  <a:txBody>
                    <a:bodyPr/>
                    <a:lstStyle/>
                    <a:p>
                      <a:pPr marL="0" marR="0">
                        <a:lnSpc>
                          <a:spcPct val="107000"/>
                        </a:lnSpc>
                        <a:spcBef>
                          <a:spcPts val="0"/>
                        </a:spcBef>
                        <a:spcAft>
                          <a:spcPts val="0"/>
                        </a:spcAft>
                      </a:pPr>
                      <a:r>
                        <a:rPr lang="en-US" sz="900">
                          <a:effectLst/>
                        </a:rPr>
                        <a:t>Stratum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Sfoyer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973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10,360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0812051"/>
                  </a:ext>
                </a:extLst>
              </a:tr>
              <a:tr h="278594">
                <a:tc>
                  <a:txBody>
                    <a:bodyPr/>
                    <a:lstStyle/>
                    <a:p>
                      <a:pPr marL="0" marR="0">
                        <a:lnSpc>
                          <a:spcPct val="107000"/>
                        </a:lnSpc>
                        <a:spcBef>
                          <a:spcPts val="0"/>
                        </a:spcBef>
                        <a:spcAft>
                          <a:spcPts val="0"/>
                        </a:spcAft>
                      </a:pPr>
                      <a:r>
                        <a:rPr lang="en-US" sz="900">
                          <a:effectLst/>
                        </a:rPr>
                        <a:t>Stratum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SLvl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1,374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25,155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50580861"/>
                  </a:ext>
                </a:extLst>
              </a:tr>
              <a:tr h="278594">
                <a:tc>
                  <a:txBody>
                    <a:bodyPr/>
                    <a:lstStyle/>
                    <a:p>
                      <a:pPr marL="0" marR="0">
                        <a:lnSpc>
                          <a:spcPct val="107000"/>
                        </a:lnSpc>
                        <a:spcBef>
                          <a:spcPts val="0"/>
                        </a:spcBef>
                        <a:spcAft>
                          <a:spcPts val="0"/>
                        </a:spcAft>
                      </a:pPr>
                      <a:r>
                        <a:rPr lang="en-US" sz="9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1,460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626,950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08137322"/>
                  </a:ext>
                </a:extLst>
              </a:tr>
            </a:tbl>
          </a:graphicData>
        </a:graphic>
      </p:graphicFrame>
    </p:spTree>
    <p:extLst>
      <p:ext uri="{BB962C8B-B14F-4D97-AF65-F5344CB8AC3E}">
        <p14:creationId xmlns:p14="http://schemas.microsoft.com/office/powerpoint/2010/main" val="16111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3 (Contd..)</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8" y="945770"/>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Sampling Results (Output from SAS)</a:t>
            </a:r>
          </a:p>
        </p:txBody>
      </p:sp>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201" y="5534684"/>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Sample mean (x-bar) = 182,808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S.E of sample mean (s) = 4,309</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95% C.I for sample mean = [174,312, 191,304]</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50A5B781-3EB3-4C2E-98A0-402C82BC1C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3460" y="1748256"/>
            <a:ext cx="3267271" cy="1680744"/>
          </a:xfrm>
          <a:prstGeom prst="rect">
            <a:avLst/>
          </a:prstGeom>
          <a:noFill/>
          <a:ln>
            <a:solidFill>
              <a:schemeClr val="accent1"/>
            </a:solidFill>
          </a:ln>
        </p:spPr>
      </p:pic>
      <p:pic>
        <p:nvPicPr>
          <p:cNvPr id="14" name="Picture 13">
            <a:extLst>
              <a:ext uri="{FF2B5EF4-FFF2-40B4-BE49-F238E27FC236}">
                <a16:creationId xmlns:a16="http://schemas.microsoft.com/office/drawing/2014/main" id="{4038EAF7-40C7-42F8-BE1F-2C0180FBCB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2" y="1748256"/>
            <a:ext cx="5257795" cy="3786428"/>
          </a:xfrm>
          <a:prstGeom prst="rect">
            <a:avLst/>
          </a:prstGeom>
          <a:noFill/>
          <a:ln>
            <a:solidFill>
              <a:schemeClr val="accent1"/>
            </a:solidFill>
          </a:ln>
        </p:spPr>
      </p:pic>
      <p:pic>
        <p:nvPicPr>
          <p:cNvPr id="11" name="Picture 10">
            <a:extLst>
              <a:ext uri="{FF2B5EF4-FFF2-40B4-BE49-F238E27FC236}">
                <a16:creationId xmlns:a16="http://schemas.microsoft.com/office/drawing/2014/main" id="{EB10C786-08A3-4BA6-8624-4D9AC44BDE83}"/>
              </a:ext>
            </a:extLst>
          </p:cNvPr>
          <p:cNvPicPr/>
          <p:nvPr/>
        </p:nvPicPr>
        <p:blipFill>
          <a:blip r:embed="rId4"/>
          <a:stretch>
            <a:fillRect/>
          </a:stretch>
        </p:blipFill>
        <p:spPr>
          <a:xfrm>
            <a:off x="838197" y="3429000"/>
            <a:ext cx="5257781" cy="2105684"/>
          </a:xfrm>
          <a:prstGeom prst="rect">
            <a:avLst/>
          </a:prstGeom>
          <a:ln>
            <a:solidFill>
              <a:schemeClr val="accent1"/>
            </a:solidFill>
          </a:ln>
        </p:spPr>
      </p:pic>
    </p:spTree>
    <p:extLst>
      <p:ext uri="{BB962C8B-B14F-4D97-AF65-F5344CB8AC3E}">
        <p14:creationId xmlns:p14="http://schemas.microsoft.com/office/powerpoint/2010/main" val="363626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1513</Words>
  <Application>Microsoft Office PowerPoint</Application>
  <PresentationFormat>Widescreen</PresentationFormat>
  <Paragraphs>365</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Task 1</vt:lpstr>
      <vt:lpstr>Objective &amp; Dataset</vt:lpstr>
      <vt:lpstr>Sample Designs &amp; Sample Size Determination</vt:lpstr>
      <vt:lpstr>Design 1: Simple Random Sampling</vt:lpstr>
      <vt:lpstr>Design 2: Stratified Sampling with Proportional Allocation</vt:lpstr>
      <vt:lpstr>Design 2 (Contd..)</vt:lpstr>
      <vt:lpstr>Design 3: Stratified Sampling with Neyman Allocation</vt:lpstr>
      <vt:lpstr>Design 3 (Contd..)</vt:lpstr>
      <vt:lpstr>Design 4: Two Stage Sampling</vt:lpstr>
      <vt:lpstr>Design 4 (Contd..)</vt:lpstr>
      <vt:lpstr>Comparison between Sample Designs</vt:lpstr>
      <vt:lpstr>Task 2</vt:lpstr>
      <vt:lpstr>Objective &amp; Results</vt:lpstr>
      <vt:lpstr>Inferences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Bhattacharyya</dc:creator>
  <cp:lastModifiedBy>Sudip Bhattacharyya</cp:lastModifiedBy>
  <cp:revision>46</cp:revision>
  <dcterms:created xsi:type="dcterms:W3CDTF">2018-04-03T17:17:16Z</dcterms:created>
  <dcterms:modified xsi:type="dcterms:W3CDTF">2018-04-04T05:47:22Z</dcterms:modified>
</cp:coreProperties>
</file>