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Freeman" initials="DF" lastIdx="1" clrIdx="0">
    <p:extLst>
      <p:ext uri="{19B8F6BF-5375-455C-9EA6-DF929625EA0E}">
        <p15:presenceInfo xmlns:p15="http://schemas.microsoft.com/office/powerpoint/2012/main" userId="Daniel Freeman" providerId="None"/>
      </p:ext>
    </p:extLst>
  </p:cmAuthor>
  <p:cmAuthor id="2" name="Freeman, Daniel" initials="FD" lastIdx="1" clrIdx="1">
    <p:extLst>
      <p:ext uri="{19B8F6BF-5375-455C-9EA6-DF929625EA0E}">
        <p15:presenceInfo xmlns:p15="http://schemas.microsoft.com/office/powerpoint/2012/main" userId="Freeman, 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9C409-A678-4132-9312-7CC26CED64ED}"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28DF6-6A1C-428A-AE08-EF3608F161C0}" type="slidenum">
              <a:rPr lang="en-US" smtClean="0"/>
              <a:t>‹#›</a:t>
            </a:fld>
            <a:endParaRPr lang="en-US"/>
          </a:p>
        </p:txBody>
      </p:sp>
    </p:spTree>
    <p:extLst>
      <p:ext uri="{BB962C8B-B14F-4D97-AF65-F5344CB8AC3E}">
        <p14:creationId xmlns:p14="http://schemas.microsoft.com/office/powerpoint/2010/main" val="30675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28DF6-6A1C-428A-AE08-EF3608F161C0}" type="slidenum">
              <a:rPr lang="en-US" smtClean="0"/>
              <a:t>1</a:t>
            </a:fld>
            <a:endParaRPr lang="en-US"/>
          </a:p>
        </p:txBody>
      </p:sp>
    </p:spTree>
    <p:extLst>
      <p:ext uri="{BB962C8B-B14F-4D97-AF65-F5344CB8AC3E}">
        <p14:creationId xmlns:p14="http://schemas.microsoft.com/office/powerpoint/2010/main" val="73422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22EB-BEF4-45AF-BFC8-7A1EA66DB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EEC9-DAC4-4B26-BE04-3C4C48B9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3E7D4-6355-4B84-84B2-D32A39E30325}"/>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98175A7B-E161-451A-9103-B64FC4E63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EE14D-EAFF-4F3C-BA14-038C1724A74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471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B2FE-1AE0-4629-AC4C-A85571AB5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3A1C8-4285-4829-80CF-E31A55AC63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F060B-EE2C-44DD-88E1-A631775ED51E}"/>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19CD71A2-4236-4151-B04C-6584C5502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4B946-48A2-452E-81D0-834E94F4CDE6}"/>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15713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42488-23EE-4C6E-8A38-1A0FFD06B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6031C6-E5D3-4761-BA19-C5BFE2499E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3C1A6-D687-472D-BBF0-CD4C39B87C6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A6B6AB2A-2B9D-4AD7-872F-408D7E04B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70A1E-9CFD-4225-8342-9FD66AED6140}"/>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8645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C8B-B8C5-45E3-A7FD-5A710D540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80F90-56E1-4448-9FA4-299D33BC76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D09AC-8AF9-4BA0-A658-0B846B02785C}"/>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833B4CC0-F01C-4857-A3FD-1A25F0C95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B71D7-4EBC-41D6-B563-8EB4D20B38B8}"/>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13563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ACDB-FE2C-4062-AA83-EB4E44E2A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92616-08BF-462E-BE1D-03016B1F2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4EA2C1-F03D-4B6A-B8F4-E0ED7177476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7AF41807-D7D5-41F3-B403-BCBB583D1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3054B-148B-4DA3-8B9C-B56124C72504}"/>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61026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564A-5DE4-4FE5-9A11-731E19DBA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F9C34-5177-4B4D-8F68-0DA5428DF0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7E0AD-EFF5-4112-8E13-EE83ADE100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FF48A-0588-4B2C-9EE8-F179CA3F981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3934F8C6-3030-4B16-B012-2D53329F1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39BE9-1C21-472F-ADC3-6C43ECE3082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98468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74F8-6ECD-4FB7-8B31-7C140EE09A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EDA36-AD8D-490E-AF21-98B1BF986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7EB04-3813-4D2A-A4EA-AF47188843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A6FEA-5523-4062-9BF7-4537C7B2D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99CF6A-C014-4853-83C7-069A3CED85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0651F-B622-40A4-917E-ACC452F424AE}"/>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8" name="Footer Placeholder 7">
            <a:extLst>
              <a:ext uri="{FF2B5EF4-FFF2-40B4-BE49-F238E27FC236}">
                <a16:creationId xmlns:a16="http://schemas.microsoft.com/office/drawing/2014/main" id="{AE635347-6E06-405C-B43B-4BA2AEF2B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2FFBE-61D1-44C5-A5BC-44C88EE4561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8014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EC17-742A-4510-AB83-4D4F39C41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98532-CB41-4F1E-B18B-484123417D32}"/>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4" name="Footer Placeholder 3">
            <a:extLst>
              <a:ext uri="{FF2B5EF4-FFF2-40B4-BE49-F238E27FC236}">
                <a16:creationId xmlns:a16="http://schemas.microsoft.com/office/drawing/2014/main" id="{F3EEB284-5269-4A35-8A1D-5B32922DA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7A27F-D246-4E7C-B2BD-5F516169A9F9}"/>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01889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254DD-0F4F-4430-AD24-1B9230D7F6F9}"/>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3" name="Footer Placeholder 2">
            <a:extLst>
              <a:ext uri="{FF2B5EF4-FFF2-40B4-BE49-F238E27FC236}">
                <a16:creationId xmlns:a16="http://schemas.microsoft.com/office/drawing/2014/main" id="{FBE19952-D403-4C78-9E7B-9CCA495B4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4A56B-ABF4-4AAC-A4C2-86ACC6FDA05A}"/>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203198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5BAD-406C-45AB-A617-9D5D0B5B6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D2DE-08F2-4037-917D-7132A976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DBC13-0C4C-4E6D-B319-A154B7050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79124-357D-45B7-8D6B-45D5607D7B3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6494304C-0E48-4E08-B1C6-A3B503821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54D11-814E-46B8-9F2C-1EADF4E09015}"/>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149453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AD6A-DF32-40B5-AAF1-342DF65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0F80D-9C15-4C5F-A7B9-AE12A8559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A0E605-8BD5-47A6-BC60-C1B572579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8B9F2-31F5-457D-AB7F-4C38354A8408}"/>
              </a:ext>
            </a:extLst>
          </p:cNvPr>
          <p:cNvSpPr>
            <a:spLocks noGrp="1"/>
          </p:cNvSpPr>
          <p:nvPr>
            <p:ph type="dt" sz="half" idx="10"/>
          </p:nvPr>
        </p:nvSpPr>
        <p:spPr/>
        <p:txBody>
          <a:bodyPr/>
          <a:lstStyle/>
          <a:p>
            <a:fld id="{7185FDBC-89BE-4861-8459-393F84F03ED8}" type="datetimeFigureOut">
              <a:rPr lang="en-US" smtClean="0"/>
              <a:t>4/4/2018</a:t>
            </a:fld>
            <a:endParaRPr lang="en-US"/>
          </a:p>
        </p:txBody>
      </p:sp>
      <p:sp>
        <p:nvSpPr>
          <p:cNvPr id="6" name="Footer Placeholder 5">
            <a:extLst>
              <a:ext uri="{FF2B5EF4-FFF2-40B4-BE49-F238E27FC236}">
                <a16:creationId xmlns:a16="http://schemas.microsoft.com/office/drawing/2014/main" id="{CB72F7FD-85A6-4445-BCD8-04316840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8BE8A-B2C2-4532-9819-6A8EBA87134E}"/>
              </a:ext>
            </a:extLst>
          </p:cNvPr>
          <p:cNvSpPr>
            <a:spLocks noGrp="1"/>
          </p:cNvSpPr>
          <p:nvPr>
            <p:ph type="sldNum" sz="quarter" idx="12"/>
          </p:nvPr>
        </p:nvSpPr>
        <p:spPr/>
        <p:txBody>
          <a:bodyPr/>
          <a:lstStyle/>
          <a:p>
            <a:fld id="{9845D596-5D50-475C-AA0B-1E01CD987738}" type="slidenum">
              <a:rPr lang="en-US" smtClean="0"/>
              <a:t>‹#›</a:t>
            </a:fld>
            <a:endParaRPr lang="en-US"/>
          </a:p>
        </p:txBody>
      </p:sp>
    </p:spTree>
    <p:extLst>
      <p:ext uri="{BB962C8B-B14F-4D97-AF65-F5344CB8AC3E}">
        <p14:creationId xmlns:p14="http://schemas.microsoft.com/office/powerpoint/2010/main" val="32808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7302-4D50-4B3C-ABB8-3FB24311C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11D017-6BF0-4245-8728-717C52529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83FFE-9414-4500-8968-C8DA1F89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5FDBC-89BE-4861-8459-393F84F03ED8}" type="datetimeFigureOut">
              <a:rPr lang="en-US" smtClean="0"/>
              <a:t>4/4/2018</a:t>
            </a:fld>
            <a:endParaRPr lang="en-US"/>
          </a:p>
        </p:txBody>
      </p:sp>
      <p:sp>
        <p:nvSpPr>
          <p:cNvPr id="5" name="Footer Placeholder 4">
            <a:extLst>
              <a:ext uri="{FF2B5EF4-FFF2-40B4-BE49-F238E27FC236}">
                <a16:creationId xmlns:a16="http://schemas.microsoft.com/office/drawing/2014/main" id="{1B725B4A-F849-4FCE-8350-0DD27F07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626EA4-2D31-4E15-ADD1-861AB645A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5D596-5D50-475C-AA0B-1E01CD987738}" type="slidenum">
              <a:rPr lang="en-US" smtClean="0"/>
              <a:t>‹#›</a:t>
            </a:fld>
            <a:endParaRPr lang="en-US"/>
          </a:p>
        </p:txBody>
      </p:sp>
    </p:spTree>
    <p:extLst>
      <p:ext uri="{BB962C8B-B14F-4D97-AF65-F5344CB8AC3E}">
        <p14:creationId xmlns:p14="http://schemas.microsoft.com/office/powerpoint/2010/main" val="10900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DCE5C-06C0-405C-8783-4D692881DCFE}"/>
              </a:ext>
            </a:extLst>
          </p:cNvPr>
          <p:cNvPicPr>
            <a:picLocks noChangeAspect="1"/>
          </p:cNvPicPr>
          <p:nvPr/>
        </p:nvPicPr>
        <p:blipFill>
          <a:blip r:embed="rId3"/>
          <a:stretch>
            <a:fillRect/>
          </a:stretch>
        </p:blipFill>
        <p:spPr>
          <a:xfrm>
            <a:off x="0" y="-1"/>
            <a:ext cx="12192000" cy="5271797"/>
          </a:xfrm>
          <a:prstGeom prst="rect">
            <a:avLst/>
          </a:prstGeom>
        </p:spPr>
      </p:pic>
      <p:sp>
        <p:nvSpPr>
          <p:cNvPr id="5" name="Rectangle 4">
            <a:extLst>
              <a:ext uri="{FF2B5EF4-FFF2-40B4-BE49-F238E27FC236}">
                <a16:creationId xmlns:a16="http://schemas.microsoft.com/office/drawing/2014/main" id="{7F0A5CFD-37C9-48D4-B235-8E6C13DF6101}"/>
              </a:ext>
            </a:extLst>
          </p:cNvPr>
          <p:cNvSpPr/>
          <p:nvPr/>
        </p:nvSpPr>
        <p:spPr>
          <a:xfrm>
            <a:off x="3554963" y="4833257"/>
            <a:ext cx="7940351" cy="125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613BE6-0ECE-40A1-B299-E16CE1E7662C}"/>
              </a:ext>
            </a:extLst>
          </p:cNvPr>
          <p:cNvSpPr/>
          <p:nvPr/>
        </p:nvSpPr>
        <p:spPr>
          <a:xfrm>
            <a:off x="0" y="5271796"/>
            <a:ext cx="12191999" cy="895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a:solidFill>
                  <a:srgbClr val="002060"/>
                </a:solidFill>
              </a:rPr>
              <a:t>Real Estate Sampling in Ames, Iowa (2006 - 2010)</a:t>
            </a:r>
          </a:p>
          <a:p>
            <a:pPr algn="r"/>
            <a:r>
              <a:rPr lang="en-US" sz="2400" b="1" dirty="0">
                <a:solidFill>
                  <a:srgbClr val="002060"/>
                </a:solidFill>
              </a:rPr>
              <a:t>Sudip Bhattacharyya &amp; Dan Freeman</a:t>
            </a:r>
          </a:p>
        </p:txBody>
      </p:sp>
    </p:spTree>
    <p:extLst>
      <p:ext uri="{BB962C8B-B14F-4D97-AF65-F5344CB8AC3E}">
        <p14:creationId xmlns:p14="http://schemas.microsoft.com/office/powerpoint/2010/main" val="11719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Two Stage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678981"/>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Conducted two-stage sampling to estimate average sale price in which clusters were formed based on Neighborhood in the first stage and sales were sampled from selected neighborhoods with stratification based on House Style in the second stage.</a:t>
            </a:r>
          </a:p>
        </p:txBody>
      </p:sp>
      <p:sp>
        <p:nvSpPr>
          <p:cNvPr id="7" name="Title 1">
            <a:extLst>
              <a:ext uri="{FF2B5EF4-FFF2-40B4-BE49-F238E27FC236}">
                <a16:creationId xmlns:a16="http://schemas.microsoft.com/office/drawing/2014/main" id="{685C592F-49C8-4FF8-A8E9-F717C0202569}"/>
              </a:ext>
            </a:extLst>
          </p:cNvPr>
          <p:cNvSpPr txBox="1">
            <a:spLocks/>
          </p:cNvSpPr>
          <p:nvPr/>
        </p:nvSpPr>
        <p:spPr>
          <a:xfrm>
            <a:off x="838200" y="2344516"/>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Design Structure</a:t>
            </a:r>
          </a:p>
        </p:txBody>
      </p:sp>
      <p:sp>
        <p:nvSpPr>
          <p:cNvPr id="8" name="Content Placeholder 2">
            <a:extLst>
              <a:ext uri="{FF2B5EF4-FFF2-40B4-BE49-F238E27FC236}">
                <a16:creationId xmlns:a16="http://schemas.microsoft.com/office/drawing/2014/main" id="{D2626ECD-51EE-4C3F-84B2-ED1920795F40}"/>
              </a:ext>
            </a:extLst>
          </p:cNvPr>
          <p:cNvSpPr txBox="1">
            <a:spLocks/>
          </p:cNvSpPr>
          <p:nvPr/>
        </p:nvSpPr>
        <p:spPr>
          <a:xfrm>
            <a:off x="838200" y="2925160"/>
            <a:ext cx="10515599" cy="3058295"/>
          </a:xfrm>
          <a:prstGeom prst="rect">
            <a:avLst/>
          </a:prstGeom>
          <a:solidFill>
            <a:schemeClr val="bg1">
              <a:lumMod val="95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2060"/>
                </a:solidFill>
              </a:rPr>
              <a:t>Total number of PSU’s (M) = 25 </a:t>
            </a:r>
          </a:p>
          <a:p>
            <a:r>
              <a:rPr lang="en-US" sz="1600" dirty="0">
                <a:solidFill>
                  <a:srgbClr val="002060"/>
                </a:solidFill>
              </a:rPr>
              <a:t>Selected number of PSU’s (m) = 5</a:t>
            </a:r>
          </a:p>
          <a:p>
            <a:r>
              <a:rPr lang="en-US" sz="1600" dirty="0">
                <a:solidFill>
                  <a:srgbClr val="002060"/>
                </a:solidFill>
              </a:rPr>
              <a:t>Number of population units in selected PSU’s (N) = 141</a:t>
            </a:r>
          </a:p>
          <a:p>
            <a:r>
              <a:rPr lang="en-US" sz="1600" dirty="0">
                <a:solidFill>
                  <a:srgbClr val="002060"/>
                </a:solidFill>
              </a:rPr>
              <a:t>N</a:t>
            </a:r>
            <a:r>
              <a:rPr lang="en-US" sz="1600" baseline="-25000" dirty="0">
                <a:solidFill>
                  <a:srgbClr val="002060"/>
                </a:solidFill>
              </a:rPr>
              <a:t>1</a:t>
            </a:r>
            <a:r>
              <a:rPr lang="en-US" sz="1600" dirty="0">
                <a:solidFill>
                  <a:srgbClr val="002060"/>
                </a:solidFill>
              </a:rPr>
              <a:t> = 16, N</a:t>
            </a:r>
            <a:r>
              <a:rPr lang="en-US" sz="1600" baseline="-25000" dirty="0">
                <a:solidFill>
                  <a:srgbClr val="002060"/>
                </a:solidFill>
              </a:rPr>
              <a:t>2</a:t>
            </a:r>
            <a:r>
              <a:rPr lang="en-US" sz="1600" dirty="0">
                <a:solidFill>
                  <a:srgbClr val="002060"/>
                </a:solidFill>
              </a:rPr>
              <a:t> = 17, N</a:t>
            </a:r>
            <a:r>
              <a:rPr lang="en-US" sz="1600" baseline="-25000" dirty="0">
                <a:solidFill>
                  <a:srgbClr val="002060"/>
                </a:solidFill>
              </a:rPr>
              <a:t>3</a:t>
            </a:r>
            <a:r>
              <a:rPr lang="en-US" sz="1600" dirty="0">
                <a:solidFill>
                  <a:srgbClr val="002060"/>
                </a:solidFill>
              </a:rPr>
              <a:t> = 9, N</a:t>
            </a:r>
            <a:r>
              <a:rPr lang="en-US" sz="1600" baseline="-25000" dirty="0">
                <a:solidFill>
                  <a:srgbClr val="002060"/>
                </a:solidFill>
              </a:rPr>
              <a:t>4</a:t>
            </a:r>
            <a:r>
              <a:rPr lang="en-US" sz="1600" dirty="0">
                <a:solidFill>
                  <a:srgbClr val="002060"/>
                </a:solidFill>
              </a:rPr>
              <a:t> = 74, N</a:t>
            </a:r>
            <a:r>
              <a:rPr lang="en-US" sz="1600" baseline="-25000" dirty="0">
                <a:solidFill>
                  <a:srgbClr val="002060"/>
                </a:solidFill>
              </a:rPr>
              <a:t>5</a:t>
            </a:r>
            <a:r>
              <a:rPr lang="en-US" sz="1600" dirty="0">
                <a:solidFill>
                  <a:srgbClr val="002060"/>
                </a:solidFill>
              </a:rPr>
              <a:t> = 25			                 where N</a:t>
            </a:r>
            <a:r>
              <a:rPr lang="en-US" sz="1600" baseline="-25000" dirty="0">
                <a:solidFill>
                  <a:srgbClr val="002060"/>
                </a:solidFill>
              </a:rPr>
              <a:t>i</a:t>
            </a:r>
            <a:r>
              <a:rPr lang="en-US" sz="1600" dirty="0">
                <a:solidFill>
                  <a:srgbClr val="002060"/>
                </a:solidFill>
              </a:rPr>
              <a:t> = number of SSU’s in </a:t>
            </a:r>
            <a:r>
              <a:rPr lang="en-US" sz="1600" dirty="0" err="1">
                <a:solidFill>
                  <a:srgbClr val="002060"/>
                </a:solidFill>
              </a:rPr>
              <a:t>i</a:t>
            </a:r>
            <a:r>
              <a:rPr lang="en-US" sz="1600" baseline="30000" dirty="0" err="1">
                <a:solidFill>
                  <a:srgbClr val="002060"/>
                </a:solidFill>
              </a:rPr>
              <a:t>th</a:t>
            </a:r>
            <a:r>
              <a:rPr lang="en-US" sz="1600" dirty="0">
                <a:solidFill>
                  <a:srgbClr val="002060"/>
                </a:solidFill>
              </a:rPr>
              <a:t> PSU</a:t>
            </a:r>
          </a:p>
          <a:p>
            <a:pPr marL="0" indent="0">
              <a:buNone/>
            </a:pPr>
            <a:endParaRPr lang="en-US" sz="1600" dirty="0">
              <a:solidFill>
                <a:srgbClr val="002060"/>
              </a:solidFill>
            </a:endParaRPr>
          </a:p>
          <a:p>
            <a:r>
              <a:rPr lang="en-US" sz="1600" dirty="0">
                <a:solidFill>
                  <a:srgbClr val="002060"/>
                </a:solidFill>
              </a:rPr>
              <a:t>Total sample size (n) = 28 </a:t>
            </a:r>
          </a:p>
          <a:p>
            <a:r>
              <a:rPr lang="en-US" sz="1600" dirty="0">
                <a:solidFill>
                  <a:srgbClr val="002060"/>
                </a:solidFill>
              </a:rPr>
              <a:t>Using stratification based on House Style with proportional allocation, the sample sizes for 5 neighborhoods are as follows:</a:t>
            </a:r>
          </a:p>
          <a:p>
            <a:r>
              <a:rPr lang="en-US" sz="1600" dirty="0">
                <a:solidFill>
                  <a:srgbClr val="002060"/>
                </a:solidFill>
              </a:rPr>
              <a:t>n</a:t>
            </a:r>
            <a:r>
              <a:rPr lang="en-US" sz="1600" baseline="-25000" dirty="0">
                <a:solidFill>
                  <a:srgbClr val="002060"/>
                </a:solidFill>
              </a:rPr>
              <a:t>1</a:t>
            </a:r>
            <a:r>
              <a:rPr lang="en-US" sz="1600" dirty="0">
                <a:solidFill>
                  <a:srgbClr val="002060"/>
                </a:solidFill>
              </a:rPr>
              <a:t> = 1, n</a:t>
            </a:r>
            <a:r>
              <a:rPr lang="en-US" sz="1600" baseline="-25000" dirty="0">
                <a:solidFill>
                  <a:srgbClr val="002060"/>
                </a:solidFill>
              </a:rPr>
              <a:t>2</a:t>
            </a:r>
            <a:r>
              <a:rPr lang="en-US" sz="1600" dirty="0">
                <a:solidFill>
                  <a:srgbClr val="002060"/>
                </a:solidFill>
              </a:rPr>
              <a:t> = 15, n</a:t>
            </a:r>
            <a:r>
              <a:rPr lang="en-US" sz="1600" baseline="-25000" dirty="0">
                <a:solidFill>
                  <a:srgbClr val="002060"/>
                </a:solidFill>
              </a:rPr>
              <a:t>3</a:t>
            </a:r>
            <a:r>
              <a:rPr lang="en-US" sz="1600" dirty="0">
                <a:solidFill>
                  <a:srgbClr val="002060"/>
                </a:solidFill>
              </a:rPr>
              <a:t> = 8, n</a:t>
            </a:r>
            <a:r>
              <a:rPr lang="en-US" sz="1600" baseline="-25000" dirty="0">
                <a:solidFill>
                  <a:srgbClr val="002060"/>
                </a:solidFill>
              </a:rPr>
              <a:t>4</a:t>
            </a:r>
            <a:r>
              <a:rPr lang="en-US" sz="1600" dirty="0">
                <a:solidFill>
                  <a:srgbClr val="002060"/>
                </a:solidFill>
              </a:rPr>
              <a:t> = 3, n</a:t>
            </a:r>
            <a:r>
              <a:rPr lang="en-US" sz="1600" baseline="-25000" dirty="0">
                <a:solidFill>
                  <a:srgbClr val="002060"/>
                </a:solidFill>
              </a:rPr>
              <a:t>5</a:t>
            </a:r>
            <a:r>
              <a:rPr lang="en-US" sz="1600" dirty="0">
                <a:solidFill>
                  <a:srgbClr val="002060"/>
                </a:solidFill>
              </a:rPr>
              <a:t> = 1			                 where </a:t>
            </a:r>
            <a:r>
              <a:rPr lang="en-US" sz="1600" dirty="0" err="1">
                <a:solidFill>
                  <a:srgbClr val="002060"/>
                </a:solidFill>
              </a:rPr>
              <a:t>n</a:t>
            </a:r>
            <a:r>
              <a:rPr lang="en-US" sz="1600" baseline="-25000" dirty="0" err="1">
                <a:solidFill>
                  <a:srgbClr val="002060"/>
                </a:solidFill>
              </a:rPr>
              <a:t>i</a:t>
            </a:r>
            <a:r>
              <a:rPr lang="en-US" sz="1600" dirty="0">
                <a:solidFill>
                  <a:srgbClr val="002060"/>
                </a:solidFill>
              </a:rPr>
              <a:t> = selected number of SSU’s from </a:t>
            </a:r>
            <a:r>
              <a:rPr lang="en-US" sz="1600" dirty="0" err="1">
                <a:solidFill>
                  <a:srgbClr val="002060"/>
                </a:solidFill>
              </a:rPr>
              <a:t>i</a:t>
            </a:r>
            <a:r>
              <a:rPr lang="en-US" sz="1600" baseline="30000" dirty="0" err="1">
                <a:solidFill>
                  <a:srgbClr val="002060"/>
                </a:solidFill>
              </a:rPr>
              <a:t>th</a:t>
            </a:r>
            <a:r>
              <a:rPr lang="en-US" sz="1600" dirty="0">
                <a:solidFill>
                  <a:srgbClr val="002060"/>
                </a:solidFill>
              </a:rPr>
              <a:t> PSU</a:t>
            </a:r>
          </a:p>
        </p:txBody>
      </p:sp>
    </p:spTree>
    <p:extLst>
      <p:ext uri="{BB962C8B-B14F-4D97-AF65-F5344CB8AC3E}">
        <p14:creationId xmlns:p14="http://schemas.microsoft.com/office/powerpoint/2010/main" val="75678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4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149,907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11,068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[127,010, 172,803]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BB44FDE6-8F7C-4E83-BB29-DA9F44C29A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8" y="2089785"/>
            <a:ext cx="1988978" cy="2053007"/>
          </a:xfrm>
          <a:prstGeom prst="rect">
            <a:avLst/>
          </a:prstGeom>
          <a:noFill/>
          <a:ln>
            <a:solidFill>
              <a:schemeClr val="accent1"/>
            </a:solidFill>
          </a:ln>
        </p:spPr>
      </p:pic>
      <p:pic>
        <p:nvPicPr>
          <p:cNvPr id="13" name="Picture 12">
            <a:extLst>
              <a:ext uri="{FF2B5EF4-FFF2-40B4-BE49-F238E27FC236}">
                <a16:creationId xmlns:a16="http://schemas.microsoft.com/office/drawing/2014/main" id="{670FF381-F451-45F1-802B-AA73C74125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3656" y="1848485"/>
            <a:ext cx="3320142" cy="3161030"/>
          </a:xfrm>
          <a:prstGeom prst="rect">
            <a:avLst/>
          </a:prstGeom>
          <a:noFill/>
          <a:ln>
            <a:solidFill>
              <a:schemeClr val="accent1"/>
            </a:solidFill>
          </a:ln>
        </p:spPr>
      </p:pic>
      <p:pic>
        <p:nvPicPr>
          <p:cNvPr id="8" name="Picture 7">
            <a:extLst>
              <a:ext uri="{FF2B5EF4-FFF2-40B4-BE49-F238E27FC236}">
                <a16:creationId xmlns:a16="http://schemas.microsoft.com/office/drawing/2014/main" id="{89CD47B9-E680-40C6-8264-4B3BC0DA2409}"/>
              </a:ext>
            </a:extLst>
          </p:cNvPr>
          <p:cNvPicPr/>
          <p:nvPr/>
        </p:nvPicPr>
        <p:blipFill>
          <a:blip r:embed="rId4"/>
          <a:stretch>
            <a:fillRect/>
          </a:stretch>
        </p:blipFill>
        <p:spPr>
          <a:xfrm>
            <a:off x="2929813" y="1526413"/>
            <a:ext cx="5001207" cy="4008271"/>
          </a:xfrm>
          <a:prstGeom prst="rect">
            <a:avLst/>
          </a:prstGeom>
          <a:ln>
            <a:solidFill>
              <a:schemeClr val="accent1"/>
            </a:solidFill>
          </a:ln>
        </p:spPr>
      </p:pic>
    </p:spTree>
    <p:extLst>
      <p:ext uri="{BB962C8B-B14F-4D97-AF65-F5344CB8AC3E}">
        <p14:creationId xmlns:p14="http://schemas.microsoft.com/office/powerpoint/2010/main" val="63917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Comparison between Sample Designs</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0" y="3578287"/>
            <a:ext cx="10515599" cy="275478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solidFill>
                  <a:srgbClr val="002060"/>
                </a:solidFill>
              </a:rPr>
              <a:t>Stratified sampling design with </a:t>
            </a:r>
            <a:r>
              <a:rPr lang="en-US" sz="1600" dirty="0" err="1">
                <a:solidFill>
                  <a:srgbClr val="002060"/>
                </a:solidFill>
              </a:rPr>
              <a:t>Neyman</a:t>
            </a:r>
            <a:r>
              <a:rPr lang="en-US" sz="1600" dirty="0">
                <a:solidFill>
                  <a:srgbClr val="002060"/>
                </a:solidFill>
              </a:rPr>
              <a:t> allocation provides:</a:t>
            </a:r>
          </a:p>
          <a:p>
            <a:pPr lvl="1">
              <a:lnSpc>
                <a:spcPct val="100000"/>
              </a:lnSpc>
            </a:pPr>
            <a:r>
              <a:rPr lang="en-US" sz="1600" dirty="0">
                <a:solidFill>
                  <a:srgbClr val="002060"/>
                </a:solidFill>
              </a:rPr>
              <a:t>Closest estimate (x-bar = 182,808) to population mean (</a:t>
            </a:r>
            <a:r>
              <a:rPr lang="el-GR" sz="1600" dirty="0">
                <a:solidFill>
                  <a:srgbClr val="002060"/>
                </a:solidFill>
              </a:rPr>
              <a:t>μ</a:t>
            </a:r>
            <a:r>
              <a:rPr lang="en-US" sz="1600" dirty="0">
                <a:solidFill>
                  <a:srgbClr val="002060"/>
                </a:solidFill>
              </a:rPr>
              <a:t>= 180,921)</a:t>
            </a:r>
          </a:p>
          <a:p>
            <a:pPr lvl="1">
              <a:lnSpc>
                <a:spcPct val="100000"/>
              </a:lnSpc>
            </a:pPr>
            <a:r>
              <a:rPr lang="en-US" sz="1600" dirty="0">
                <a:solidFill>
                  <a:srgbClr val="002060"/>
                </a:solidFill>
              </a:rPr>
              <a:t>Lowest standard error (SE = 4,309)</a:t>
            </a:r>
          </a:p>
          <a:p>
            <a:pPr lvl="1">
              <a:lnSpc>
                <a:spcPct val="100000"/>
              </a:lnSpc>
            </a:pPr>
            <a:r>
              <a:rPr lang="en-US" sz="1600" dirty="0">
                <a:solidFill>
                  <a:srgbClr val="002060"/>
                </a:solidFill>
              </a:rPr>
              <a:t>Narrowest confidence interval (CI = [174,311, 191,304])</a:t>
            </a:r>
          </a:p>
          <a:p>
            <a:pPr>
              <a:lnSpc>
                <a:spcPct val="100000"/>
              </a:lnSpc>
            </a:pPr>
            <a:r>
              <a:rPr lang="en-US" sz="1600" dirty="0">
                <a:solidFill>
                  <a:srgbClr val="002060"/>
                </a:solidFill>
              </a:rPr>
              <a:t>Design effect with:</a:t>
            </a:r>
          </a:p>
          <a:p>
            <a:pPr lvl="1">
              <a:lnSpc>
                <a:spcPct val="100000"/>
              </a:lnSpc>
            </a:pPr>
            <a:r>
              <a:rPr lang="en-US" sz="1600" dirty="0">
                <a:solidFill>
                  <a:srgbClr val="002060"/>
                </a:solidFill>
              </a:rPr>
              <a:t>Stratified design with proportional allocation = 1.04, indicates required sample size of 217 units to achieve an equal precision in estimation as compared to 208 in simple random sampling</a:t>
            </a:r>
          </a:p>
          <a:p>
            <a:pPr lvl="1">
              <a:lnSpc>
                <a:spcPct val="100000"/>
              </a:lnSpc>
            </a:pPr>
            <a:r>
              <a:rPr lang="en-US" sz="1600" dirty="0">
                <a:solidFill>
                  <a:srgbClr val="002060"/>
                </a:solidFill>
              </a:rPr>
              <a:t>Stratified design with </a:t>
            </a:r>
            <a:r>
              <a:rPr lang="en-US" sz="1600" dirty="0" err="1">
                <a:solidFill>
                  <a:srgbClr val="002060"/>
                </a:solidFill>
              </a:rPr>
              <a:t>Neyman</a:t>
            </a:r>
            <a:r>
              <a:rPr lang="en-US" sz="1600" dirty="0">
                <a:solidFill>
                  <a:srgbClr val="002060"/>
                </a:solidFill>
              </a:rPr>
              <a:t> allocation = 0.71, indicates 149 sample units are needed to achieve an equal precision as compared to 208 for simple random sampling</a:t>
            </a:r>
          </a:p>
        </p:txBody>
      </p:sp>
      <p:graphicFrame>
        <p:nvGraphicFramePr>
          <p:cNvPr id="3" name="Table 2">
            <a:extLst>
              <a:ext uri="{FF2B5EF4-FFF2-40B4-BE49-F238E27FC236}">
                <a16:creationId xmlns:a16="http://schemas.microsoft.com/office/drawing/2014/main" id="{D01F82B5-3DB4-478A-BBD7-A49FEED5B572}"/>
              </a:ext>
            </a:extLst>
          </p:cNvPr>
          <p:cNvGraphicFramePr>
            <a:graphicFrameLocks noGrp="1"/>
          </p:cNvGraphicFramePr>
          <p:nvPr>
            <p:extLst>
              <p:ext uri="{D42A27DB-BD31-4B8C-83A1-F6EECF244321}">
                <p14:modId xmlns:p14="http://schemas.microsoft.com/office/powerpoint/2010/main" val="2512716142"/>
              </p:ext>
            </p:extLst>
          </p:nvPr>
        </p:nvGraphicFramePr>
        <p:xfrm>
          <a:off x="2118858" y="1399594"/>
          <a:ext cx="7823655" cy="1807222"/>
        </p:xfrm>
        <a:graphic>
          <a:graphicData uri="http://schemas.openxmlformats.org/drawingml/2006/table">
            <a:tbl>
              <a:tblPr firstRow="1" firstCol="1" bandRow="1">
                <a:tableStyleId>{5C22544A-7EE6-4342-B048-85BDC9FD1C3A}</a:tableStyleId>
              </a:tblPr>
              <a:tblGrid>
                <a:gridCol w="2541419">
                  <a:extLst>
                    <a:ext uri="{9D8B030D-6E8A-4147-A177-3AD203B41FA5}">
                      <a16:colId xmlns:a16="http://schemas.microsoft.com/office/drawing/2014/main" val="804798398"/>
                    </a:ext>
                  </a:extLst>
                </a:gridCol>
                <a:gridCol w="913606">
                  <a:extLst>
                    <a:ext uri="{9D8B030D-6E8A-4147-A177-3AD203B41FA5}">
                      <a16:colId xmlns:a16="http://schemas.microsoft.com/office/drawing/2014/main" val="3689915817"/>
                    </a:ext>
                  </a:extLst>
                </a:gridCol>
                <a:gridCol w="1892469">
                  <a:extLst>
                    <a:ext uri="{9D8B030D-6E8A-4147-A177-3AD203B41FA5}">
                      <a16:colId xmlns:a16="http://schemas.microsoft.com/office/drawing/2014/main" val="761984973"/>
                    </a:ext>
                  </a:extLst>
                </a:gridCol>
                <a:gridCol w="1239893">
                  <a:extLst>
                    <a:ext uri="{9D8B030D-6E8A-4147-A177-3AD203B41FA5}">
                      <a16:colId xmlns:a16="http://schemas.microsoft.com/office/drawing/2014/main" val="1472429962"/>
                    </a:ext>
                  </a:extLst>
                </a:gridCol>
                <a:gridCol w="1236268">
                  <a:extLst>
                    <a:ext uri="{9D8B030D-6E8A-4147-A177-3AD203B41FA5}">
                      <a16:colId xmlns:a16="http://schemas.microsoft.com/office/drawing/2014/main" val="2977034633"/>
                    </a:ext>
                  </a:extLst>
                </a:gridCol>
              </a:tblGrid>
              <a:tr h="531397">
                <a:tc>
                  <a:txBody>
                    <a:bodyPr/>
                    <a:lstStyle/>
                    <a:p>
                      <a:pPr marL="0" marR="0" algn="ctr">
                        <a:lnSpc>
                          <a:spcPct val="107000"/>
                        </a:lnSpc>
                        <a:spcBef>
                          <a:spcPts val="0"/>
                        </a:spcBef>
                        <a:spcAft>
                          <a:spcPts val="0"/>
                        </a:spcAft>
                      </a:pPr>
                      <a:r>
                        <a:rPr lang="en-US" sz="900" dirty="0">
                          <a:effectLst/>
                        </a:rPr>
                        <a:t>Sample Designs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Standard Error of Sample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Confidence Interval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Design Effect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968577"/>
                  </a:ext>
                </a:extLst>
              </a:tr>
              <a:tr h="315681">
                <a:tc>
                  <a:txBody>
                    <a:bodyPr/>
                    <a:lstStyle/>
                    <a:p>
                      <a:pPr marL="0" marR="0">
                        <a:lnSpc>
                          <a:spcPct val="107000"/>
                        </a:lnSpc>
                        <a:spcBef>
                          <a:spcPts val="0"/>
                        </a:spcBef>
                        <a:spcAft>
                          <a:spcPts val="0"/>
                        </a:spcAft>
                      </a:pPr>
                      <a:r>
                        <a:rPr lang="en-US" sz="900">
                          <a:effectLst/>
                        </a:rPr>
                        <a:t>Simple Random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177,378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5,099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[167,325, 187,430]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449559"/>
                  </a:ext>
                </a:extLst>
              </a:tr>
              <a:tr h="328782">
                <a:tc>
                  <a:txBody>
                    <a:bodyPr/>
                    <a:lstStyle/>
                    <a:p>
                      <a:pPr marL="0" marR="0">
                        <a:lnSpc>
                          <a:spcPct val="107000"/>
                        </a:lnSpc>
                        <a:spcBef>
                          <a:spcPts val="0"/>
                        </a:spcBef>
                        <a:spcAft>
                          <a:spcPts val="0"/>
                        </a:spcAft>
                      </a:pPr>
                      <a:r>
                        <a:rPr lang="en-US" sz="900">
                          <a:effectLst/>
                        </a:rPr>
                        <a:t>Stratified Sampling (Proportional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179,286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[169,010, 189,562]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338598"/>
                  </a:ext>
                </a:extLst>
              </a:tr>
              <a:tr h="315681">
                <a:tc>
                  <a:txBody>
                    <a:bodyPr/>
                    <a:lstStyle/>
                    <a:p>
                      <a:pPr marL="0" marR="0">
                        <a:lnSpc>
                          <a:spcPct val="107000"/>
                        </a:lnSpc>
                        <a:spcBef>
                          <a:spcPts val="0"/>
                        </a:spcBef>
                        <a:spcAft>
                          <a:spcPts val="0"/>
                        </a:spcAft>
                      </a:pPr>
                      <a:r>
                        <a:rPr lang="en-US" sz="900">
                          <a:effectLst/>
                        </a:rPr>
                        <a:t>Stratified Sampling (Neyman Allocation)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182,808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[174,311, 191,304]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775181"/>
                  </a:ext>
                </a:extLst>
              </a:tr>
              <a:tr h="315681">
                <a:tc>
                  <a:txBody>
                    <a:bodyPr/>
                    <a:lstStyle/>
                    <a:p>
                      <a:pPr marL="0" marR="0">
                        <a:lnSpc>
                          <a:spcPct val="107000"/>
                        </a:lnSpc>
                        <a:spcBef>
                          <a:spcPts val="0"/>
                        </a:spcBef>
                        <a:spcAft>
                          <a:spcPts val="0"/>
                        </a:spcAft>
                      </a:pPr>
                      <a:r>
                        <a:rPr lang="en-US" sz="900">
                          <a:effectLst/>
                        </a:rPr>
                        <a:t>Two-Stage Sampling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149,907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[127,010, 172,803]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0667363"/>
                  </a:ext>
                </a:extLst>
              </a:tr>
            </a:tbl>
          </a:graphicData>
        </a:graphic>
      </p:graphicFrame>
    </p:spTree>
    <p:extLst>
      <p:ext uri="{BB962C8B-B14F-4D97-AF65-F5344CB8AC3E}">
        <p14:creationId xmlns:p14="http://schemas.microsoft.com/office/powerpoint/2010/main" val="259908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2</a:t>
            </a:r>
          </a:p>
        </p:txBody>
      </p:sp>
    </p:spTree>
    <p:extLst>
      <p:ext uri="{BB962C8B-B14F-4D97-AF65-F5344CB8AC3E}">
        <p14:creationId xmlns:p14="http://schemas.microsoft.com/office/powerpoint/2010/main" val="19666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Results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219392"/>
            <a:ext cx="10515599" cy="843132"/>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To select five random samples from our population of 1,460 houses for each of the four sampling techniques we use in Task 1 and count the number of samples for which the 95% confidence interval contain the population mean sale price of $180,921 for each sampling technique.</a:t>
            </a:r>
          </a:p>
        </p:txBody>
      </p:sp>
      <p:graphicFrame>
        <p:nvGraphicFramePr>
          <p:cNvPr id="4" name="Table 3">
            <a:extLst>
              <a:ext uri="{FF2B5EF4-FFF2-40B4-BE49-F238E27FC236}">
                <a16:creationId xmlns:a16="http://schemas.microsoft.com/office/drawing/2014/main" id="{CAF20E9A-28FC-4D80-8239-996036A88856}"/>
              </a:ext>
            </a:extLst>
          </p:cNvPr>
          <p:cNvGraphicFramePr>
            <a:graphicFrameLocks noGrp="1"/>
          </p:cNvGraphicFramePr>
          <p:nvPr>
            <p:extLst>
              <p:ext uri="{D42A27DB-BD31-4B8C-83A1-F6EECF244321}">
                <p14:modId xmlns:p14="http://schemas.microsoft.com/office/powerpoint/2010/main" val="1176768560"/>
              </p:ext>
            </p:extLst>
          </p:nvPr>
        </p:nvGraphicFramePr>
        <p:xfrm>
          <a:off x="838200" y="2248680"/>
          <a:ext cx="10515598" cy="4012661"/>
        </p:xfrm>
        <a:graphic>
          <a:graphicData uri="http://schemas.openxmlformats.org/drawingml/2006/table">
            <a:tbl>
              <a:tblPr firstRow="1" firstCol="1" bandRow="1">
                <a:tableStyleId>{5C22544A-7EE6-4342-B048-85BDC9FD1C3A}</a:tableStyleId>
              </a:tblPr>
              <a:tblGrid>
                <a:gridCol w="1988976">
                  <a:extLst>
                    <a:ext uri="{9D8B030D-6E8A-4147-A177-3AD203B41FA5}">
                      <a16:colId xmlns:a16="http://schemas.microsoft.com/office/drawing/2014/main" val="2849242862"/>
                    </a:ext>
                  </a:extLst>
                </a:gridCol>
                <a:gridCol w="1138334">
                  <a:extLst>
                    <a:ext uri="{9D8B030D-6E8A-4147-A177-3AD203B41FA5}">
                      <a16:colId xmlns:a16="http://schemas.microsoft.com/office/drawing/2014/main" val="3003979631"/>
                    </a:ext>
                  </a:extLst>
                </a:gridCol>
                <a:gridCol w="1147666">
                  <a:extLst>
                    <a:ext uri="{9D8B030D-6E8A-4147-A177-3AD203B41FA5}">
                      <a16:colId xmlns:a16="http://schemas.microsoft.com/office/drawing/2014/main" val="585920464"/>
                    </a:ext>
                  </a:extLst>
                </a:gridCol>
                <a:gridCol w="1184987">
                  <a:extLst>
                    <a:ext uri="{9D8B030D-6E8A-4147-A177-3AD203B41FA5}">
                      <a16:colId xmlns:a16="http://schemas.microsoft.com/office/drawing/2014/main" val="1754254201"/>
                    </a:ext>
                  </a:extLst>
                </a:gridCol>
                <a:gridCol w="1308339">
                  <a:extLst>
                    <a:ext uri="{9D8B030D-6E8A-4147-A177-3AD203B41FA5}">
                      <a16:colId xmlns:a16="http://schemas.microsoft.com/office/drawing/2014/main" val="3405894022"/>
                    </a:ext>
                  </a:extLst>
                </a:gridCol>
                <a:gridCol w="1248249">
                  <a:extLst>
                    <a:ext uri="{9D8B030D-6E8A-4147-A177-3AD203B41FA5}">
                      <a16:colId xmlns:a16="http://schemas.microsoft.com/office/drawing/2014/main" val="2229876858"/>
                    </a:ext>
                  </a:extLst>
                </a:gridCol>
                <a:gridCol w="2499047">
                  <a:extLst>
                    <a:ext uri="{9D8B030D-6E8A-4147-A177-3AD203B41FA5}">
                      <a16:colId xmlns:a16="http://schemas.microsoft.com/office/drawing/2014/main" val="1395882881"/>
                    </a:ext>
                  </a:extLst>
                </a:gridCol>
              </a:tblGrid>
              <a:tr h="298381">
                <a:tc>
                  <a:txBody>
                    <a:bodyPr/>
                    <a:lstStyle/>
                    <a:p>
                      <a:pPr marL="0" marR="0" algn="ctr">
                        <a:lnSpc>
                          <a:spcPct val="107000"/>
                        </a:lnSpc>
                        <a:spcBef>
                          <a:spcPts val="0"/>
                        </a:spcBef>
                        <a:spcAft>
                          <a:spcPts val="0"/>
                        </a:spcAft>
                      </a:pPr>
                      <a:r>
                        <a:rPr lang="en-US" sz="900">
                          <a:effectLst/>
                        </a:rPr>
                        <a:t>Design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Iteration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a:effectLst/>
                        </a:rPr>
                        <a:t>Mean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Standard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Lower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Upper 95% CL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ctr">
                        <a:lnSpc>
                          <a:spcPct val="107000"/>
                        </a:lnSpc>
                        <a:spcBef>
                          <a:spcPts val="0"/>
                        </a:spcBef>
                        <a:spcAft>
                          <a:spcPts val="0"/>
                        </a:spcAft>
                      </a:pPr>
                      <a:r>
                        <a:rPr lang="en-US" sz="900" dirty="0">
                          <a:effectLst/>
                        </a:rPr>
                        <a:t>Percentage of CI's Containing Population Mean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2981344269"/>
                  </a:ext>
                </a:extLst>
              </a:tr>
              <a:tr h="185714">
                <a:tc rowSpan="5">
                  <a:txBody>
                    <a:bodyPr/>
                    <a:lstStyle/>
                    <a:p>
                      <a:pPr marL="0" marR="0">
                        <a:lnSpc>
                          <a:spcPct val="107000"/>
                        </a:lnSpc>
                        <a:spcBef>
                          <a:spcPts val="0"/>
                        </a:spcBef>
                        <a:spcAft>
                          <a:spcPts val="0"/>
                        </a:spcAft>
                      </a:pPr>
                      <a:r>
                        <a:rPr lang="en-US" sz="900">
                          <a:effectLst/>
                        </a:rPr>
                        <a:t>Simple Random Sample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175,784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166,689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184,880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59725355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187,675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176,690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198,659</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453670884"/>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4,282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167,694</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184,578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3268588670"/>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169,466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4,013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161,555</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177,377</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45104624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178,916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4,601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169,845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187,988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518196715"/>
                  </a:ext>
                </a:extLst>
              </a:tr>
              <a:tr h="185714">
                <a:tc rowSpan="5">
                  <a:txBody>
                    <a:bodyPr/>
                    <a:lstStyle/>
                    <a:p>
                      <a:pPr marL="0" marR="0">
                        <a:lnSpc>
                          <a:spcPct val="107000"/>
                        </a:lnSpc>
                        <a:spcBef>
                          <a:spcPts val="0"/>
                        </a:spcBef>
                        <a:spcAft>
                          <a:spcPts val="0"/>
                        </a:spcAft>
                      </a:pPr>
                      <a:r>
                        <a:rPr lang="en-US" sz="900">
                          <a:effectLst/>
                        </a:rPr>
                        <a:t>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5,776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173,183</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195,961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313177025"/>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182,511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172,448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192,575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12500702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188,214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178,000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198,428</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59638007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176,537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4,556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167,554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185,520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7596606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186,368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5,344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175,831</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196,906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51263301"/>
                  </a:ext>
                </a:extLst>
              </a:tr>
              <a:tr h="185714">
                <a:tc rowSpan="5">
                  <a:txBody>
                    <a:bodyPr/>
                    <a:lstStyle/>
                    <a:p>
                      <a:pPr marL="0" marR="0">
                        <a:lnSpc>
                          <a:spcPct val="107000"/>
                        </a:lnSpc>
                        <a:spcBef>
                          <a:spcPts val="0"/>
                        </a:spcBef>
                        <a:spcAft>
                          <a:spcPts val="0"/>
                        </a:spcAft>
                      </a:pPr>
                      <a:r>
                        <a:rPr lang="en-US" sz="900">
                          <a:effectLst/>
                        </a:rPr>
                        <a:t>Neyman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188,179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178,100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198,257</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a:effectLst/>
                        </a:rPr>
                        <a:t>100%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52901899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181,245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5,092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171,204</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191,286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227857699"/>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177,541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4,758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168,160</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186,923</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72149190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184,498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4,910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174,816</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194,180</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4182814521"/>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176,185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4,481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167,348</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185,021</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2325728165"/>
                  </a:ext>
                </a:extLst>
              </a:tr>
              <a:tr h="185714">
                <a:tc rowSpan="5">
                  <a:txBody>
                    <a:bodyPr/>
                    <a:lstStyle/>
                    <a:p>
                      <a:pPr marL="0" marR="0">
                        <a:lnSpc>
                          <a:spcPct val="107000"/>
                        </a:lnSpc>
                        <a:spcBef>
                          <a:spcPts val="0"/>
                        </a:spcBef>
                        <a:spcAft>
                          <a:spcPts val="0"/>
                        </a:spcAft>
                      </a:pPr>
                      <a:r>
                        <a:rPr lang="en-US" sz="900">
                          <a:effectLst/>
                        </a:rPr>
                        <a:t>Two-stage (Cluster &amp; Proportional)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tc>
                  <a:txBody>
                    <a:bodyPr/>
                    <a:lstStyle/>
                    <a:p>
                      <a:pPr marL="0" marR="0" algn="r">
                        <a:lnSpc>
                          <a:spcPct val="107000"/>
                        </a:lnSpc>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201,383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20,516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158,942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243,825</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rowSpan="5">
                  <a:txBody>
                    <a:bodyPr/>
                    <a:lstStyle/>
                    <a:p>
                      <a:pPr marL="0" marR="0" algn="ctr">
                        <a:lnSpc>
                          <a:spcPct val="107000"/>
                        </a:lnSpc>
                        <a:spcBef>
                          <a:spcPts val="0"/>
                        </a:spcBef>
                        <a:spcAft>
                          <a:spcPts val="0"/>
                        </a:spcAft>
                      </a:pPr>
                      <a:r>
                        <a:rPr lang="en-US" sz="900" dirty="0">
                          <a:effectLst/>
                        </a:rPr>
                        <a:t>60%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ctr"/>
                </a:tc>
                <a:extLst>
                  <a:ext uri="{0D108BD9-81ED-4DB2-BD59-A6C34878D82A}">
                    <a16:rowId xmlns:a16="http://schemas.microsoft.com/office/drawing/2014/main" val="1440924647"/>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187,035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16,396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a:effectLst/>
                          <a:highlight>
                            <a:srgbClr val="00FF00"/>
                          </a:highlight>
                        </a:rPr>
                        <a:t>153,117</a:t>
                      </a:r>
                      <a:endParaRPr lang="en-US" sz="900" b="1">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220,952</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292613928"/>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137,012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8,782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118,844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155,180</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928911872"/>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184,621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17,095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149,256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00FF00"/>
                          </a:highlight>
                        </a:rPr>
                        <a:t>219,986</a:t>
                      </a:r>
                      <a:endParaRPr lang="en-US" sz="9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61063686"/>
                  </a:ext>
                </a:extLst>
              </a:tr>
              <a:tr h="185714">
                <a:tc vMerge="1">
                  <a:txBody>
                    <a:bodyPr/>
                    <a:lstStyle/>
                    <a:p>
                      <a:endParaRPr lang="en-US"/>
                    </a:p>
                  </a:txBody>
                  <a:tcPr/>
                </a:tc>
                <a:tc>
                  <a:txBody>
                    <a:bodyPr/>
                    <a:lstStyle/>
                    <a:p>
                      <a:pPr marL="0" marR="0" algn="r">
                        <a:lnSpc>
                          <a:spcPct val="107000"/>
                        </a:lnSpc>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139,561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a:effectLst/>
                        </a:rPr>
                        <a:t>8,519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121,938</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a:txBody>
                    <a:bodyPr/>
                    <a:lstStyle/>
                    <a:p>
                      <a:pPr marL="0" marR="0" algn="r">
                        <a:lnSpc>
                          <a:spcPct val="107000"/>
                        </a:lnSpc>
                        <a:spcBef>
                          <a:spcPts val="0"/>
                        </a:spcBef>
                        <a:spcAft>
                          <a:spcPts val="0"/>
                        </a:spcAft>
                      </a:pPr>
                      <a:r>
                        <a:rPr lang="en-US" sz="900" b="1" dirty="0">
                          <a:effectLst/>
                          <a:highlight>
                            <a:srgbClr val="FF0000"/>
                          </a:highlight>
                        </a:rPr>
                        <a:t>157,184</a:t>
                      </a:r>
                      <a:endParaRPr lang="en-US" sz="9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47291" marR="47291" marT="0" marB="0" anchor="b"/>
                </a:tc>
                <a:tc vMerge="1">
                  <a:txBody>
                    <a:bodyPr/>
                    <a:lstStyle/>
                    <a:p>
                      <a:endParaRPr lang="en-US"/>
                    </a:p>
                  </a:txBody>
                  <a:tcPr/>
                </a:tc>
                <a:extLst>
                  <a:ext uri="{0D108BD9-81ED-4DB2-BD59-A6C34878D82A}">
                    <a16:rowId xmlns:a16="http://schemas.microsoft.com/office/drawing/2014/main" val="1137471898"/>
                  </a:ext>
                </a:extLst>
              </a:tr>
            </a:tbl>
          </a:graphicData>
        </a:graphic>
      </p:graphicFrame>
    </p:spTree>
    <p:extLst>
      <p:ext uri="{BB962C8B-B14F-4D97-AF65-F5344CB8AC3E}">
        <p14:creationId xmlns:p14="http://schemas.microsoft.com/office/powerpoint/2010/main" val="319902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Inferences</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2837900"/>
            <a:ext cx="10515599" cy="3517641"/>
          </a:xfrm>
          <a:solidFill>
            <a:schemeClr val="bg1">
              <a:lumMod val="95000"/>
            </a:schemeClr>
          </a:solidFill>
          <a:ln>
            <a:noFill/>
          </a:ln>
        </p:spPr>
        <p:txBody>
          <a:bodyPr>
            <a:normAutofit lnSpcReduction="10000"/>
          </a:bodyPr>
          <a:lstStyle/>
          <a:p>
            <a:pPr algn="just">
              <a:lnSpc>
                <a:spcPct val="100000"/>
              </a:lnSpc>
            </a:pPr>
            <a:r>
              <a:rPr lang="en-US" sz="1600" dirty="0">
                <a:solidFill>
                  <a:srgbClr val="002060"/>
                </a:solidFill>
              </a:rPr>
              <a:t>Mean of average house sale prices under SRS based on 5 samples is more than $3,000 lower than the population mean </a:t>
            </a:r>
          </a:p>
          <a:p>
            <a:pPr algn="just">
              <a:lnSpc>
                <a:spcPct val="100000"/>
              </a:lnSpc>
            </a:pPr>
            <a:r>
              <a:rPr lang="en-US" sz="1600" dirty="0">
                <a:solidFill>
                  <a:srgbClr val="002060"/>
                </a:solidFill>
              </a:rPr>
              <a:t>Stratified sampling with proportional allocation yields an average sale price almost $2,000 above the population mean</a:t>
            </a:r>
          </a:p>
          <a:p>
            <a:pPr algn="just">
              <a:lnSpc>
                <a:spcPct val="100000"/>
              </a:lnSpc>
            </a:pPr>
            <a:r>
              <a:rPr lang="en-US" sz="1600" dirty="0">
                <a:solidFill>
                  <a:srgbClr val="002060"/>
                </a:solidFill>
              </a:rPr>
              <a:t>Stratified sampling with </a:t>
            </a:r>
            <a:r>
              <a:rPr lang="en-US" sz="1600" dirty="0" err="1">
                <a:solidFill>
                  <a:srgbClr val="002060"/>
                </a:solidFill>
              </a:rPr>
              <a:t>Neyman</a:t>
            </a:r>
            <a:r>
              <a:rPr lang="en-US" sz="1600" dirty="0">
                <a:solidFill>
                  <a:srgbClr val="002060"/>
                </a:solidFill>
              </a:rPr>
              <a:t> allocation comes the closest in predicting the population mean with a sample average of $181,530 across the five samples, merely $609 higher than population mean</a:t>
            </a:r>
          </a:p>
          <a:p>
            <a:pPr algn="just">
              <a:lnSpc>
                <a:spcPct val="100000"/>
              </a:lnSpc>
            </a:pPr>
            <a:r>
              <a:rPr lang="en-US" sz="1600" dirty="0">
                <a:solidFill>
                  <a:srgbClr val="002060"/>
                </a:solidFill>
              </a:rPr>
              <a:t>SRS method has the lowest average standard error at $4,616 while the </a:t>
            </a:r>
            <a:r>
              <a:rPr lang="en-US" sz="1600" dirty="0" err="1">
                <a:solidFill>
                  <a:srgbClr val="002060"/>
                </a:solidFill>
              </a:rPr>
              <a:t>Neyman</a:t>
            </a:r>
            <a:r>
              <a:rPr lang="en-US" sz="1600" dirty="0">
                <a:solidFill>
                  <a:srgbClr val="002060"/>
                </a:solidFill>
              </a:rPr>
              <a:t> method comes in second at an average of $4,871</a:t>
            </a:r>
          </a:p>
          <a:p>
            <a:pPr algn="just">
              <a:lnSpc>
                <a:spcPct val="100000"/>
              </a:lnSpc>
            </a:pPr>
            <a:r>
              <a:rPr lang="en-US" sz="1600" dirty="0">
                <a:solidFill>
                  <a:srgbClr val="002060"/>
                </a:solidFill>
              </a:rPr>
              <a:t>80% of the confidence intervals for sample mean under SRS capture the population mean whereas stratified sampling captures it in all cases</a:t>
            </a:r>
          </a:p>
          <a:p>
            <a:pPr algn="just">
              <a:lnSpc>
                <a:spcPct val="100000"/>
              </a:lnSpc>
            </a:pPr>
            <a:r>
              <a:rPr lang="en-US" sz="1600" dirty="0">
                <a:solidFill>
                  <a:srgbClr val="002060"/>
                </a:solidFill>
              </a:rPr>
              <a:t>Confidence intervals for sample mean fails to contain population mean in 40% cases for two stage design</a:t>
            </a:r>
          </a:p>
          <a:p>
            <a:pPr algn="just">
              <a:lnSpc>
                <a:spcPct val="100000"/>
              </a:lnSpc>
            </a:pPr>
            <a:r>
              <a:rPr lang="en-US" sz="1600" dirty="0">
                <a:solidFill>
                  <a:srgbClr val="002060"/>
                </a:solidFill>
              </a:rPr>
              <a:t>Overall, stratification following </a:t>
            </a:r>
            <a:r>
              <a:rPr lang="en-US" sz="1600" dirty="0" err="1">
                <a:solidFill>
                  <a:srgbClr val="002060"/>
                </a:solidFill>
              </a:rPr>
              <a:t>Neyman</a:t>
            </a:r>
            <a:r>
              <a:rPr lang="en-US" sz="1600" dirty="0">
                <a:solidFill>
                  <a:srgbClr val="002060"/>
                </a:solidFill>
              </a:rPr>
              <a:t> allocation produces the perfect balance between accuracy (minimal bias) and precision (minimal variance)</a:t>
            </a:r>
          </a:p>
        </p:txBody>
      </p:sp>
      <p:graphicFrame>
        <p:nvGraphicFramePr>
          <p:cNvPr id="5" name="Table 4">
            <a:extLst>
              <a:ext uri="{FF2B5EF4-FFF2-40B4-BE49-F238E27FC236}">
                <a16:creationId xmlns:a16="http://schemas.microsoft.com/office/drawing/2014/main" id="{761E56D8-9BFD-46F8-B6F2-F98A6B7D49CA}"/>
              </a:ext>
            </a:extLst>
          </p:cNvPr>
          <p:cNvGraphicFramePr>
            <a:graphicFrameLocks noGrp="1"/>
          </p:cNvGraphicFramePr>
          <p:nvPr>
            <p:extLst>
              <p:ext uri="{D42A27DB-BD31-4B8C-83A1-F6EECF244321}">
                <p14:modId xmlns:p14="http://schemas.microsoft.com/office/powerpoint/2010/main" val="4244417411"/>
              </p:ext>
            </p:extLst>
          </p:nvPr>
        </p:nvGraphicFramePr>
        <p:xfrm>
          <a:off x="2545022" y="1274733"/>
          <a:ext cx="7101953" cy="1300515"/>
        </p:xfrm>
        <a:graphic>
          <a:graphicData uri="http://schemas.openxmlformats.org/drawingml/2006/table">
            <a:tbl>
              <a:tblPr firstRow="1" firstCol="1" bandRow="1">
                <a:tableStyleId>{5C22544A-7EE6-4342-B048-85BDC9FD1C3A}</a:tableStyleId>
              </a:tblPr>
              <a:tblGrid>
                <a:gridCol w="2909215">
                  <a:extLst>
                    <a:ext uri="{9D8B030D-6E8A-4147-A177-3AD203B41FA5}">
                      <a16:colId xmlns:a16="http://schemas.microsoft.com/office/drawing/2014/main" val="1839258912"/>
                    </a:ext>
                  </a:extLst>
                </a:gridCol>
                <a:gridCol w="2201792">
                  <a:extLst>
                    <a:ext uri="{9D8B030D-6E8A-4147-A177-3AD203B41FA5}">
                      <a16:colId xmlns:a16="http://schemas.microsoft.com/office/drawing/2014/main" val="75840381"/>
                    </a:ext>
                  </a:extLst>
                </a:gridCol>
                <a:gridCol w="1990946">
                  <a:extLst>
                    <a:ext uri="{9D8B030D-6E8A-4147-A177-3AD203B41FA5}">
                      <a16:colId xmlns:a16="http://schemas.microsoft.com/office/drawing/2014/main" val="3891113579"/>
                    </a:ext>
                  </a:extLst>
                </a:gridCol>
              </a:tblGrid>
              <a:tr h="267753">
                <a:tc>
                  <a:txBody>
                    <a:bodyPr/>
                    <a:lstStyle/>
                    <a:p>
                      <a:pPr marL="0" marR="0" algn="ctr">
                        <a:lnSpc>
                          <a:spcPct val="107000"/>
                        </a:lnSpc>
                        <a:spcBef>
                          <a:spcPts val="0"/>
                        </a:spcBef>
                        <a:spcAft>
                          <a:spcPts val="0"/>
                        </a:spcAft>
                      </a:pPr>
                      <a:r>
                        <a:rPr lang="en-US" sz="9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Average Standard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1557852"/>
                  </a:ext>
                </a:extLst>
              </a:tr>
              <a:tr h="255003">
                <a:tc>
                  <a:txBody>
                    <a:bodyPr/>
                    <a:lstStyle/>
                    <a:p>
                      <a:pPr marL="0" marR="0">
                        <a:lnSpc>
                          <a:spcPct val="107000"/>
                        </a:lnSpc>
                        <a:spcBef>
                          <a:spcPts val="0"/>
                        </a:spcBef>
                        <a:spcAft>
                          <a:spcPts val="0"/>
                        </a:spcAft>
                      </a:pPr>
                      <a:r>
                        <a:rPr lang="en-US" sz="900">
                          <a:effectLst/>
                        </a:rPr>
                        <a:t>Simple Random Sample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177,595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4,616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834438"/>
                  </a:ext>
                </a:extLst>
              </a:tr>
              <a:tr h="255003">
                <a:tc>
                  <a:txBody>
                    <a:bodyPr/>
                    <a:lstStyle/>
                    <a:p>
                      <a:pPr marL="0" marR="0">
                        <a:lnSpc>
                          <a:spcPct val="107000"/>
                        </a:lnSpc>
                        <a:spcBef>
                          <a:spcPts val="0"/>
                        </a:spcBef>
                        <a:spcAft>
                          <a:spcPts val="0"/>
                        </a:spcAft>
                      </a:pPr>
                      <a:r>
                        <a:rPr lang="en-US" sz="900">
                          <a:effectLst/>
                        </a:rPr>
                        <a:t>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183,640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5,192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525839"/>
                  </a:ext>
                </a:extLst>
              </a:tr>
              <a:tr h="255003">
                <a:tc>
                  <a:txBody>
                    <a:bodyPr/>
                    <a:lstStyle/>
                    <a:p>
                      <a:pPr marL="0" marR="0">
                        <a:lnSpc>
                          <a:spcPct val="107000"/>
                        </a:lnSpc>
                        <a:spcBef>
                          <a:spcPts val="0"/>
                        </a:spcBef>
                        <a:spcAft>
                          <a:spcPts val="0"/>
                        </a:spcAft>
                      </a:pPr>
                      <a:r>
                        <a:rPr lang="en-US" sz="900">
                          <a:effectLst/>
                        </a:rPr>
                        <a:t>Neyman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181,530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4,871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3643644"/>
                  </a:ext>
                </a:extLst>
              </a:tr>
              <a:tr h="267753">
                <a:tc>
                  <a:txBody>
                    <a:bodyPr/>
                    <a:lstStyle/>
                    <a:p>
                      <a:pPr marL="0" marR="0">
                        <a:lnSpc>
                          <a:spcPct val="107000"/>
                        </a:lnSpc>
                        <a:spcBef>
                          <a:spcPts val="0"/>
                        </a:spcBef>
                        <a:spcAft>
                          <a:spcPts val="0"/>
                        </a:spcAft>
                      </a:pPr>
                      <a:r>
                        <a:rPr lang="en-US" sz="900">
                          <a:effectLst/>
                        </a:rPr>
                        <a:t>Two-stage (Cluster &amp; Proportional)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169,922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dirty="0">
                          <a:effectLst/>
                        </a:rPr>
                        <a:t>14,262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652769"/>
                  </a:ext>
                </a:extLst>
              </a:tr>
            </a:tbl>
          </a:graphicData>
        </a:graphic>
      </p:graphicFrame>
    </p:spTree>
    <p:extLst>
      <p:ext uri="{BB962C8B-B14F-4D97-AF65-F5344CB8AC3E}">
        <p14:creationId xmlns:p14="http://schemas.microsoft.com/office/powerpoint/2010/main" val="295243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Thank You</a:t>
            </a:r>
          </a:p>
        </p:txBody>
      </p:sp>
    </p:spTree>
    <p:extLst>
      <p:ext uri="{BB962C8B-B14F-4D97-AF65-F5344CB8AC3E}">
        <p14:creationId xmlns:p14="http://schemas.microsoft.com/office/powerpoint/2010/main" val="27554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A3A-E18D-46B4-A215-F9924F936807}"/>
              </a:ext>
            </a:extLst>
          </p:cNvPr>
          <p:cNvSpPr>
            <a:spLocks noGrp="1"/>
          </p:cNvSpPr>
          <p:nvPr>
            <p:ph type="title"/>
          </p:nvPr>
        </p:nvSpPr>
        <p:spPr>
          <a:xfrm>
            <a:off x="838200" y="2567149"/>
            <a:ext cx="10515600" cy="1325563"/>
          </a:xfrm>
        </p:spPr>
        <p:txBody>
          <a:bodyPr>
            <a:normAutofit/>
          </a:bodyPr>
          <a:lstStyle/>
          <a:p>
            <a:pPr algn="ctr"/>
            <a:r>
              <a:rPr lang="en-US" sz="4800" b="1" dirty="0">
                <a:solidFill>
                  <a:srgbClr val="002060"/>
                </a:solidFill>
              </a:rPr>
              <a:t>Task 1</a:t>
            </a:r>
          </a:p>
        </p:txBody>
      </p:sp>
    </p:spTree>
    <p:extLst>
      <p:ext uri="{BB962C8B-B14F-4D97-AF65-F5344CB8AC3E}">
        <p14:creationId xmlns:p14="http://schemas.microsoft.com/office/powerpoint/2010/main" val="31966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Objective &amp; Dataset</a:t>
            </a:r>
          </a:p>
        </p:txBody>
      </p:sp>
      <p:sp>
        <p:nvSpPr>
          <p:cNvPr id="3" name="Content Placeholder 2">
            <a:extLst>
              <a:ext uri="{FF2B5EF4-FFF2-40B4-BE49-F238E27FC236}">
                <a16:creationId xmlns:a16="http://schemas.microsoft.com/office/drawing/2014/main" id="{C54A98FC-3422-4905-9FE4-6218E1BF85F5}"/>
              </a:ext>
            </a:extLst>
          </p:cNvPr>
          <p:cNvSpPr>
            <a:spLocks noGrp="1"/>
          </p:cNvSpPr>
          <p:nvPr>
            <p:ph idx="1"/>
          </p:nvPr>
        </p:nvSpPr>
        <p:spPr>
          <a:xfrm>
            <a:off x="838200" y="1060314"/>
            <a:ext cx="10515599" cy="580644"/>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Comparative study between different sampling designs in drawing sufficiently sized samples from population in order to obtain information on population characteristics.</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0" y="1757458"/>
            <a:ext cx="10515599" cy="199742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Dataset</a:t>
            </a:r>
          </a:p>
          <a:p>
            <a:r>
              <a:rPr lang="en-US" sz="1600" dirty="0">
                <a:solidFill>
                  <a:srgbClr val="002060"/>
                </a:solidFill>
              </a:rPr>
              <a:t>Dataset provides the house sale prices in 25 different neighborhoods of Ames, Iowa in between 2006 and 2010</a:t>
            </a:r>
          </a:p>
          <a:p>
            <a:r>
              <a:rPr lang="en-US" sz="1600" dirty="0">
                <a:solidFill>
                  <a:srgbClr val="002060"/>
                </a:solidFill>
              </a:rPr>
              <a:t>Dataset contains 81 variables (categorical and continuous) across 1,460 house-sales between 2006 and 2010</a:t>
            </a:r>
          </a:p>
          <a:p>
            <a:pPr>
              <a:lnSpc>
                <a:spcPct val="100000"/>
              </a:lnSpc>
            </a:pPr>
            <a:r>
              <a:rPr lang="en-US" sz="1600" dirty="0">
                <a:solidFill>
                  <a:srgbClr val="002060"/>
                </a:solidFill>
              </a:rPr>
              <a:t>Variables cover aspects such as Sale Price, Zoning, Neighborhood, Lot Size and Character, Age of the Property, House Style, Foundation, Total Area, Number of Rooms, Garage Quality, Additional Features, etc.</a:t>
            </a:r>
          </a:p>
          <a:p>
            <a:r>
              <a:rPr lang="en-US" sz="1600" dirty="0">
                <a:solidFill>
                  <a:srgbClr val="002060"/>
                </a:solidFill>
              </a:rPr>
              <a:t>Sampling designs focus on Neighborhood, House Style, Gross Living Area and Sale Price</a:t>
            </a:r>
          </a:p>
        </p:txBody>
      </p:sp>
      <p:pic>
        <p:nvPicPr>
          <p:cNvPr id="5" name="Picture 4">
            <a:extLst>
              <a:ext uri="{FF2B5EF4-FFF2-40B4-BE49-F238E27FC236}">
                <a16:creationId xmlns:a16="http://schemas.microsoft.com/office/drawing/2014/main" id="{650155AA-7241-47D4-A655-CD55A45016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91265" y="3871379"/>
            <a:ext cx="4262534" cy="2610556"/>
          </a:xfrm>
          <a:prstGeom prst="rect">
            <a:avLst/>
          </a:prstGeom>
          <a:noFill/>
        </p:spPr>
      </p:pic>
      <p:sp>
        <p:nvSpPr>
          <p:cNvPr id="6" name="Content Placeholder 2">
            <a:extLst>
              <a:ext uri="{FF2B5EF4-FFF2-40B4-BE49-F238E27FC236}">
                <a16:creationId xmlns:a16="http://schemas.microsoft.com/office/drawing/2014/main" id="{6F4EC1F7-457A-45FB-9995-AE5A6CF8A965}"/>
              </a:ext>
            </a:extLst>
          </p:cNvPr>
          <p:cNvSpPr txBox="1">
            <a:spLocks/>
          </p:cNvSpPr>
          <p:nvPr/>
        </p:nvSpPr>
        <p:spPr>
          <a:xfrm>
            <a:off x="838199" y="3837522"/>
            <a:ext cx="6253066" cy="2723590"/>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2060"/>
                </a:solidFill>
              </a:rPr>
              <a:t>Population Overview</a:t>
            </a:r>
          </a:p>
          <a:p>
            <a:r>
              <a:rPr lang="en-US" sz="1600" dirty="0">
                <a:solidFill>
                  <a:srgbClr val="002060"/>
                </a:solidFill>
              </a:rPr>
              <a:t>Average sale price is parameter of interest</a:t>
            </a:r>
          </a:p>
          <a:p>
            <a:r>
              <a:rPr lang="en-US" sz="1600" dirty="0">
                <a:solidFill>
                  <a:srgbClr val="002060"/>
                </a:solidFill>
              </a:rPr>
              <a:t>Population size (N) = 1,460</a:t>
            </a:r>
          </a:p>
          <a:p>
            <a:r>
              <a:rPr lang="en-US" sz="1600" dirty="0">
                <a:solidFill>
                  <a:srgbClr val="002060"/>
                </a:solidFill>
              </a:rPr>
              <a:t>Population average sale price for population (µ) = $180,921</a:t>
            </a:r>
          </a:p>
          <a:p>
            <a:r>
              <a:rPr lang="en-US" sz="1600" dirty="0">
                <a:solidFill>
                  <a:srgbClr val="002060"/>
                </a:solidFill>
              </a:rPr>
              <a:t>Population standard deviation of sale price (σ) = $79,415</a:t>
            </a:r>
          </a:p>
          <a:p>
            <a:r>
              <a:rPr lang="en-US" sz="1600" dirty="0">
                <a:solidFill>
                  <a:srgbClr val="002060"/>
                </a:solidFill>
              </a:rPr>
              <a:t>Sale price ranges from $35,000 to above $750,000</a:t>
            </a:r>
          </a:p>
          <a:p>
            <a:r>
              <a:rPr lang="en-US" sz="1600" dirty="0">
                <a:solidFill>
                  <a:srgbClr val="002060"/>
                </a:solidFill>
              </a:rPr>
              <a:t>Over 50% of houses cost between $110,000 and $185,000</a:t>
            </a:r>
          </a:p>
          <a:p>
            <a:r>
              <a:rPr lang="en-US" sz="1600" dirty="0">
                <a:solidFill>
                  <a:srgbClr val="002060"/>
                </a:solidFill>
              </a:rPr>
              <a:t>Sale price has right skewed distribution due to a few expensive houses</a:t>
            </a:r>
          </a:p>
        </p:txBody>
      </p:sp>
    </p:spTree>
    <p:extLst>
      <p:ext uri="{BB962C8B-B14F-4D97-AF65-F5344CB8AC3E}">
        <p14:creationId xmlns:p14="http://schemas.microsoft.com/office/powerpoint/2010/main" val="362819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Sample Designs &amp; Sample Size Determination</a:t>
            </a:r>
          </a:p>
        </p:txBody>
      </p:sp>
      <p:sp>
        <p:nvSpPr>
          <p:cNvPr id="4" name="Content Placeholder 2">
            <a:extLst>
              <a:ext uri="{FF2B5EF4-FFF2-40B4-BE49-F238E27FC236}">
                <a16:creationId xmlns:a16="http://schemas.microsoft.com/office/drawing/2014/main" id="{E8174D1A-E517-4F3D-A8AF-BF1E848051B2}"/>
              </a:ext>
            </a:extLst>
          </p:cNvPr>
          <p:cNvSpPr txBox="1">
            <a:spLocks/>
          </p:cNvSpPr>
          <p:nvPr/>
        </p:nvSpPr>
        <p:spPr>
          <a:xfrm>
            <a:off x="838201" y="1206956"/>
            <a:ext cx="10515599" cy="1741522"/>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i="0" u="none" strike="noStrike" kern="1200" cap="none" spc="0" normalizeH="0" baseline="0" noProof="0" dirty="0">
                <a:ln>
                  <a:noFill/>
                </a:ln>
                <a:solidFill>
                  <a:srgbClr val="002060"/>
                </a:solidFill>
                <a:effectLst/>
                <a:uLnTx/>
                <a:uFillTx/>
                <a:latin typeface="Calibri" panose="020F0502020204030204"/>
                <a:ea typeface="+mn-ea"/>
                <a:cs typeface="+mn-cs"/>
              </a:rPr>
              <a:t>Consider four different sample designs in this study: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Simple Random Sampling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Proportional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Stratified Sampling with </a:t>
            </a:r>
            <a:r>
              <a:rPr kumimoji="0" lang="en-US" sz="1600" b="0" i="0" u="none" strike="noStrike" kern="1200" cap="none" spc="0" normalizeH="0" baseline="0" noProof="0" dirty="0" err="1">
                <a:ln>
                  <a:noFill/>
                </a:ln>
                <a:solidFill>
                  <a:srgbClr val="002060"/>
                </a:solidFill>
                <a:effectLst/>
                <a:uLnTx/>
                <a:uFillTx/>
                <a:latin typeface="Calibri" panose="020F0502020204030204"/>
                <a:ea typeface="+mn-ea"/>
                <a:cs typeface="+mn-cs"/>
              </a:rPr>
              <a:t>Neyman</a:t>
            </a: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 Allocation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Two-stage Sampling</a:t>
            </a:r>
          </a:p>
        </p:txBody>
      </p:sp>
      <p:sp>
        <p:nvSpPr>
          <p:cNvPr id="9" name="Content Placeholder 2">
            <a:extLst>
              <a:ext uri="{FF2B5EF4-FFF2-40B4-BE49-F238E27FC236}">
                <a16:creationId xmlns:a16="http://schemas.microsoft.com/office/drawing/2014/main" id="{949FA14A-E62B-466E-86EB-17F851D727F8}"/>
              </a:ext>
            </a:extLst>
          </p:cNvPr>
          <p:cNvSpPr txBox="1">
            <a:spLocks/>
          </p:cNvSpPr>
          <p:nvPr/>
        </p:nvSpPr>
        <p:spPr>
          <a:xfrm>
            <a:off x="838201" y="3122839"/>
            <a:ext cx="10515599" cy="3220747"/>
          </a:xfrm>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0" lang="en-US" sz="1600" b="0" i="0" u="none" strike="noStrike" kern="1200" cap="none" spc="0" normalizeH="0" baseline="0" noProof="0" dirty="0">
                <a:ln>
                  <a:noFill/>
                </a:ln>
                <a:solidFill>
                  <a:srgbClr val="002060"/>
                </a:solidFill>
                <a:effectLst/>
                <a:uLnTx/>
                <a:uFillTx/>
                <a:ea typeface="+mn-ea"/>
                <a:cs typeface="+mn-cs"/>
              </a:rPr>
              <a:t>With </a:t>
            </a:r>
            <a:r>
              <a:rPr lang="en-US" sz="1600" dirty="0">
                <a:solidFill>
                  <a:srgbClr val="002060"/>
                </a:solidFill>
              </a:rPr>
              <a:t>CLT and large sample size, as</a:t>
            </a:r>
            <a:r>
              <a:rPr kumimoji="0" lang="en-US" sz="1600" b="0" i="0" u="none" strike="noStrike" kern="1200" cap="none" spc="0" normalizeH="0" baseline="0" noProof="0" dirty="0" err="1">
                <a:ln>
                  <a:noFill/>
                </a:ln>
                <a:solidFill>
                  <a:srgbClr val="002060"/>
                </a:solidFill>
                <a:effectLst/>
                <a:uLnTx/>
                <a:uFillTx/>
                <a:ea typeface="+mn-ea"/>
                <a:cs typeface="+mn-cs"/>
              </a:rPr>
              <a:t>sume</a:t>
            </a:r>
            <a:r>
              <a:rPr kumimoji="0" lang="en-US" sz="1600" b="0" i="0" u="none" strike="noStrike" kern="1200" cap="none" spc="0" normalizeH="0" baseline="0" noProof="0" dirty="0">
                <a:ln>
                  <a:noFill/>
                </a:ln>
                <a:solidFill>
                  <a:srgbClr val="002060"/>
                </a:solidFill>
                <a:effectLst/>
                <a:uLnTx/>
                <a:uFillTx/>
                <a:ea typeface="+mn-ea"/>
                <a:cs typeface="+mn-cs"/>
              </a:rPr>
              <a:t> normality in population distribution despite observed skewness.</a:t>
            </a:r>
          </a:p>
          <a:p>
            <a:r>
              <a:rPr lang="en-US" sz="1600" dirty="0">
                <a:solidFill>
                  <a:srgbClr val="002060"/>
                </a:solidFill>
              </a:rPr>
              <a:t>Margin of error = $10,000 (approximately 5% of average sale price in population)</a:t>
            </a:r>
          </a:p>
          <a:p>
            <a:pPr marL="0" indent="0">
              <a:buNone/>
            </a:pPr>
            <a:endParaRPr kumimoji="0" lang="en-US" sz="1600" b="0" i="0" u="none" strike="noStrike" kern="1200" cap="none" spc="0" normalizeH="0" baseline="0" noProof="0" dirty="0">
              <a:ln>
                <a:noFill/>
              </a:ln>
              <a:solidFill>
                <a:srgbClr val="002060"/>
              </a:solidFill>
              <a:effectLst/>
              <a:uLnTx/>
              <a:uFillTx/>
              <a:ea typeface="+mn-ea"/>
              <a:cs typeface="+mn-cs"/>
            </a:endParaRPr>
          </a:p>
          <a:p>
            <a:pPr marL="0" lvl="0" indent="0">
              <a:buNone/>
            </a:pPr>
            <a:r>
              <a:rPr lang="en-US" sz="1600" dirty="0">
                <a:solidFill>
                  <a:srgbClr val="002060"/>
                </a:solidFill>
              </a:rPr>
              <a:t>Initial sample size:	</a:t>
            </a:r>
          </a:p>
          <a:p>
            <a:pPr marL="0" lvl="0" indent="0" algn="ctr">
              <a:buNone/>
            </a:pPr>
            <a:r>
              <a:rPr lang="en-US" sz="1600" dirty="0">
                <a:solidFill>
                  <a:srgbClr val="002060"/>
                </a:solidFill>
              </a:rPr>
              <a:t>n</a:t>
            </a:r>
            <a:r>
              <a:rPr lang="en-US" sz="1600" baseline="-25000" dirty="0">
                <a:solidFill>
                  <a:srgbClr val="002060"/>
                </a:solidFill>
              </a:rPr>
              <a:t>0,srs</a:t>
            </a:r>
            <a:r>
              <a:rPr lang="en-US" sz="1600" dirty="0">
                <a:solidFill>
                  <a:srgbClr val="002060"/>
                </a:solidFill>
              </a:rPr>
              <a:t> = (z</a:t>
            </a:r>
            <a:r>
              <a:rPr lang="en-US" sz="1600" baseline="-25000" dirty="0">
                <a:solidFill>
                  <a:srgbClr val="002060"/>
                </a:solidFill>
              </a:rPr>
              <a:t>95%</a:t>
            </a:r>
            <a:r>
              <a:rPr lang="en-US" sz="1600" dirty="0">
                <a:solidFill>
                  <a:srgbClr val="002060"/>
                </a:solidFill>
              </a:rPr>
              <a:t>)</a:t>
            </a:r>
            <a:r>
              <a:rPr lang="en-US" sz="1600" baseline="30000" dirty="0">
                <a:solidFill>
                  <a:srgbClr val="002060"/>
                </a:solidFill>
              </a:rPr>
              <a:t>2</a:t>
            </a:r>
            <a:r>
              <a:rPr lang="en-US" sz="1600" dirty="0">
                <a:solidFill>
                  <a:srgbClr val="002060"/>
                </a:solidFill>
              </a:rPr>
              <a:t> * s</a:t>
            </a:r>
            <a:r>
              <a:rPr lang="en-US" sz="1600" baseline="30000" dirty="0">
                <a:solidFill>
                  <a:srgbClr val="002060"/>
                </a:solidFill>
              </a:rPr>
              <a:t>2</a:t>
            </a:r>
            <a:r>
              <a:rPr lang="en-US" sz="1600" dirty="0">
                <a:solidFill>
                  <a:srgbClr val="002060"/>
                </a:solidFill>
              </a:rPr>
              <a:t> / (I</a:t>
            </a:r>
            <a:r>
              <a:rPr lang="en-US" sz="1600" baseline="-25000" dirty="0">
                <a:solidFill>
                  <a:srgbClr val="002060"/>
                </a:solidFill>
              </a:rPr>
              <a:t>95%</a:t>
            </a:r>
            <a:r>
              <a:rPr lang="en-US" sz="1600" dirty="0">
                <a:solidFill>
                  <a:srgbClr val="002060"/>
                </a:solidFill>
              </a:rPr>
              <a:t>)</a:t>
            </a:r>
            <a:r>
              <a:rPr lang="en-US" sz="1600" baseline="30000" dirty="0">
                <a:solidFill>
                  <a:srgbClr val="002060"/>
                </a:solidFill>
              </a:rPr>
              <a:t>2</a:t>
            </a:r>
            <a:r>
              <a:rPr lang="en-US" sz="1600" dirty="0">
                <a:solidFill>
                  <a:srgbClr val="002060"/>
                </a:solidFill>
              </a:rPr>
              <a:t> = (1.96)</a:t>
            </a:r>
            <a:r>
              <a:rPr lang="en-US" sz="1600" baseline="30000" dirty="0">
                <a:solidFill>
                  <a:srgbClr val="002060"/>
                </a:solidFill>
              </a:rPr>
              <a:t>2</a:t>
            </a:r>
            <a:r>
              <a:rPr lang="en-US" sz="1600" dirty="0">
                <a:solidFill>
                  <a:srgbClr val="002060"/>
                </a:solidFill>
              </a:rPr>
              <a:t>*(79415)</a:t>
            </a:r>
            <a:r>
              <a:rPr lang="en-US" sz="1600" baseline="30000" dirty="0">
                <a:solidFill>
                  <a:srgbClr val="002060"/>
                </a:solidFill>
              </a:rPr>
              <a:t>2</a:t>
            </a:r>
            <a:r>
              <a:rPr lang="en-US" sz="1600" dirty="0">
                <a:solidFill>
                  <a:srgbClr val="002060"/>
                </a:solidFill>
              </a:rPr>
              <a:t>/(10000)</a:t>
            </a:r>
            <a:r>
              <a:rPr lang="en-US" sz="1600" baseline="30000" dirty="0">
                <a:solidFill>
                  <a:srgbClr val="002060"/>
                </a:solidFill>
              </a:rPr>
              <a:t>2</a:t>
            </a:r>
            <a:r>
              <a:rPr lang="en-US" sz="1600" dirty="0">
                <a:solidFill>
                  <a:srgbClr val="002060"/>
                </a:solidFill>
              </a:rPr>
              <a:t> = 242 </a:t>
            </a:r>
          </a:p>
          <a:p>
            <a:pPr marL="0" lvl="0" indent="0">
              <a:buNone/>
            </a:pPr>
            <a:r>
              <a:rPr lang="en-US" sz="1600" dirty="0">
                <a:solidFill>
                  <a:srgbClr val="002060"/>
                </a:solidFill>
              </a:rPr>
              <a:t>Final sample size:</a:t>
            </a:r>
          </a:p>
          <a:p>
            <a:pPr marL="0" lvl="0" indent="0" algn="ctr">
              <a:buNone/>
            </a:pPr>
            <a:r>
              <a:rPr lang="en-US" sz="1600" dirty="0" err="1">
                <a:solidFill>
                  <a:srgbClr val="002060"/>
                </a:solidFill>
                <a:effectLst/>
                <a:ea typeface="Calibri" panose="020F0502020204030204" pitchFamily="34" charset="0"/>
                <a:cs typeface="Times New Roman" panose="02020603050405020304" pitchFamily="18" charset="0"/>
              </a:rPr>
              <a:t>n</a:t>
            </a:r>
            <a:r>
              <a:rPr lang="en-US" sz="1600" baseline="-25000" dirty="0" err="1">
                <a:solidFill>
                  <a:srgbClr val="002060"/>
                </a:solidFill>
                <a:effectLst/>
                <a:ea typeface="Calibri" panose="020F0502020204030204" pitchFamily="34" charset="0"/>
                <a:cs typeface="Times New Roman" panose="02020603050405020304" pitchFamily="18" charset="0"/>
              </a:rPr>
              <a:t>srs</a:t>
            </a:r>
            <a:r>
              <a:rPr lang="en-US" sz="1600" dirty="0">
                <a:solidFill>
                  <a:srgbClr val="002060"/>
                </a:solidFill>
                <a:effectLst/>
                <a:ea typeface="Calibri" panose="020F0502020204030204" pitchFamily="34" charset="0"/>
                <a:cs typeface="Times New Roman" panose="02020603050405020304" pitchFamily="18" charset="0"/>
              </a:rPr>
              <a:t> = </a:t>
            </a:r>
            <a:r>
              <a:rPr lang="en-US" sz="1600" dirty="0">
                <a:solidFill>
                  <a:srgbClr val="002060"/>
                </a:solidFill>
                <a:effectLst/>
                <a:ea typeface="Calibri" panose="020F0502020204030204" pitchFamily="34" charset="0"/>
              </a:rPr>
              <a:t>n</a:t>
            </a:r>
            <a:r>
              <a:rPr lang="en-US" sz="1600" baseline="-25000" dirty="0">
                <a:solidFill>
                  <a:srgbClr val="002060"/>
                </a:solidFill>
                <a:effectLst/>
                <a:ea typeface="Calibri" panose="020F0502020204030204" pitchFamily="34" charset="0"/>
              </a:rPr>
              <a:t>0,srs</a:t>
            </a:r>
            <a:r>
              <a:rPr lang="en-US" sz="1600" dirty="0">
                <a:solidFill>
                  <a:srgbClr val="002060"/>
                </a:solidFill>
                <a:effectLst/>
                <a:ea typeface="Calibri" panose="020F0502020204030204" pitchFamily="34" charset="0"/>
              </a:rPr>
              <a:t> / (1 + n</a:t>
            </a:r>
            <a:r>
              <a:rPr lang="en-US" sz="1600" baseline="-25000" dirty="0">
                <a:solidFill>
                  <a:srgbClr val="002060"/>
                </a:solidFill>
                <a:effectLst/>
                <a:ea typeface="Calibri" panose="020F0502020204030204" pitchFamily="34" charset="0"/>
              </a:rPr>
              <a:t>0,srs</a:t>
            </a:r>
            <a:r>
              <a:rPr lang="en-US" sz="1600" dirty="0">
                <a:solidFill>
                  <a:srgbClr val="002060"/>
                </a:solidFill>
                <a:effectLst/>
                <a:ea typeface="Calibri" panose="020F0502020204030204" pitchFamily="34" charset="0"/>
              </a:rPr>
              <a:t> /N) = 242 / (1+ 242/1460) = 208</a:t>
            </a:r>
          </a:p>
          <a:p>
            <a:pPr marL="0" lvl="0" indent="0" algn="ctr">
              <a:buNone/>
            </a:pPr>
            <a:endParaRPr lang="en-US" sz="1600" dirty="0">
              <a:solidFill>
                <a:srgbClr val="002060"/>
              </a:solidFill>
              <a:effectLst/>
              <a:ea typeface="Calibri" panose="020F0502020204030204" pitchFamily="34" charset="0"/>
            </a:endParaRPr>
          </a:p>
          <a:p>
            <a:r>
              <a:rPr lang="en-US" sz="1600" dirty="0">
                <a:solidFill>
                  <a:srgbClr val="002060"/>
                </a:solidFill>
              </a:rPr>
              <a:t>Consider sample size of 208 houses for all four sampling methods irrespective of complexity of the designs.</a:t>
            </a:r>
          </a:p>
        </p:txBody>
      </p:sp>
    </p:spTree>
    <p:extLst>
      <p:ext uri="{BB962C8B-B14F-4D97-AF65-F5344CB8AC3E}">
        <p14:creationId xmlns:p14="http://schemas.microsoft.com/office/powerpoint/2010/main" val="317104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1: Simple Random Sampling</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24106" y="1165982"/>
            <a:ext cx="10515599" cy="419446"/>
          </a:xfrm>
          <a:solidFill>
            <a:schemeClr val="bg1">
              <a:lumMod val="95000"/>
            </a:schemeClr>
          </a:solidFill>
          <a:ln>
            <a:noFill/>
          </a:ln>
        </p:spPr>
        <p:txBody>
          <a:bodyPr>
            <a:normAutofit/>
          </a:bodyPr>
          <a:lstStyle/>
          <a:p>
            <a:pPr marL="0" indent="0">
              <a:lnSpc>
                <a:spcPct val="100000"/>
              </a:lnSpc>
              <a:buNone/>
            </a:pPr>
            <a:r>
              <a:rPr lang="en-US" sz="1600" dirty="0">
                <a:solidFill>
                  <a:srgbClr val="002060"/>
                </a:solidFill>
              </a:rPr>
              <a:t>Simple random sampling performed on the entire dataset to estimate population mean sale price.</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9" y="1725358"/>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02060"/>
                </a:solidFill>
                <a:latin typeface="+mn-lt"/>
              </a:rPr>
              <a:t>Sampling Results (Output from SAS)</a:t>
            </a:r>
          </a:p>
        </p:txBody>
      </p:sp>
      <p:pic>
        <p:nvPicPr>
          <p:cNvPr id="8" name="Picture 7">
            <a:extLst>
              <a:ext uri="{FF2B5EF4-FFF2-40B4-BE49-F238E27FC236}">
                <a16:creationId xmlns:a16="http://schemas.microsoft.com/office/drawing/2014/main" id="{E6DE745A-F332-4F8B-A4E8-565C623DC7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259347"/>
            <a:ext cx="5257801" cy="3161734"/>
          </a:xfrm>
          <a:prstGeom prst="rect">
            <a:avLst/>
          </a:prstGeom>
          <a:solidFill>
            <a:schemeClr val="bg1"/>
          </a:solidFill>
          <a:ln>
            <a:solidFill>
              <a:schemeClr val="accent1"/>
            </a:solidFill>
          </a:ln>
        </p:spPr>
      </p:pic>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198" y="5421081"/>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2060"/>
                </a:solidFill>
              </a:rPr>
              <a:t>Sample mean (x-bar) = 177,378</a:t>
            </a:r>
          </a:p>
          <a:p>
            <a:r>
              <a:rPr lang="en-US" sz="1600" dirty="0">
                <a:solidFill>
                  <a:srgbClr val="002060"/>
                </a:solidFill>
              </a:rPr>
              <a:t>SE of sample mean (s) = 5,099</a:t>
            </a:r>
          </a:p>
          <a:p>
            <a:r>
              <a:rPr lang="en-US" sz="1600" dirty="0">
                <a:solidFill>
                  <a:srgbClr val="002060"/>
                </a:solidFill>
              </a:rPr>
              <a:t>95% CI for sample mean = [167,325, 187,430]</a:t>
            </a:r>
          </a:p>
          <a:p>
            <a:pPr marL="0" indent="0">
              <a:lnSpc>
                <a:spcPct val="100000"/>
              </a:lnSpc>
              <a:buFont typeface="Arial" panose="020B0604020202020204" pitchFamily="34" charset="0"/>
              <a:buNone/>
            </a:pPr>
            <a:endParaRPr lang="en-US" sz="1200" dirty="0">
              <a:solidFill>
                <a:srgbClr val="002060"/>
              </a:solidFill>
            </a:endParaRPr>
          </a:p>
        </p:txBody>
      </p:sp>
      <p:pic>
        <p:nvPicPr>
          <p:cNvPr id="9" name="Picture 8">
            <a:extLst>
              <a:ext uri="{FF2B5EF4-FFF2-40B4-BE49-F238E27FC236}">
                <a16:creationId xmlns:a16="http://schemas.microsoft.com/office/drawing/2014/main" id="{178C6727-8286-429F-8D45-F8F9032C6205}"/>
              </a:ext>
            </a:extLst>
          </p:cNvPr>
          <p:cNvPicPr/>
          <p:nvPr/>
        </p:nvPicPr>
        <p:blipFill>
          <a:blip r:embed="rId3"/>
          <a:stretch>
            <a:fillRect/>
          </a:stretch>
        </p:blipFill>
        <p:spPr>
          <a:xfrm>
            <a:off x="838195" y="2259347"/>
            <a:ext cx="5243711" cy="3161734"/>
          </a:xfrm>
          <a:prstGeom prst="rect">
            <a:avLst/>
          </a:prstGeom>
          <a:ln>
            <a:solidFill>
              <a:schemeClr val="accent1"/>
            </a:solidFill>
          </a:ln>
        </p:spPr>
      </p:pic>
    </p:spTree>
    <p:extLst>
      <p:ext uri="{BB962C8B-B14F-4D97-AF65-F5344CB8AC3E}">
        <p14:creationId xmlns:p14="http://schemas.microsoft.com/office/powerpoint/2010/main" val="313011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Stratified Sampling with Proportional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601378"/>
            <a:ext cx="10515599" cy="580644"/>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Stratified sampling with proportional allocation is done to estimate average sale price with House Style used as stratification variable.</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26911" y="2389369"/>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4" name="Table 3">
            <a:extLst>
              <a:ext uri="{FF2B5EF4-FFF2-40B4-BE49-F238E27FC236}">
                <a16:creationId xmlns:a16="http://schemas.microsoft.com/office/drawing/2014/main" id="{04252771-7114-484E-AECC-AD44E493DA78}"/>
              </a:ext>
            </a:extLst>
          </p:cNvPr>
          <p:cNvGraphicFramePr>
            <a:graphicFrameLocks noGrp="1"/>
          </p:cNvGraphicFramePr>
          <p:nvPr>
            <p:extLst>
              <p:ext uri="{D42A27DB-BD31-4B8C-83A1-F6EECF244321}">
                <p14:modId xmlns:p14="http://schemas.microsoft.com/office/powerpoint/2010/main" val="1480431588"/>
              </p:ext>
            </p:extLst>
          </p:nvPr>
        </p:nvGraphicFramePr>
        <p:xfrm>
          <a:off x="3354354" y="3163578"/>
          <a:ext cx="5483292" cy="2885189"/>
        </p:xfrm>
        <a:graphic>
          <a:graphicData uri="http://schemas.openxmlformats.org/drawingml/2006/table">
            <a:tbl>
              <a:tblPr firstRow="1" firstCol="1" bandRow="1">
                <a:tableStyleId>{5C22544A-7EE6-4342-B048-85BDC9FD1C3A}</a:tableStyleId>
              </a:tblPr>
              <a:tblGrid>
                <a:gridCol w="823066">
                  <a:extLst>
                    <a:ext uri="{9D8B030D-6E8A-4147-A177-3AD203B41FA5}">
                      <a16:colId xmlns:a16="http://schemas.microsoft.com/office/drawing/2014/main" val="38455778"/>
                    </a:ext>
                  </a:extLst>
                </a:gridCol>
                <a:gridCol w="891654">
                  <a:extLst>
                    <a:ext uri="{9D8B030D-6E8A-4147-A177-3AD203B41FA5}">
                      <a16:colId xmlns:a16="http://schemas.microsoft.com/office/drawing/2014/main" val="2899749079"/>
                    </a:ext>
                  </a:extLst>
                </a:gridCol>
                <a:gridCol w="1299376">
                  <a:extLst>
                    <a:ext uri="{9D8B030D-6E8A-4147-A177-3AD203B41FA5}">
                      <a16:colId xmlns:a16="http://schemas.microsoft.com/office/drawing/2014/main" val="3296077247"/>
                    </a:ext>
                  </a:extLst>
                </a:gridCol>
                <a:gridCol w="1234598">
                  <a:extLst>
                    <a:ext uri="{9D8B030D-6E8A-4147-A177-3AD203B41FA5}">
                      <a16:colId xmlns:a16="http://schemas.microsoft.com/office/drawing/2014/main" val="3595485620"/>
                    </a:ext>
                  </a:extLst>
                </a:gridCol>
                <a:gridCol w="1234598">
                  <a:extLst>
                    <a:ext uri="{9D8B030D-6E8A-4147-A177-3AD203B41FA5}">
                      <a16:colId xmlns:a16="http://schemas.microsoft.com/office/drawing/2014/main" val="60239323"/>
                    </a:ext>
                  </a:extLst>
                </a:gridCol>
              </a:tblGrid>
              <a:tr h="460283">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No. of Houses (N</a:t>
                      </a:r>
                      <a:r>
                        <a:rPr lang="en-US" sz="900" baseline="-25000" dirty="0">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Proportion (</a:t>
                      </a:r>
                      <a:r>
                        <a:rPr lang="en-US" sz="900" dirty="0" err="1">
                          <a:effectLst/>
                        </a:rPr>
                        <a:t>p</a:t>
                      </a:r>
                      <a:r>
                        <a:rPr lang="en-US" sz="900" baseline="-25000" dirty="0" err="1">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Size (</a:t>
                      </a:r>
                      <a:r>
                        <a:rPr lang="en-US" sz="900" dirty="0" err="1">
                          <a:effectLst/>
                        </a:rPr>
                        <a:t>n</a:t>
                      </a:r>
                      <a:r>
                        <a:rPr lang="en-US" sz="900" baseline="-25000" dirty="0" err="1">
                          <a:effectLst/>
                        </a:rPr>
                        <a:t>h</a:t>
                      </a: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6064592"/>
                  </a:ext>
                </a:extLst>
              </a:tr>
              <a:tr h="26943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0.4973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75383"/>
                  </a:ext>
                </a:extLst>
              </a:tr>
              <a:tr h="26943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0.1055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53325973"/>
                  </a:ext>
                </a:extLst>
              </a:tr>
              <a:tr h="26943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0195431"/>
                  </a:ext>
                </a:extLst>
              </a:tr>
              <a:tr h="26943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0.3048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6723048"/>
                  </a:ext>
                </a:extLst>
              </a:tr>
              <a:tr h="26943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6497958"/>
                  </a:ext>
                </a:extLst>
              </a:tr>
              <a:tr h="26943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0.0075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9061621"/>
                  </a:ext>
                </a:extLst>
              </a:tr>
              <a:tr h="26943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0.0253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0724537"/>
                  </a:ext>
                </a:extLst>
              </a:tr>
              <a:tr h="26943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0.0445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2509444"/>
                  </a:ext>
                </a:extLst>
              </a:tr>
              <a:tr h="26943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9812923"/>
                  </a:ext>
                </a:extLst>
              </a:tr>
            </a:tbl>
          </a:graphicData>
        </a:graphic>
      </p:graphicFrame>
    </p:spTree>
    <p:extLst>
      <p:ext uri="{BB962C8B-B14F-4D97-AF65-F5344CB8AC3E}">
        <p14:creationId xmlns:p14="http://schemas.microsoft.com/office/powerpoint/2010/main" val="136638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2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a:t>
            </a:r>
            <a:r>
              <a:rPr lang="en-US" sz="1600" dirty="0">
                <a:solidFill>
                  <a:srgbClr val="002060"/>
                </a:solidFill>
              </a:rPr>
              <a:t>= 179,286</a:t>
            </a:r>
            <a:endPar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5,211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[169,010, 189,562]</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8DE51B7-BBE2-4403-BFD9-A05F43092F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4518" y="1748256"/>
            <a:ext cx="3145155" cy="1680744"/>
          </a:xfrm>
          <a:prstGeom prst="rect">
            <a:avLst/>
          </a:prstGeom>
          <a:noFill/>
          <a:ln>
            <a:solidFill>
              <a:schemeClr val="accent1"/>
            </a:solidFill>
          </a:ln>
        </p:spPr>
      </p:pic>
      <p:pic>
        <p:nvPicPr>
          <p:cNvPr id="13" name="Picture 12">
            <a:extLst>
              <a:ext uri="{FF2B5EF4-FFF2-40B4-BE49-F238E27FC236}">
                <a16:creationId xmlns:a16="http://schemas.microsoft.com/office/drawing/2014/main" id="{D31C6BB7-DA0E-4D64-89D1-2644FC9202F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3" y="1748256"/>
            <a:ext cx="5257805" cy="3786428"/>
          </a:xfrm>
          <a:prstGeom prst="rect">
            <a:avLst/>
          </a:prstGeom>
          <a:noFill/>
          <a:ln>
            <a:solidFill>
              <a:schemeClr val="accent1"/>
            </a:solidFill>
          </a:ln>
        </p:spPr>
      </p:pic>
      <p:pic>
        <p:nvPicPr>
          <p:cNvPr id="8" name="Picture 7">
            <a:extLst>
              <a:ext uri="{FF2B5EF4-FFF2-40B4-BE49-F238E27FC236}">
                <a16:creationId xmlns:a16="http://schemas.microsoft.com/office/drawing/2014/main" id="{2B8D0058-9530-4A43-8349-50A33DFC5C07}"/>
              </a:ext>
            </a:extLst>
          </p:cNvPr>
          <p:cNvPicPr/>
          <p:nvPr/>
        </p:nvPicPr>
        <p:blipFill>
          <a:blip r:embed="rId4"/>
          <a:stretch>
            <a:fillRect/>
          </a:stretch>
        </p:blipFill>
        <p:spPr>
          <a:xfrm>
            <a:off x="838198" y="3429000"/>
            <a:ext cx="5257798" cy="2105684"/>
          </a:xfrm>
          <a:prstGeom prst="rect">
            <a:avLst/>
          </a:prstGeom>
          <a:ln>
            <a:solidFill>
              <a:schemeClr val="accent1"/>
            </a:solidFill>
          </a:ln>
        </p:spPr>
      </p:pic>
    </p:spTree>
    <p:extLst>
      <p:ext uri="{BB962C8B-B14F-4D97-AF65-F5344CB8AC3E}">
        <p14:creationId xmlns:p14="http://schemas.microsoft.com/office/powerpoint/2010/main" val="182497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Stratified Sampling with </a:t>
            </a:r>
            <a:r>
              <a:rPr lang="en-US" sz="3200" b="1" dirty="0" err="1">
                <a:solidFill>
                  <a:srgbClr val="002060"/>
                </a:solidFill>
                <a:latin typeface="+mn-lt"/>
              </a:rPr>
              <a:t>Neyman</a:t>
            </a:r>
            <a:r>
              <a:rPr lang="en-US" sz="3200" b="1" dirty="0">
                <a:solidFill>
                  <a:srgbClr val="002060"/>
                </a:solidFill>
                <a:latin typeface="+mn-lt"/>
              </a:rPr>
              <a:t> Allocation</a:t>
            </a:r>
          </a:p>
        </p:txBody>
      </p:sp>
      <p:sp>
        <p:nvSpPr>
          <p:cNvPr id="5" name="Content Placeholder 2">
            <a:extLst>
              <a:ext uri="{FF2B5EF4-FFF2-40B4-BE49-F238E27FC236}">
                <a16:creationId xmlns:a16="http://schemas.microsoft.com/office/drawing/2014/main" id="{9078FC57-6BD5-44F8-842C-749DE915E886}"/>
              </a:ext>
            </a:extLst>
          </p:cNvPr>
          <p:cNvSpPr>
            <a:spLocks noGrp="1"/>
          </p:cNvSpPr>
          <p:nvPr>
            <p:ph idx="1"/>
          </p:nvPr>
        </p:nvSpPr>
        <p:spPr>
          <a:xfrm>
            <a:off x="838200" y="1386886"/>
            <a:ext cx="10515599" cy="580644"/>
          </a:xfrm>
          <a:solidFill>
            <a:schemeClr val="bg1">
              <a:lumMod val="95000"/>
            </a:schemeClr>
          </a:solidFill>
          <a:ln>
            <a:noFill/>
          </a:ln>
        </p:spPr>
        <p:txBody>
          <a:bodyPr>
            <a:normAutofit/>
          </a:bodyPr>
          <a:lstStyle/>
          <a:p>
            <a:pPr marL="0" indent="0" algn="just">
              <a:lnSpc>
                <a:spcPct val="100000"/>
              </a:lnSpc>
              <a:buNone/>
            </a:pPr>
            <a:r>
              <a:rPr lang="en-US" sz="1600" dirty="0">
                <a:solidFill>
                  <a:srgbClr val="002060"/>
                </a:solidFill>
              </a:rPr>
              <a:t>Stratified sampling with </a:t>
            </a:r>
            <a:r>
              <a:rPr lang="en-US" sz="1600" dirty="0" err="1">
                <a:solidFill>
                  <a:srgbClr val="002060"/>
                </a:solidFill>
              </a:rPr>
              <a:t>Neyman</a:t>
            </a:r>
            <a:r>
              <a:rPr lang="en-US" sz="1600" dirty="0">
                <a:solidFill>
                  <a:srgbClr val="002060"/>
                </a:solidFill>
              </a:rPr>
              <a:t> allocation is done to estimate average sale price with House Style used as stratification variable and Gross Living Area for calculating variance between strata.</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200" y="2118325"/>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Stratum Sample Sizes</a:t>
            </a:r>
          </a:p>
        </p:txBody>
      </p:sp>
      <p:graphicFrame>
        <p:nvGraphicFramePr>
          <p:cNvPr id="3" name="Table 2">
            <a:extLst>
              <a:ext uri="{FF2B5EF4-FFF2-40B4-BE49-F238E27FC236}">
                <a16:creationId xmlns:a16="http://schemas.microsoft.com/office/drawing/2014/main" id="{95184610-1D88-4BF9-B2D8-B17AB0E4B6E5}"/>
              </a:ext>
            </a:extLst>
          </p:cNvPr>
          <p:cNvGraphicFramePr>
            <a:graphicFrameLocks noGrp="1"/>
          </p:cNvGraphicFramePr>
          <p:nvPr>
            <p:extLst>
              <p:ext uri="{D42A27DB-BD31-4B8C-83A1-F6EECF244321}">
                <p14:modId xmlns:p14="http://schemas.microsoft.com/office/powerpoint/2010/main" val="540571822"/>
              </p:ext>
            </p:extLst>
          </p:nvPr>
        </p:nvGraphicFramePr>
        <p:xfrm>
          <a:off x="1935440" y="2849763"/>
          <a:ext cx="8321120" cy="2983278"/>
        </p:xfrm>
        <a:graphic>
          <a:graphicData uri="http://schemas.openxmlformats.org/drawingml/2006/table">
            <a:tbl>
              <a:tblPr firstRow="1" firstCol="1" bandRow="1">
                <a:tableStyleId>{5C22544A-7EE6-4342-B048-85BDC9FD1C3A}</a:tableStyleId>
              </a:tblPr>
              <a:tblGrid>
                <a:gridCol w="675800">
                  <a:extLst>
                    <a:ext uri="{9D8B030D-6E8A-4147-A177-3AD203B41FA5}">
                      <a16:colId xmlns:a16="http://schemas.microsoft.com/office/drawing/2014/main" val="2564144559"/>
                    </a:ext>
                  </a:extLst>
                </a:gridCol>
                <a:gridCol w="802728">
                  <a:extLst>
                    <a:ext uri="{9D8B030D-6E8A-4147-A177-3AD203B41FA5}">
                      <a16:colId xmlns:a16="http://schemas.microsoft.com/office/drawing/2014/main" val="2477937126"/>
                    </a:ext>
                  </a:extLst>
                </a:gridCol>
                <a:gridCol w="1173218">
                  <a:extLst>
                    <a:ext uri="{9D8B030D-6E8A-4147-A177-3AD203B41FA5}">
                      <a16:colId xmlns:a16="http://schemas.microsoft.com/office/drawing/2014/main" val="2466837269"/>
                    </a:ext>
                  </a:extLst>
                </a:gridCol>
                <a:gridCol w="1767003">
                  <a:extLst>
                    <a:ext uri="{9D8B030D-6E8A-4147-A177-3AD203B41FA5}">
                      <a16:colId xmlns:a16="http://schemas.microsoft.com/office/drawing/2014/main" val="4285048625"/>
                    </a:ext>
                  </a:extLst>
                </a:gridCol>
                <a:gridCol w="1889569">
                  <a:extLst>
                    <a:ext uri="{9D8B030D-6E8A-4147-A177-3AD203B41FA5}">
                      <a16:colId xmlns:a16="http://schemas.microsoft.com/office/drawing/2014/main" val="340352631"/>
                    </a:ext>
                  </a:extLst>
                </a:gridCol>
                <a:gridCol w="965323">
                  <a:extLst>
                    <a:ext uri="{9D8B030D-6E8A-4147-A177-3AD203B41FA5}">
                      <a16:colId xmlns:a16="http://schemas.microsoft.com/office/drawing/2014/main" val="1376627020"/>
                    </a:ext>
                  </a:extLst>
                </a:gridCol>
                <a:gridCol w="1047479">
                  <a:extLst>
                    <a:ext uri="{9D8B030D-6E8A-4147-A177-3AD203B41FA5}">
                      <a16:colId xmlns:a16="http://schemas.microsoft.com/office/drawing/2014/main" val="3480483411"/>
                    </a:ext>
                  </a:extLst>
                </a:gridCol>
              </a:tblGrid>
              <a:tr h="475932">
                <a:tc>
                  <a:txBody>
                    <a:bodyPr/>
                    <a:lstStyle/>
                    <a:p>
                      <a:pPr marL="0" marR="0" algn="ctr">
                        <a:lnSpc>
                          <a:spcPct val="107000"/>
                        </a:lnSpc>
                        <a:spcBef>
                          <a:spcPts val="0"/>
                        </a:spcBef>
                        <a:spcAft>
                          <a:spcPts val="0"/>
                        </a:spcAft>
                      </a:pPr>
                      <a:r>
                        <a:rPr lang="en-US" sz="900">
                          <a:effectLst/>
                        </a:rPr>
                        <a:t>Stratum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House Style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No. Of Houses (N</a:t>
                      </a:r>
                      <a:r>
                        <a:rPr lang="en-US" sz="900" baseline="-25000" dirty="0">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Average Gross Living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err="1">
                          <a:effectLst/>
                        </a:rPr>
                        <a:t>Std</a:t>
                      </a:r>
                      <a:r>
                        <a:rPr lang="en-US" sz="900" dirty="0">
                          <a:effectLst/>
                        </a:rPr>
                        <a:t> Dev Gross Living Area (</a:t>
                      </a:r>
                      <a:r>
                        <a:rPr lang="en-US" sz="900" dirty="0" err="1">
                          <a:effectLst/>
                        </a:rPr>
                        <a:t>s</a:t>
                      </a:r>
                      <a:r>
                        <a:rPr lang="en-US" sz="900" baseline="-25000" dirty="0" err="1">
                          <a:effectLst/>
                        </a:rPr>
                        <a:t>h</a:t>
                      </a:r>
                      <a:r>
                        <a:rPr lang="en-US" sz="9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N</a:t>
                      </a:r>
                      <a:r>
                        <a:rPr lang="en-US" sz="900" baseline="-25000" dirty="0">
                          <a:effectLst/>
                        </a:rPr>
                        <a:t>h</a:t>
                      </a:r>
                      <a:r>
                        <a:rPr lang="en-US" sz="900" dirty="0">
                          <a:effectLst/>
                        </a:rPr>
                        <a:t>*</a:t>
                      </a:r>
                      <a:r>
                        <a:rPr lang="en-US" sz="900" dirty="0" err="1">
                          <a:effectLst/>
                        </a:rPr>
                        <a:t>s</a:t>
                      </a:r>
                      <a:r>
                        <a:rPr lang="en-US" sz="900" baseline="-25000" dirty="0" err="1">
                          <a:effectLst/>
                        </a:rPr>
                        <a:t>h</a:t>
                      </a:r>
                      <a:endParaRPr lang="en-US" sz="1100" baseline="-25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Sample Size (</a:t>
                      </a:r>
                      <a:r>
                        <a:rPr lang="en-US" sz="900" dirty="0" err="1">
                          <a:effectLst/>
                        </a:rPr>
                        <a:t>n</a:t>
                      </a:r>
                      <a:r>
                        <a:rPr lang="en-US" sz="900" baseline="-25000" dirty="0" err="1">
                          <a:effectLst/>
                        </a:rPr>
                        <a:t>h</a:t>
                      </a: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4233981"/>
                  </a:ext>
                </a:extLst>
              </a:tr>
              <a:tr h="278594">
                <a:tc>
                  <a:txBody>
                    <a:bodyPr/>
                    <a:lstStyle/>
                    <a:p>
                      <a:pPr marL="0" marR="0">
                        <a:lnSpc>
                          <a:spcPct val="107000"/>
                        </a:lnSpc>
                        <a:spcBef>
                          <a:spcPts val="0"/>
                        </a:spcBef>
                        <a:spcAft>
                          <a:spcPts val="0"/>
                        </a:spcAft>
                      </a:pPr>
                      <a:r>
                        <a:rPr lang="en-US" sz="900">
                          <a:effectLst/>
                        </a:rPr>
                        <a:t>Stratum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381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276,606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2276726"/>
                  </a:ext>
                </a:extLst>
              </a:tr>
              <a:tr h="278594">
                <a:tc>
                  <a:txBody>
                    <a:bodyPr/>
                    <a:lstStyle/>
                    <a:p>
                      <a:pPr marL="0" marR="0">
                        <a:lnSpc>
                          <a:spcPct val="107000"/>
                        </a:lnSpc>
                        <a:spcBef>
                          <a:spcPts val="0"/>
                        </a:spcBef>
                        <a:spcAft>
                          <a:spcPts val="0"/>
                        </a:spcAft>
                      </a:pPr>
                      <a:r>
                        <a:rPr lang="en-US" sz="900">
                          <a:effectLst/>
                        </a:rPr>
                        <a:t>Stratum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68,530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1760330"/>
                  </a:ext>
                </a:extLst>
              </a:tr>
              <a:tr h="278594">
                <a:tc>
                  <a:txBody>
                    <a:bodyPr/>
                    <a:lstStyle/>
                    <a:p>
                      <a:pPr marL="0" marR="0">
                        <a:lnSpc>
                          <a:spcPct val="107000"/>
                        </a:lnSpc>
                        <a:spcBef>
                          <a:spcPts val="0"/>
                        </a:spcBef>
                        <a:spcAft>
                          <a:spcPts val="0"/>
                        </a:spcAft>
                      </a:pPr>
                      <a:r>
                        <a:rPr lang="en-US" sz="900">
                          <a:effectLst/>
                        </a:rPr>
                        <a:t>Stratum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1.5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896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1,540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2498538"/>
                  </a:ext>
                </a:extLst>
              </a:tr>
              <a:tr h="278594">
                <a:tc>
                  <a:txBody>
                    <a:bodyPr/>
                    <a:lstStyle/>
                    <a:p>
                      <a:pPr marL="0" marR="0">
                        <a:lnSpc>
                          <a:spcPct val="107000"/>
                        </a:lnSpc>
                        <a:spcBef>
                          <a:spcPts val="0"/>
                        </a:spcBef>
                        <a:spcAft>
                          <a:spcPts val="0"/>
                        </a:spcAft>
                      </a:pPr>
                      <a:r>
                        <a:rPr lang="en-US" sz="900">
                          <a:effectLst/>
                        </a:rPr>
                        <a:t>Stratum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 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445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1,887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528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234,960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8226676"/>
                  </a:ext>
                </a:extLst>
              </a:tr>
              <a:tr h="278594">
                <a:tc>
                  <a:txBody>
                    <a:bodyPr/>
                    <a:lstStyle/>
                    <a:p>
                      <a:pPr marL="0" marR="0">
                        <a:lnSpc>
                          <a:spcPct val="107000"/>
                        </a:lnSpc>
                        <a:spcBef>
                          <a:spcPts val="0"/>
                        </a:spcBef>
                        <a:spcAft>
                          <a:spcPts val="0"/>
                        </a:spcAft>
                      </a:pPr>
                      <a:r>
                        <a:rPr lang="en-US" sz="900">
                          <a:effectLst/>
                        </a:rPr>
                        <a:t>Stratum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Fin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4,904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2885857"/>
                  </a:ext>
                </a:extLst>
              </a:tr>
              <a:tr h="278594">
                <a:tc>
                  <a:txBody>
                    <a:bodyPr/>
                    <a:lstStyle/>
                    <a:p>
                      <a:pPr marL="0" marR="0">
                        <a:lnSpc>
                          <a:spcPct val="107000"/>
                        </a:lnSpc>
                        <a:spcBef>
                          <a:spcPts val="0"/>
                        </a:spcBef>
                        <a:spcAft>
                          <a:spcPts val="0"/>
                        </a:spcAft>
                      </a:pPr>
                      <a:r>
                        <a:rPr lang="en-US" sz="900">
                          <a:effectLst/>
                        </a:rPr>
                        <a:t>Stratum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2.5 Unf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1,908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4,895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40515704"/>
                  </a:ext>
                </a:extLst>
              </a:tr>
              <a:tr h="278594">
                <a:tc>
                  <a:txBody>
                    <a:bodyPr/>
                    <a:lstStyle/>
                    <a:p>
                      <a:pPr marL="0" marR="0">
                        <a:lnSpc>
                          <a:spcPct val="107000"/>
                        </a:lnSpc>
                        <a:spcBef>
                          <a:spcPts val="0"/>
                        </a:spcBef>
                        <a:spcAft>
                          <a:spcPts val="0"/>
                        </a:spcAft>
                      </a:pPr>
                      <a:r>
                        <a:rPr lang="en-US" sz="900">
                          <a:effectLst/>
                        </a:rPr>
                        <a:t>Stratum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Sfoyer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973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10,360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812051"/>
                  </a:ext>
                </a:extLst>
              </a:tr>
              <a:tr h="278594">
                <a:tc>
                  <a:txBody>
                    <a:bodyPr/>
                    <a:lstStyle/>
                    <a:p>
                      <a:pPr marL="0" marR="0">
                        <a:lnSpc>
                          <a:spcPct val="107000"/>
                        </a:lnSpc>
                        <a:spcBef>
                          <a:spcPts val="0"/>
                        </a:spcBef>
                        <a:spcAft>
                          <a:spcPts val="0"/>
                        </a:spcAft>
                      </a:pPr>
                      <a:r>
                        <a:rPr lang="en-US" sz="900">
                          <a:effectLst/>
                        </a:rPr>
                        <a:t>Stratum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a:effectLst/>
                        </a:rPr>
                        <a:t>SLvl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1,374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25,155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580861"/>
                  </a:ext>
                </a:extLst>
              </a:tr>
              <a:tr h="278594">
                <a:tc>
                  <a:txBody>
                    <a:bodyPr/>
                    <a:lstStyle/>
                    <a:p>
                      <a:pPr marL="0" marR="0">
                        <a:lnSpc>
                          <a:spcPct val="107000"/>
                        </a:lnSpc>
                        <a:spcBef>
                          <a:spcPts val="0"/>
                        </a:spcBef>
                        <a:spcAft>
                          <a:spcPts val="0"/>
                        </a:spcAft>
                      </a:pPr>
                      <a:r>
                        <a:rPr lang="en-US" sz="9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1,460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626,950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900" dirty="0">
                          <a:effectLst/>
                        </a:rPr>
                        <a:t>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08137322"/>
                  </a:ext>
                </a:extLst>
              </a:tr>
            </a:tbl>
          </a:graphicData>
        </a:graphic>
      </p:graphicFrame>
    </p:spTree>
    <p:extLst>
      <p:ext uri="{BB962C8B-B14F-4D97-AF65-F5344CB8AC3E}">
        <p14:creationId xmlns:p14="http://schemas.microsoft.com/office/powerpoint/2010/main" val="16111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E5F-79CD-4541-AEBE-3A375B497B99}"/>
              </a:ext>
            </a:extLst>
          </p:cNvPr>
          <p:cNvSpPr>
            <a:spLocks noGrp="1"/>
          </p:cNvSpPr>
          <p:nvPr>
            <p:ph type="title"/>
          </p:nvPr>
        </p:nvSpPr>
        <p:spPr>
          <a:xfrm>
            <a:off x="838200" y="365126"/>
            <a:ext cx="10515600" cy="580644"/>
          </a:xfrm>
        </p:spPr>
        <p:txBody>
          <a:bodyPr>
            <a:normAutofit/>
          </a:bodyPr>
          <a:lstStyle/>
          <a:p>
            <a:r>
              <a:rPr lang="en-US" sz="3200" b="1" dirty="0">
                <a:solidFill>
                  <a:srgbClr val="002060"/>
                </a:solidFill>
                <a:latin typeface="+mn-lt"/>
              </a:rPr>
              <a:t>Design 3 (Contd..)</a:t>
            </a:r>
          </a:p>
        </p:txBody>
      </p:sp>
      <p:sp>
        <p:nvSpPr>
          <p:cNvPr id="6" name="Title 1">
            <a:extLst>
              <a:ext uri="{FF2B5EF4-FFF2-40B4-BE49-F238E27FC236}">
                <a16:creationId xmlns:a16="http://schemas.microsoft.com/office/drawing/2014/main" id="{1AE0D209-E79D-43EC-A60C-539281616ADA}"/>
              </a:ext>
            </a:extLst>
          </p:cNvPr>
          <p:cNvSpPr txBox="1">
            <a:spLocks/>
          </p:cNvSpPr>
          <p:nvPr/>
        </p:nvSpPr>
        <p:spPr>
          <a:xfrm>
            <a:off x="838198" y="945770"/>
            <a:ext cx="3267270" cy="58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Calibri" panose="020F0502020204030204"/>
                <a:ea typeface="+mj-ea"/>
                <a:cs typeface="+mj-cs"/>
              </a:rPr>
              <a:t>Sampling Results (Output from SAS)</a:t>
            </a:r>
          </a:p>
        </p:txBody>
      </p:sp>
      <p:sp>
        <p:nvSpPr>
          <p:cNvPr id="10" name="Content Placeholder 2">
            <a:extLst>
              <a:ext uri="{FF2B5EF4-FFF2-40B4-BE49-F238E27FC236}">
                <a16:creationId xmlns:a16="http://schemas.microsoft.com/office/drawing/2014/main" id="{F35D90E1-3D0F-4FF0-A4EE-A33856B22207}"/>
              </a:ext>
            </a:extLst>
          </p:cNvPr>
          <p:cNvSpPr txBox="1">
            <a:spLocks/>
          </p:cNvSpPr>
          <p:nvPr/>
        </p:nvSpPr>
        <p:spPr>
          <a:xfrm>
            <a:off x="838201" y="5534684"/>
            <a:ext cx="10515599" cy="959821"/>
          </a:xfrm>
          <a:prstGeom prst="rect">
            <a:avLst/>
          </a:prstGeom>
          <a:solidFill>
            <a:schemeClr val="bg1">
              <a:lumMod val="95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Sample mean (x-bar) = 182,808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SE of sample mean (s) = 4,309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2060"/>
                </a:solidFill>
                <a:effectLst/>
                <a:uLnTx/>
                <a:uFillTx/>
                <a:latin typeface="Calibri" panose="020F0502020204030204"/>
                <a:ea typeface="+mn-ea"/>
                <a:cs typeface="+mn-cs"/>
              </a:rPr>
              <a:t>95% CI for sample mean = [174,312, 191,304]</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0A5B781-3EB3-4C2E-98A0-402C82BC1C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3460" y="1748256"/>
            <a:ext cx="3267271" cy="1680744"/>
          </a:xfrm>
          <a:prstGeom prst="rect">
            <a:avLst/>
          </a:prstGeom>
          <a:noFill/>
          <a:ln>
            <a:solidFill>
              <a:schemeClr val="accent1"/>
            </a:solidFill>
          </a:ln>
        </p:spPr>
      </p:pic>
      <p:pic>
        <p:nvPicPr>
          <p:cNvPr id="14" name="Picture 13">
            <a:extLst>
              <a:ext uri="{FF2B5EF4-FFF2-40B4-BE49-F238E27FC236}">
                <a16:creationId xmlns:a16="http://schemas.microsoft.com/office/drawing/2014/main" id="{4038EAF7-40C7-42F8-BE1F-2C0180FBCB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2" y="1748256"/>
            <a:ext cx="5257795" cy="3786428"/>
          </a:xfrm>
          <a:prstGeom prst="rect">
            <a:avLst/>
          </a:prstGeom>
          <a:noFill/>
          <a:ln>
            <a:solidFill>
              <a:schemeClr val="accent1"/>
            </a:solidFill>
          </a:ln>
        </p:spPr>
      </p:pic>
      <p:pic>
        <p:nvPicPr>
          <p:cNvPr id="11" name="Picture 10">
            <a:extLst>
              <a:ext uri="{FF2B5EF4-FFF2-40B4-BE49-F238E27FC236}">
                <a16:creationId xmlns:a16="http://schemas.microsoft.com/office/drawing/2014/main" id="{EB10C786-08A3-4BA6-8624-4D9AC44BDE83}"/>
              </a:ext>
            </a:extLst>
          </p:cNvPr>
          <p:cNvPicPr/>
          <p:nvPr/>
        </p:nvPicPr>
        <p:blipFill>
          <a:blip r:embed="rId4"/>
          <a:stretch>
            <a:fillRect/>
          </a:stretch>
        </p:blipFill>
        <p:spPr>
          <a:xfrm>
            <a:off x="838197" y="3429000"/>
            <a:ext cx="5257781" cy="2105684"/>
          </a:xfrm>
          <a:prstGeom prst="rect">
            <a:avLst/>
          </a:prstGeom>
          <a:ln>
            <a:solidFill>
              <a:schemeClr val="accent1"/>
            </a:solidFill>
          </a:ln>
        </p:spPr>
      </p:pic>
    </p:spTree>
    <p:extLst>
      <p:ext uri="{BB962C8B-B14F-4D97-AF65-F5344CB8AC3E}">
        <p14:creationId xmlns:p14="http://schemas.microsoft.com/office/powerpoint/2010/main" val="363626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1348</Words>
  <Application>Microsoft Office PowerPoint</Application>
  <PresentationFormat>Widescreen</PresentationFormat>
  <Paragraphs>367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Task 1</vt:lpstr>
      <vt:lpstr>Objective &amp; Dataset</vt:lpstr>
      <vt:lpstr>Sample Designs &amp; Sample Size Determination</vt:lpstr>
      <vt:lpstr>Design 1: Simple Random Sampling</vt:lpstr>
      <vt:lpstr>Design 2: Stratified Sampling with Proportional Allocation</vt:lpstr>
      <vt:lpstr>Design 2 (Contd..)</vt:lpstr>
      <vt:lpstr>Design 3: Stratified Sampling with Neyman Allocation</vt:lpstr>
      <vt:lpstr>Design 3 (Contd..)</vt:lpstr>
      <vt:lpstr>Design 4: Two Stage Sampling</vt:lpstr>
      <vt:lpstr>Design 4 (Contd..)</vt:lpstr>
      <vt:lpstr>Comparison between Sample Designs</vt:lpstr>
      <vt:lpstr>Task 2</vt:lpstr>
      <vt:lpstr>Objective &amp; Results</vt:lpstr>
      <vt:lpstr>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Bhattacharyya</dc:creator>
  <cp:lastModifiedBy>Sudip Bhattacharyya</cp:lastModifiedBy>
  <cp:revision>59</cp:revision>
  <dcterms:created xsi:type="dcterms:W3CDTF">2018-04-03T17:17:16Z</dcterms:created>
  <dcterms:modified xsi:type="dcterms:W3CDTF">2018-04-04T22:34:59Z</dcterms:modified>
</cp:coreProperties>
</file>