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media/image9.jpeg" ContentType="image/jpeg"/>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8.jpeg" ContentType="image/jpeg"/>
  <Override PartName="/ppt/media/image6.png" ContentType="image/png"/>
  <Override PartName="/ppt/media/image7.jpeg" ContentType="image/jpeg"/>
  <Override PartName="/ppt/media/image10.png" ContentType="image/png"/>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Override PartName="/ppt/media/image16.jpeg" ContentType="image/jpeg"/>
  <Override PartName="/ppt/media/image17.jpeg" ContentType="image/jpeg"/>
  <Override PartName="/ppt/media/image18.jpeg" ContentType="image/jpeg"/>
  <Override PartName="/ppt/media/image19.jpeg" ContentType="image/jpeg"/>
  <Override PartName="/ppt/media/image20.jpeg" ContentType="image/jpeg"/>
  <Override PartName="/ppt/media/image21.jpeg" ContentType="image/jpeg"/>
  <Override PartName="/ppt/media/image22.jpeg" ContentType="image/jpeg"/>
  <Override PartName="/ppt/media/image2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240"/>
            <a:ext cx="8228880" cy="11451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image" Target="../media/image17.jpeg"/><Relationship Id="rId4" Type="http://schemas.openxmlformats.org/officeDocument/2006/relationships/image" Target="../media/image18.jpeg"/><Relationship Id="rId5"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hyperlink" Target="https://doi.org/10.1186/s40537-020-00358-x" TargetMode="External"/><Relationship Id="rId3" Type="http://schemas.openxmlformats.org/officeDocument/2006/relationships/hyperlink" Target="https://doi.org/10.1186/s40537-020-00358-x" TargetMode="External"/><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76" name="CustomShape 1"/>
          <p:cNvSpPr/>
          <p:nvPr/>
        </p:nvSpPr>
        <p:spPr>
          <a:xfrm>
            <a:off x="4680" y="1617480"/>
            <a:ext cx="8997120" cy="14688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3600" spc="-1" strike="noStrike">
                <a:solidFill>
                  <a:srgbClr val="17375e"/>
                </a:solidFill>
                <a:latin typeface="Calibri"/>
                <a:ea typeface="DejaVu Sans"/>
              </a:rPr>
              <a:t>Predict Age, Gender and Ethnicity</a:t>
            </a:r>
            <a:endParaRPr b="0" lang="en-US" sz="3600" spc="-1" strike="noStrike">
              <a:latin typeface="Arial"/>
            </a:endParaRPr>
          </a:p>
        </p:txBody>
      </p:sp>
      <p:sp>
        <p:nvSpPr>
          <p:cNvPr id="77" name="CustomShape 2"/>
          <p:cNvSpPr/>
          <p:nvPr/>
        </p:nvSpPr>
        <p:spPr>
          <a:xfrm>
            <a:off x="899280" y="3087000"/>
            <a:ext cx="7335720" cy="1143000"/>
          </a:xfrm>
          <a:prstGeom prst="rect">
            <a:avLst/>
          </a:prstGeom>
          <a:noFill/>
          <a:ln>
            <a:noFill/>
          </a:ln>
        </p:spPr>
        <p:style>
          <a:lnRef idx="0"/>
          <a:fillRef idx="0"/>
          <a:effectRef idx="0"/>
          <a:fontRef idx="minor"/>
        </p:style>
        <p:txBody>
          <a:bodyPr lIns="90000" rIns="90000" tIns="45000" bIns="45000">
            <a:noAutofit/>
          </a:bodyPr>
          <a:p>
            <a:pPr algn="ctr">
              <a:lnSpc>
                <a:spcPct val="100000"/>
              </a:lnSpc>
              <a:spcBef>
                <a:spcPts val="479"/>
              </a:spcBef>
            </a:pPr>
            <a:r>
              <a:rPr b="0" lang="en-US" sz="1800" spc="-1" strike="noStrike">
                <a:solidFill>
                  <a:srgbClr val="17375e"/>
                </a:solidFill>
                <a:latin typeface="Calibri"/>
                <a:ea typeface="DejaVu Sans"/>
              </a:rPr>
              <a:t>Debsankar Mukhopadhyay </a:t>
            </a:r>
            <a:endParaRPr b="0" lang="en-US" sz="1800" spc="-1" strike="noStrike">
              <a:latin typeface="Arial"/>
            </a:endParaRPr>
          </a:p>
          <a:p>
            <a:pPr algn="ctr">
              <a:lnSpc>
                <a:spcPct val="100000"/>
              </a:lnSpc>
              <a:spcBef>
                <a:spcPts val="479"/>
              </a:spcBef>
            </a:pPr>
            <a:r>
              <a:rPr b="0" lang="en-US" sz="1800" spc="-1" strike="noStrike">
                <a:solidFill>
                  <a:srgbClr val="17375e"/>
                </a:solidFill>
                <a:latin typeface="Calibri"/>
                <a:ea typeface="DejaVu Sans"/>
              </a:rPr>
              <a:t>Vasim Shaikh</a:t>
            </a:r>
            <a:endParaRPr b="0" lang="en-US" sz="1800" spc="-1" strike="noStrike">
              <a:latin typeface="Arial"/>
            </a:endParaRPr>
          </a:p>
          <a:p>
            <a:pPr algn="ctr">
              <a:lnSpc>
                <a:spcPct val="100000"/>
              </a:lnSpc>
              <a:spcBef>
                <a:spcPts val="479"/>
              </a:spcBef>
            </a:pPr>
            <a:r>
              <a:rPr b="0" lang="en-US" sz="1800" spc="-1" strike="noStrike">
                <a:solidFill>
                  <a:srgbClr val="17375e"/>
                </a:solidFill>
                <a:latin typeface="Calibri"/>
                <a:ea typeface="DejaVu Sans"/>
              </a:rPr>
              <a:t>William Yerkes</a:t>
            </a:r>
            <a:endParaRPr b="0" lang="en-US" sz="1800" spc="-1" strike="noStrike">
              <a:latin typeface="Arial"/>
            </a:endParaRPr>
          </a:p>
          <a:p>
            <a:pPr algn="ctr">
              <a:lnSpc>
                <a:spcPct val="100000"/>
              </a:lnSpc>
              <a:spcBef>
                <a:spcPts val="479"/>
              </a:spcBef>
            </a:pPr>
            <a:r>
              <a:rPr b="0" lang="en-US" sz="1800" spc="-1" strike="noStrike">
                <a:solidFill>
                  <a:srgbClr val="17375e"/>
                </a:solidFill>
                <a:latin typeface="Calibri"/>
                <a:ea typeface="DejaVu Sans"/>
              </a:rPr>
              <a:t>Prabhanjan Trivedi </a:t>
            </a:r>
            <a:endParaRPr b="0" lang="en-US" sz="1800" spc="-1" strike="noStrike">
              <a:latin typeface="Arial"/>
            </a:endParaRPr>
          </a:p>
          <a:p>
            <a:pPr algn="ctr">
              <a:lnSpc>
                <a:spcPct val="100000"/>
              </a:lnSpc>
              <a:spcBef>
                <a:spcPts val="479"/>
              </a:spcBef>
            </a:pPr>
            <a:endParaRPr b="0" lang="en-US" sz="1800" spc="-1" strike="noStrike">
              <a:latin typeface="Arial"/>
            </a:endParaRPr>
          </a:p>
        </p:txBody>
      </p:sp>
      <p:sp>
        <p:nvSpPr>
          <p:cNvPr id="78" name="CustomShape 3"/>
          <p:cNvSpPr/>
          <p:nvPr/>
        </p:nvSpPr>
        <p:spPr>
          <a:xfrm>
            <a:off x="137160" y="4822920"/>
            <a:ext cx="8731800" cy="1143000"/>
          </a:xfrm>
          <a:prstGeom prst="rect">
            <a:avLst/>
          </a:prstGeom>
          <a:noFill/>
          <a:ln>
            <a:noFill/>
          </a:ln>
        </p:spPr>
        <p:style>
          <a:lnRef idx="0"/>
          <a:fillRef idx="0"/>
          <a:effectRef idx="0"/>
          <a:fontRef idx="minor"/>
        </p:style>
        <p:txBody>
          <a:bodyPr lIns="90000" rIns="90000" tIns="45000" bIns="45000">
            <a:normAutofit/>
          </a:bodyPr>
          <a:p>
            <a:pPr algn="ctr">
              <a:lnSpc>
                <a:spcPct val="100000"/>
              </a:lnSpc>
              <a:spcBef>
                <a:spcPts val="320"/>
              </a:spcBef>
            </a:pPr>
            <a:r>
              <a:rPr b="0" lang="en-US" sz="1600" spc="-1" strike="noStrike">
                <a:solidFill>
                  <a:srgbClr val="17375e"/>
                </a:solidFill>
                <a:latin typeface="Calibri"/>
                <a:ea typeface="DejaVu Sans"/>
              </a:rPr>
              <a:t>CS5542 – Big Data Analytics and Application - Project Presentation</a:t>
            </a:r>
            <a:endParaRPr b="0" lang="en-US" sz="1600" spc="-1" strike="noStrike">
              <a:latin typeface="Arial"/>
            </a:endParaRPr>
          </a:p>
          <a:p>
            <a:pPr algn="ctr">
              <a:lnSpc>
                <a:spcPct val="100000"/>
              </a:lnSpc>
              <a:spcBef>
                <a:spcPts val="320"/>
              </a:spcBef>
            </a:pPr>
            <a:endParaRPr b="0" lang="en-US" sz="1600" spc="-1" strike="noStrike">
              <a:latin typeface="Arial"/>
            </a:endParaRPr>
          </a:p>
          <a:p>
            <a:pPr algn="ctr">
              <a:lnSpc>
                <a:spcPct val="100000"/>
              </a:lnSpc>
              <a:spcBef>
                <a:spcPts val="281"/>
              </a:spcBef>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1" name="CustomShape 1"/>
          <p:cNvSpPr/>
          <p:nvPr/>
        </p:nvSpPr>
        <p:spPr>
          <a:xfrm>
            <a:off x="457200" y="18684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Data Distribution</a:t>
            </a:r>
            <a:endParaRPr b="0" lang="en-US" sz="4400" spc="-1" strike="noStrike">
              <a:latin typeface="Arial"/>
            </a:endParaRPr>
          </a:p>
        </p:txBody>
      </p:sp>
      <p:sp>
        <p:nvSpPr>
          <p:cNvPr id="102" name="CustomShape 2"/>
          <p:cNvSpPr/>
          <p:nvPr/>
        </p:nvSpPr>
        <p:spPr>
          <a:xfrm>
            <a:off x="621720" y="4210920"/>
            <a:ext cx="3777480" cy="1265400"/>
          </a:xfrm>
          <a:prstGeom prst="rect">
            <a:avLst/>
          </a:prstGeom>
          <a:noFill/>
          <a:ln>
            <a:noFill/>
          </a:ln>
        </p:spPr>
        <p:style>
          <a:lnRef idx="0"/>
          <a:fillRef idx="0"/>
          <a:effectRef idx="0"/>
          <a:fontRef idx="minor"/>
        </p:style>
      </p:sp>
      <p:pic>
        <p:nvPicPr>
          <p:cNvPr id="103" name="" descr=""/>
          <p:cNvPicPr/>
          <p:nvPr/>
        </p:nvPicPr>
        <p:blipFill>
          <a:blip r:embed="rId2"/>
          <a:stretch/>
        </p:blipFill>
        <p:spPr>
          <a:xfrm>
            <a:off x="365760" y="1737360"/>
            <a:ext cx="8412120" cy="39315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4" name="CustomShape 1"/>
          <p:cNvSpPr/>
          <p:nvPr/>
        </p:nvSpPr>
        <p:spPr>
          <a:xfrm>
            <a:off x="457200" y="18684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Results</a:t>
            </a:r>
            <a:endParaRPr b="0" lang="en-US" sz="4400" spc="-1" strike="noStrike">
              <a:latin typeface="Arial"/>
            </a:endParaRPr>
          </a:p>
        </p:txBody>
      </p:sp>
      <p:sp>
        <p:nvSpPr>
          <p:cNvPr id="105" name="CustomShape 2"/>
          <p:cNvSpPr/>
          <p:nvPr/>
        </p:nvSpPr>
        <p:spPr>
          <a:xfrm>
            <a:off x="621720" y="4210920"/>
            <a:ext cx="3777480" cy="1265400"/>
          </a:xfrm>
          <a:prstGeom prst="rect">
            <a:avLst/>
          </a:prstGeom>
          <a:noFill/>
          <a:ln>
            <a:noFill/>
          </a:ln>
        </p:spPr>
        <p:style>
          <a:lnRef idx="0"/>
          <a:fillRef idx="0"/>
          <a:effectRef idx="0"/>
          <a:fontRef idx="minor"/>
        </p:style>
      </p:sp>
      <p:sp>
        <p:nvSpPr>
          <p:cNvPr id="106" name="CustomShape 3"/>
          <p:cNvSpPr/>
          <p:nvPr/>
        </p:nvSpPr>
        <p:spPr>
          <a:xfrm>
            <a:off x="678240" y="1600200"/>
            <a:ext cx="5265360" cy="3794760"/>
          </a:xfrm>
          <a:prstGeom prst="rect">
            <a:avLst/>
          </a:prstGeom>
          <a:noFill/>
          <a:ln>
            <a:noFill/>
          </a:ln>
        </p:spPr>
        <p:style>
          <a:lnRef idx="0"/>
          <a:fillRef idx="0"/>
          <a:effectRef idx="0"/>
          <a:fontRef idx="minor"/>
        </p:style>
      </p:sp>
      <p:sp>
        <p:nvSpPr>
          <p:cNvPr id="107" name="CustomShape 4"/>
          <p:cNvSpPr/>
          <p:nvPr/>
        </p:nvSpPr>
        <p:spPr>
          <a:xfrm>
            <a:off x="2468880" y="1372680"/>
            <a:ext cx="3710520" cy="338220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17375e"/>
              </a:buClr>
              <a:buFont typeface="Arial"/>
              <a:buChar char="•"/>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Race Accuracy of 76%</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Category 0 ………………………..82%</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Category 1 …………………….....81%</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Category 2 …………………….....78%</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Category 3 ………………………..69%</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Category 4 …………………….....11%</a:t>
            </a: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Gender Accuracy of 89%</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Male ………………………………...89 % </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Female ……………………...……..88 %</a:t>
            </a: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Age Accuracy of 75%</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Mean Absolute Error ………..7.3</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8" name="CustomShape 1"/>
          <p:cNvSpPr/>
          <p:nvPr/>
        </p:nvSpPr>
        <p:spPr>
          <a:xfrm>
            <a:off x="457200" y="18684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Results</a:t>
            </a:r>
            <a:endParaRPr b="0" lang="en-US" sz="4400" spc="-1" strike="noStrike">
              <a:latin typeface="Arial"/>
            </a:endParaRPr>
          </a:p>
        </p:txBody>
      </p:sp>
      <p:sp>
        <p:nvSpPr>
          <p:cNvPr id="109" name="CustomShape 2"/>
          <p:cNvSpPr/>
          <p:nvPr/>
        </p:nvSpPr>
        <p:spPr>
          <a:xfrm>
            <a:off x="678240" y="1600200"/>
            <a:ext cx="3720960" cy="1461600"/>
          </a:xfrm>
          <a:prstGeom prst="rect">
            <a:avLst/>
          </a:prstGeom>
          <a:noFill/>
          <a:ln>
            <a:noFill/>
          </a:ln>
        </p:spPr>
        <p:style>
          <a:lnRef idx="0"/>
          <a:fillRef idx="0"/>
          <a:effectRef idx="0"/>
          <a:fontRef idx="minor"/>
        </p:style>
      </p:sp>
      <p:pic>
        <p:nvPicPr>
          <p:cNvPr id="110" name="" descr=""/>
          <p:cNvPicPr/>
          <p:nvPr/>
        </p:nvPicPr>
        <p:blipFill>
          <a:blip r:embed="rId2"/>
          <a:stretch/>
        </p:blipFill>
        <p:spPr>
          <a:xfrm>
            <a:off x="365760" y="1097280"/>
            <a:ext cx="4114440" cy="2468520"/>
          </a:xfrm>
          <a:prstGeom prst="rect">
            <a:avLst/>
          </a:prstGeom>
          <a:ln>
            <a:noFill/>
          </a:ln>
        </p:spPr>
      </p:pic>
      <p:pic>
        <p:nvPicPr>
          <p:cNvPr id="111" name="" descr=""/>
          <p:cNvPicPr/>
          <p:nvPr/>
        </p:nvPicPr>
        <p:blipFill>
          <a:blip r:embed="rId3"/>
          <a:stretch/>
        </p:blipFill>
        <p:spPr>
          <a:xfrm>
            <a:off x="4480560" y="1097280"/>
            <a:ext cx="4352040" cy="2468520"/>
          </a:xfrm>
          <a:prstGeom prst="rect">
            <a:avLst/>
          </a:prstGeom>
          <a:ln>
            <a:noFill/>
          </a:ln>
        </p:spPr>
      </p:pic>
      <p:pic>
        <p:nvPicPr>
          <p:cNvPr id="112" name="" descr=""/>
          <p:cNvPicPr/>
          <p:nvPr/>
        </p:nvPicPr>
        <p:blipFill>
          <a:blip r:embed="rId4"/>
          <a:stretch/>
        </p:blipFill>
        <p:spPr>
          <a:xfrm>
            <a:off x="2286000" y="3566160"/>
            <a:ext cx="4580640" cy="22856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13" name="CustomShape 1"/>
          <p:cNvSpPr/>
          <p:nvPr/>
        </p:nvSpPr>
        <p:spPr>
          <a:xfrm>
            <a:off x="457200" y="18684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Discussions</a:t>
            </a:r>
            <a:endParaRPr b="0" lang="en-US" sz="4400" spc="-1" strike="noStrike">
              <a:latin typeface="Arial"/>
            </a:endParaRPr>
          </a:p>
        </p:txBody>
      </p:sp>
      <p:sp>
        <p:nvSpPr>
          <p:cNvPr id="114" name="CustomShape 2"/>
          <p:cNvSpPr/>
          <p:nvPr/>
        </p:nvSpPr>
        <p:spPr>
          <a:xfrm>
            <a:off x="621720" y="4210920"/>
            <a:ext cx="3777480" cy="1265400"/>
          </a:xfrm>
          <a:prstGeom prst="rect">
            <a:avLst/>
          </a:prstGeom>
          <a:noFill/>
          <a:ln>
            <a:noFill/>
          </a:ln>
        </p:spPr>
        <p:style>
          <a:lnRef idx="0"/>
          <a:fillRef idx="0"/>
          <a:effectRef idx="0"/>
          <a:fontRef idx="minor"/>
        </p:style>
      </p:sp>
      <p:sp>
        <p:nvSpPr>
          <p:cNvPr id="115" name="CustomShape 3"/>
          <p:cNvSpPr/>
          <p:nvPr/>
        </p:nvSpPr>
        <p:spPr>
          <a:xfrm>
            <a:off x="678240" y="1600200"/>
            <a:ext cx="3720960" cy="14616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16" name="CustomShape 1"/>
          <p:cNvSpPr/>
          <p:nvPr/>
        </p:nvSpPr>
        <p:spPr>
          <a:xfrm>
            <a:off x="457200" y="18684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Conclusions</a:t>
            </a:r>
            <a:endParaRPr b="0" lang="en-US" sz="4400" spc="-1" strike="noStrike">
              <a:latin typeface="Arial"/>
            </a:endParaRPr>
          </a:p>
        </p:txBody>
      </p:sp>
      <p:sp>
        <p:nvSpPr>
          <p:cNvPr id="117" name="CustomShape 2"/>
          <p:cNvSpPr/>
          <p:nvPr/>
        </p:nvSpPr>
        <p:spPr>
          <a:xfrm>
            <a:off x="621720" y="4210920"/>
            <a:ext cx="3777480" cy="1265400"/>
          </a:xfrm>
          <a:prstGeom prst="rect">
            <a:avLst/>
          </a:prstGeom>
          <a:noFill/>
          <a:ln>
            <a:noFill/>
          </a:ln>
        </p:spPr>
        <p:style>
          <a:lnRef idx="0"/>
          <a:fillRef idx="0"/>
          <a:effectRef idx="0"/>
          <a:fontRef idx="minor"/>
        </p:style>
      </p:sp>
      <p:sp>
        <p:nvSpPr>
          <p:cNvPr id="118" name="CustomShape 3"/>
          <p:cNvSpPr/>
          <p:nvPr/>
        </p:nvSpPr>
        <p:spPr>
          <a:xfrm>
            <a:off x="678240" y="1600200"/>
            <a:ext cx="3720960" cy="14616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19" name="CustomShape 1"/>
          <p:cNvSpPr/>
          <p:nvPr/>
        </p:nvSpPr>
        <p:spPr>
          <a:xfrm>
            <a:off x="457200" y="18684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Future Outlook</a:t>
            </a:r>
            <a:endParaRPr b="0" lang="en-US" sz="4400" spc="-1" strike="noStrike">
              <a:latin typeface="Arial"/>
            </a:endParaRPr>
          </a:p>
        </p:txBody>
      </p:sp>
      <p:sp>
        <p:nvSpPr>
          <p:cNvPr id="120" name="CustomShape 2"/>
          <p:cNvSpPr/>
          <p:nvPr/>
        </p:nvSpPr>
        <p:spPr>
          <a:xfrm>
            <a:off x="621720" y="4210920"/>
            <a:ext cx="3777480" cy="1265400"/>
          </a:xfrm>
          <a:prstGeom prst="rect">
            <a:avLst/>
          </a:prstGeom>
          <a:noFill/>
          <a:ln>
            <a:noFill/>
          </a:ln>
        </p:spPr>
        <p:style>
          <a:lnRef idx="0"/>
          <a:fillRef idx="0"/>
          <a:effectRef idx="0"/>
          <a:fontRef idx="minor"/>
        </p:style>
      </p:sp>
      <p:sp>
        <p:nvSpPr>
          <p:cNvPr id="121" name="CustomShape 3"/>
          <p:cNvSpPr/>
          <p:nvPr/>
        </p:nvSpPr>
        <p:spPr>
          <a:xfrm>
            <a:off x="678240" y="1600200"/>
            <a:ext cx="3720960" cy="14616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2" name="CustomShape 1"/>
          <p:cNvSpPr/>
          <p:nvPr/>
        </p:nvSpPr>
        <p:spPr>
          <a:xfrm>
            <a:off x="2747880" y="1853280"/>
            <a:ext cx="4749480" cy="20444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8000" spc="-1" strike="noStrike">
                <a:solidFill>
                  <a:srgbClr val="1f497d"/>
                </a:solidFill>
                <a:latin typeface="Arial"/>
              </a:rPr>
              <a:t>Q &amp; A </a:t>
            </a:r>
            <a:endParaRPr b="0" lang="en-US" sz="8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3" name="CustomShape 1"/>
          <p:cNvSpPr/>
          <p:nvPr/>
        </p:nvSpPr>
        <p:spPr>
          <a:xfrm>
            <a:off x="2237760" y="2064960"/>
            <a:ext cx="4749480" cy="20444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8000" spc="-1" strike="noStrike">
                <a:solidFill>
                  <a:srgbClr val="1f497d"/>
                </a:solidFill>
                <a:latin typeface="Arial"/>
              </a:rPr>
              <a:t>THANK</a:t>
            </a:r>
            <a:br/>
            <a:r>
              <a:rPr b="0" lang="en-US" sz="8000" spc="-1" strike="noStrike">
                <a:solidFill>
                  <a:srgbClr val="1f497d"/>
                </a:solidFill>
                <a:latin typeface="Arial"/>
              </a:rPr>
              <a:t>YOU</a:t>
            </a:r>
            <a:endParaRPr b="0" lang="en-US" sz="8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79" name="CustomShape 1"/>
          <p:cNvSpPr/>
          <p:nvPr/>
        </p:nvSpPr>
        <p:spPr>
          <a:xfrm>
            <a:off x="457200" y="13752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Content</a:t>
            </a:r>
            <a:endParaRPr b="0" lang="en-US" sz="4400" spc="-1" strike="noStrike">
              <a:latin typeface="Arial"/>
            </a:endParaRPr>
          </a:p>
        </p:txBody>
      </p:sp>
      <p:sp>
        <p:nvSpPr>
          <p:cNvPr id="80" name="CustomShape 2"/>
          <p:cNvSpPr/>
          <p:nvPr/>
        </p:nvSpPr>
        <p:spPr>
          <a:xfrm>
            <a:off x="1609200" y="1503000"/>
            <a:ext cx="5805720" cy="191988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17375e"/>
              </a:buClr>
              <a:buFont typeface="Arial"/>
              <a:buChar char="•"/>
            </a:pPr>
            <a:r>
              <a:rPr b="0" lang="en-US" sz="2000" spc="-1" strike="noStrike">
                <a:solidFill>
                  <a:srgbClr val="17375e"/>
                </a:solidFill>
                <a:latin typeface="Calibri"/>
                <a:ea typeface="DejaVu Sans"/>
              </a:rPr>
              <a:t>Introduction &amp; related works – </a:t>
            </a:r>
            <a:r>
              <a:rPr b="0" lang="en-US" sz="2000" spc="-1" strike="noStrike">
                <a:solidFill>
                  <a:srgbClr val="f79646"/>
                </a:solidFill>
                <a:latin typeface="Calibri"/>
                <a:ea typeface="DejaVu Sans"/>
              </a:rPr>
              <a:t>Debsankar M </a:t>
            </a:r>
            <a:endParaRPr b="0" lang="en-US" sz="2000" spc="-1" strike="noStrike">
              <a:latin typeface="Arial"/>
            </a:endParaRPr>
          </a:p>
          <a:p>
            <a:pPr marL="285840" indent="-285120">
              <a:lnSpc>
                <a:spcPct val="100000"/>
              </a:lnSpc>
              <a:buClr>
                <a:srgbClr val="17375e"/>
              </a:buClr>
              <a:buFont typeface="Arial"/>
              <a:buChar char="•"/>
            </a:pPr>
            <a:r>
              <a:rPr b="0" lang="en-US" sz="2000" spc="-1" strike="noStrike">
                <a:solidFill>
                  <a:srgbClr val="17375e"/>
                </a:solidFill>
                <a:latin typeface="Calibri"/>
                <a:ea typeface="DejaVu Sans"/>
              </a:rPr>
              <a:t>Methodology – </a:t>
            </a:r>
            <a:r>
              <a:rPr b="0" lang="en-US" sz="2000" spc="-1" strike="noStrike">
                <a:solidFill>
                  <a:srgbClr val="f79646"/>
                </a:solidFill>
                <a:latin typeface="Calibri"/>
                <a:ea typeface="DejaVu Sans"/>
              </a:rPr>
              <a:t>Vasim S</a:t>
            </a:r>
            <a:endParaRPr b="0" lang="en-US" sz="2000" spc="-1" strike="noStrike">
              <a:latin typeface="Arial"/>
            </a:endParaRPr>
          </a:p>
          <a:p>
            <a:pPr marL="285840" indent="-285120">
              <a:lnSpc>
                <a:spcPct val="100000"/>
              </a:lnSpc>
              <a:buClr>
                <a:srgbClr val="17375e"/>
              </a:buClr>
              <a:buFont typeface="Arial"/>
              <a:buChar char="•"/>
            </a:pPr>
            <a:r>
              <a:rPr b="0" lang="en-US" sz="2000" spc="-1" strike="noStrike">
                <a:solidFill>
                  <a:srgbClr val="17375e"/>
                </a:solidFill>
                <a:latin typeface="Calibri"/>
                <a:ea typeface="DejaVu Sans"/>
              </a:rPr>
              <a:t>Experimental Results and Discussion – </a:t>
            </a:r>
            <a:r>
              <a:rPr b="0" lang="en-US" sz="2000" spc="-1" strike="noStrike">
                <a:solidFill>
                  <a:srgbClr val="f79646"/>
                </a:solidFill>
                <a:latin typeface="Calibri"/>
                <a:ea typeface="DejaVu Sans"/>
              </a:rPr>
              <a:t>William Y</a:t>
            </a:r>
            <a:endParaRPr b="0" lang="en-US" sz="2000" spc="-1" strike="noStrike">
              <a:latin typeface="Arial"/>
            </a:endParaRPr>
          </a:p>
          <a:p>
            <a:pPr marL="285840" indent="-285120">
              <a:lnSpc>
                <a:spcPct val="100000"/>
              </a:lnSpc>
              <a:buClr>
                <a:srgbClr val="17375e"/>
              </a:buClr>
              <a:buFont typeface="Arial"/>
              <a:buChar char="•"/>
            </a:pPr>
            <a:r>
              <a:rPr b="0" lang="en-US" sz="2000" spc="-1" strike="noStrike">
                <a:solidFill>
                  <a:srgbClr val="17375e"/>
                </a:solidFill>
                <a:latin typeface="Calibri"/>
                <a:ea typeface="DejaVu Sans"/>
              </a:rPr>
              <a:t>Conclusion – </a:t>
            </a:r>
            <a:r>
              <a:rPr b="0" lang="en-US" sz="2000" spc="-1" strike="noStrike">
                <a:solidFill>
                  <a:srgbClr val="f79646"/>
                </a:solidFill>
                <a:latin typeface="Calibri"/>
                <a:ea typeface="DejaVu Sans"/>
              </a:rPr>
              <a:t>Prabhanjan T</a:t>
            </a:r>
            <a:endParaRPr b="0" lang="en-US" sz="2000" spc="-1" strike="noStrike">
              <a:latin typeface="Arial"/>
            </a:endParaRPr>
          </a:p>
          <a:p>
            <a:pPr marL="285840" indent="-285120">
              <a:lnSpc>
                <a:spcPct val="100000"/>
              </a:lnSpc>
              <a:buClr>
                <a:srgbClr val="17375e"/>
              </a:buClr>
              <a:buFont typeface="Arial"/>
              <a:buChar char="•"/>
            </a:pPr>
            <a:r>
              <a:rPr b="0" lang="en-US" sz="2000" spc="-1" strike="noStrike">
                <a:solidFill>
                  <a:srgbClr val="17375e"/>
                </a:solidFill>
                <a:latin typeface="Calibri"/>
                <a:ea typeface="DejaVu Sans"/>
              </a:rPr>
              <a:t>Q &amp; A </a:t>
            </a:r>
            <a:endParaRPr b="0" lang="en-US" sz="2000" spc="-1" strike="noStrike">
              <a:latin typeface="Arial"/>
            </a:endParaRPr>
          </a:p>
          <a:p>
            <a:pPr>
              <a:lnSpc>
                <a:spcPct val="100000"/>
              </a:lnSpc>
            </a:pPr>
            <a:endParaRPr b="0" lang="en-US" sz="2000" spc="-1" strike="noStrike">
              <a:latin typeface="Arial"/>
            </a:endParaRPr>
          </a:p>
        </p:txBody>
      </p:sp>
      <p:sp>
        <p:nvSpPr>
          <p:cNvPr id="81" name="CustomShape 3"/>
          <p:cNvSpPr/>
          <p:nvPr/>
        </p:nvSpPr>
        <p:spPr>
          <a:xfrm>
            <a:off x="1147320" y="3726360"/>
            <a:ext cx="684828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DejaVu Sans"/>
              </a:rPr>
              <a:t>Journal Paper link - </a:t>
            </a:r>
            <a:r>
              <a:rPr b="0" lang="en-US" sz="1800" spc="-1" strike="noStrike" u="sng">
                <a:solidFill>
                  <a:srgbClr val="0000ff"/>
                </a:solidFill>
                <a:uFillTx/>
                <a:latin typeface="Calibri"/>
                <a:ea typeface="DejaVu Sans"/>
                <a:hlinkClick r:id="rId2"/>
              </a:rPr>
              <a:t>https://</a:t>
            </a:r>
            <a:r>
              <a:rPr b="0" lang="en-US" sz="1800" spc="-1" strike="noStrike" u="sng">
                <a:solidFill>
                  <a:srgbClr val="0000ff"/>
                </a:solidFill>
                <a:uFillTx/>
                <a:latin typeface="Calibri"/>
                <a:ea typeface="DejaVu Sans"/>
                <a:hlinkClick r:id="rId3"/>
              </a:rPr>
              <a:t>doi.org/10.1186/s40537-020-00358-x</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2" name="CustomShape 1"/>
          <p:cNvSpPr/>
          <p:nvPr/>
        </p:nvSpPr>
        <p:spPr>
          <a:xfrm>
            <a:off x="457200" y="25740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Introduction </a:t>
            </a:r>
            <a:endParaRPr b="0" lang="en-US" sz="4400" spc="-1" strike="noStrike">
              <a:latin typeface="Arial"/>
            </a:endParaRPr>
          </a:p>
        </p:txBody>
      </p:sp>
      <p:sp>
        <p:nvSpPr>
          <p:cNvPr id="83" name="CustomShape 2"/>
          <p:cNvSpPr/>
          <p:nvPr/>
        </p:nvSpPr>
        <p:spPr>
          <a:xfrm>
            <a:off x="731520" y="1667520"/>
            <a:ext cx="7880400" cy="6390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84" name="CustomShape 3"/>
          <p:cNvSpPr/>
          <p:nvPr/>
        </p:nvSpPr>
        <p:spPr>
          <a:xfrm>
            <a:off x="678240" y="1600200"/>
            <a:ext cx="7368120" cy="283284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Provide the ability for companies to utilize their CCTV to capture images of their clients so as to be able to determine the demographics of their clientele so as to customize their marketing strategies to be able to be able to maximize the capital investment in targeted advertisement.</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Utilize Artificial Neural Networks, (Convolutional Neural Network for this model) to analyze the images and determine the age, gender and ethnicity of the clientele</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Create a single model that can determine all Three of the categories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5" name="CustomShape 1"/>
          <p:cNvSpPr/>
          <p:nvPr/>
        </p:nvSpPr>
        <p:spPr>
          <a:xfrm>
            <a:off x="457200" y="25740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Background</a:t>
            </a:r>
            <a:endParaRPr b="0" lang="en-US" sz="4400" spc="-1" strike="noStrike">
              <a:latin typeface="Arial"/>
            </a:endParaRPr>
          </a:p>
        </p:txBody>
      </p:sp>
      <p:sp>
        <p:nvSpPr>
          <p:cNvPr id="86" name="CustomShape 2"/>
          <p:cNvSpPr/>
          <p:nvPr/>
        </p:nvSpPr>
        <p:spPr>
          <a:xfrm>
            <a:off x="731520" y="1667520"/>
            <a:ext cx="7880400" cy="6390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87" name="CustomShape 3"/>
          <p:cNvSpPr/>
          <p:nvPr/>
        </p:nvSpPr>
        <p:spPr>
          <a:xfrm>
            <a:off x="678240" y="1600200"/>
            <a:ext cx="7368120" cy="283356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The structure of a CNN architecture is divided into multiple learning stages composed of convolutional layers, non-linear processing units, and subsampling layers</a:t>
            </a:r>
            <a:endParaRPr b="0" lang="en-US" sz="1800" spc="-1" strike="noStrike">
              <a:latin typeface="Arial"/>
            </a:endParaRPr>
          </a:p>
          <a:p>
            <a:pPr>
              <a:lnSpc>
                <a:spcPct val="100000"/>
              </a:lnSpc>
            </a:pPr>
            <a:endParaRPr b="0" lang="en-US" sz="1800" spc="-1" strike="noStrike">
              <a:latin typeface="Arial"/>
            </a:endParaRPr>
          </a:p>
          <a:p>
            <a:pPr marL="216000" indent="-216000">
              <a:buClr>
                <a:srgbClr val="000000"/>
              </a:buClr>
              <a:buSzPct val="45000"/>
              <a:buFont typeface="Wingdings" charset="2"/>
              <a:buChar char=""/>
            </a:pPr>
            <a:r>
              <a:rPr b="0" lang="en-US" sz="1800" spc="-1" strike="noStrike">
                <a:solidFill>
                  <a:srgbClr val="17375e"/>
                </a:solidFill>
                <a:latin typeface="Calibri"/>
                <a:ea typeface="DejaVu Sans"/>
              </a:rPr>
              <a:t>A typical CNN architecture is made up of alternate layers of convolution and pooling followed by one or more fully connected layers at the end. The CNN performance can be optimized by introducing mapping functions, batch normalization and dropout components. The pattern learning activities are aided by activation functions.</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8" name="CustomShape 1"/>
          <p:cNvSpPr/>
          <p:nvPr/>
        </p:nvSpPr>
        <p:spPr>
          <a:xfrm>
            <a:off x="457200" y="25740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Background </a:t>
            </a:r>
            <a:endParaRPr b="0" lang="en-US" sz="4400" spc="-1" strike="noStrike">
              <a:latin typeface="Arial"/>
            </a:endParaRPr>
          </a:p>
        </p:txBody>
      </p:sp>
      <p:sp>
        <p:nvSpPr>
          <p:cNvPr id="89" name="CustomShape 2"/>
          <p:cNvSpPr/>
          <p:nvPr/>
        </p:nvSpPr>
        <p:spPr>
          <a:xfrm>
            <a:off x="731520" y="1667520"/>
            <a:ext cx="7880400" cy="6390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90" name="" descr=""/>
          <p:cNvPicPr/>
          <p:nvPr/>
        </p:nvPicPr>
        <p:blipFill>
          <a:blip r:embed="rId2"/>
          <a:stretch/>
        </p:blipFill>
        <p:spPr>
          <a:xfrm>
            <a:off x="1491840" y="1554480"/>
            <a:ext cx="6200640" cy="41144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1" name="CustomShape 1"/>
          <p:cNvSpPr/>
          <p:nvPr/>
        </p:nvSpPr>
        <p:spPr>
          <a:xfrm>
            <a:off x="457200" y="25740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Related Works</a:t>
            </a:r>
            <a:endParaRPr b="0" lang="en-US" sz="4400" spc="-1" strike="noStrike">
              <a:latin typeface="Arial"/>
            </a:endParaRPr>
          </a:p>
        </p:txBody>
      </p:sp>
      <p:sp>
        <p:nvSpPr>
          <p:cNvPr id="92" name="CustomShape 2"/>
          <p:cNvSpPr/>
          <p:nvPr/>
        </p:nvSpPr>
        <p:spPr>
          <a:xfrm>
            <a:off x="731520" y="1667520"/>
            <a:ext cx="7880400" cy="6390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93" name="CustomShape 3"/>
          <p:cNvSpPr/>
          <p:nvPr/>
        </p:nvSpPr>
        <p:spPr>
          <a:xfrm>
            <a:off x="822960" y="1281960"/>
            <a:ext cx="7368120" cy="4479480"/>
          </a:xfrm>
          <a:prstGeom prst="rect">
            <a:avLst/>
          </a:prstGeom>
          <a:noFill/>
          <a:ln>
            <a:noFill/>
          </a:ln>
        </p:spPr>
        <p:style>
          <a:lnRef idx="0"/>
          <a:fillRef idx="0"/>
          <a:effectRef idx="0"/>
          <a:fontRef idx="minor"/>
        </p:style>
        <p:txBody>
          <a:bodyPr lIns="90000" rIns="90000" tIns="45000" bIns="45000">
            <a:spAutoFit/>
          </a:bodyPr>
          <a:p>
            <a:pPr marL="216000" indent="-216000">
              <a:buClr>
                <a:srgbClr val="000000"/>
              </a:buClr>
              <a:buSzPct val="45000"/>
              <a:buFont typeface="Wingdings" charset="2"/>
              <a:buChar char=""/>
            </a:pPr>
            <a:r>
              <a:rPr b="0" lang="en-US" sz="1800" spc="-1" strike="noStrike">
                <a:solidFill>
                  <a:srgbClr val="17375e"/>
                </a:solidFill>
                <a:latin typeface="Calibri"/>
                <a:ea typeface="DejaVu Sans"/>
              </a:rPr>
              <a:t>Age, Gender, and Ethnicity Determination</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solidFill>
                  <a:srgbClr val="17375e"/>
                </a:solidFill>
                <a:latin typeface="Calibri"/>
                <a:ea typeface="DejaVu Sans"/>
              </a:rPr>
              <a:t>“</a:t>
            </a:r>
            <a:r>
              <a:rPr b="0" lang="en-US" sz="1800" spc="-1" strike="noStrike">
                <a:solidFill>
                  <a:srgbClr val="17375e"/>
                </a:solidFill>
                <a:latin typeface="Calibri"/>
                <a:ea typeface="DejaVu Sans"/>
              </a:rPr>
              <a:t>Age estimation from faces using deep learning: A comparative analysis.” by : AliceOthmani, A. R. Talebb, H. Abdelkawya and A. Hadidc</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solidFill>
                  <a:srgbClr val="17375e"/>
                </a:solidFill>
                <a:latin typeface="Calibri"/>
                <a:ea typeface="DejaVu Sans"/>
              </a:rPr>
              <a:t>“</a:t>
            </a:r>
            <a:r>
              <a:rPr b="0" lang="en-US" sz="1800" spc="-1" strike="noStrike">
                <a:solidFill>
                  <a:srgbClr val="17375e"/>
                </a:solidFill>
                <a:latin typeface="Calibri"/>
                <a:ea typeface="DejaVu Sans"/>
              </a:rPr>
              <a:t>Joint gender, ethnicity and age estimation from 3D faces: An experimental illustration of their correlations.” by:  B. Xia, B. B. Amor and M. Daoudi</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solidFill>
                  <a:srgbClr val="17375e"/>
                </a:solidFill>
                <a:latin typeface="Calibri"/>
                <a:ea typeface="DejaVu Sans"/>
              </a:rPr>
              <a:t>“</a:t>
            </a:r>
            <a:r>
              <a:rPr b="0" lang="en-US" sz="1800" spc="-1" strike="noStrike">
                <a:solidFill>
                  <a:srgbClr val="17375e"/>
                </a:solidFill>
                <a:latin typeface="Calibri"/>
                <a:ea typeface="DejaVu Sans"/>
              </a:rPr>
              <a:t>A hybrid deep learning CNN–ELM for age and gender classification.” by: M. Duan, K. Li, C. Yang and K. Li</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solidFill>
                  <a:srgbClr val="17375e"/>
                </a:solidFill>
                <a:latin typeface="Calibri"/>
                <a:ea typeface="DejaVu Sans"/>
              </a:rPr>
              <a:t>“</a:t>
            </a:r>
            <a:r>
              <a:rPr b="0" lang="en-US" sz="1800" spc="-1" strike="noStrike">
                <a:solidFill>
                  <a:srgbClr val="17375e"/>
                </a:solidFill>
                <a:latin typeface="Calibri"/>
                <a:ea typeface="DejaVu Sans"/>
              </a:rPr>
              <a:t>Effective training of convolutional neural networks for face-based gender and age predictio.” by: G. Antipov, M. Baccouche, S.-A. Berrani and J.-L. Dugelay</a:t>
            </a:r>
            <a:endParaRPr b="0" lang="en-US" sz="1800" spc="-1" strike="noStrike">
              <a:latin typeface="Arial"/>
            </a:endParaRPr>
          </a:p>
          <a:p>
            <a:pPr marL="216000" indent="-216000">
              <a:buClr>
                <a:srgbClr val="000000"/>
              </a:buClr>
              <a:buSzPct val="45000"/>
              <a:buFont typeface="Wingdings" charset="2"/>
              <a:buChar char=""/>
            </a:pPr>
            <a:endParaRPr b="0" lang="en-US" sz="1800" spc="-1" strike="noStrike">
              <a:latin typeface="Arial"/>
            </a:endParaRPr>
          </a:p>
          <a:p>
            <a:pPr marL="216000" indent="-216000">
              <a:buClr>
                <a:srgbClr val="000000"/>
              </a:buClr>
              <a:buSzPct val="45000"/>
              <a:buFont typeface="Wingdings" charset="2"/>
              <a:buChar char=""/>
            </a:pPr>
            <a:r>
              <a:rPr b="0" lang="en-US" sz="1800" spc="-1" strike="noStrike">
                <a:solidFill>
                  <a:srgbClr val="17375e"/>
                </a:solidFill>
                <a:latin typeface="Calibri"/>
                <a:ea typeface="DejaVu Sans"/>
              </a:rPr>
              <a:t>Mood Detection</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solidFill>
                  <a:srgbClr val="17375e"/>
                </a:solidFill>
                <a:latin typeface="Calibri"/>
                <a:ea typeface="DejaVu Sans"/>
              </a:rPr>
              <a:t>“</a:t>
            </a:r>
            <a:r>
              <a:rPr b="0" lang="en-US" sz="1800" spc="-1" strike="noStrike">
                <a:solidFill>
                  <a:srgbClr val="17375e"/>
                </a:solidFill>
                <a:latin typeface="Calibri"/>
                <a:ea typeface="DejaVu Sans"/>
              </a:rPr>
              <a:t>Facial expression recognition using optimized active regions” by: A. Sun, Y. Li, Y.-M. Huang, Q. Li and G. Lu</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Architecture and Methodology</a:t>
            </a:r>
            <a:endParaRPr b="0" lang="en-US" sz="4400" spc="-1" strike="noStrike">
              <a:latin typeface="Arial"/>
            </a:endParaRPr>
          </a:p>
        </p:txBody>
      </p:sp>
      <p:sp>
        <p:nvSpPr>
          <p:cNvPr id="95" name="CustomShape 2"/>
          <p:cNvSpPr/>
          <p:nvPr/>
        </p:nvSpPr>
        <p:spPr>
          <a:xfrm>
            <a:off x="731520" y="1667520"/>
            <a:ext cx="3910680" cy="91296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Unified Model</a:t>
            </a:r>
            <a:endParaRPr b="0" lang="en-US" sz="4400" spc="-1" strike="noStrike">
              <a:latin typeface="Arial"/>
            </a:endParaRPr>
          </a:p>
        </p:txBody>
      </p:sp>
      <p:pic>
        <p:nvPicPr>
          <p:cNvPr id="97" name="" descr=""/>
          <p:cNvPicPr/>
          <p:nvPr/>
        </p:nvPicPr>
        <p:blipFill>
          <a:blip r:embed="rId2"/>
          <a:stretch/>
        </p:blipFill>
        <p:spPr>
          <a:xfrm>
            <a:off x="1463040" y="1188720"/>
            <a:ext cx="6126480" cy="48463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8" name="CustomShape 1"/>
          <p:cNvSpPr/>
          <p:nvPr/>
        </p:nvSpPr>
        <p:spPr>
          <a:xfrm>
            <a:off x="457200" y="18684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Data</a:t>
            </a:r>
            <a:endParaRPr b="0" lang="en-US" sz="4400" spc="-1" strike="noStrike">
              <a:latin typeface="Arial"/>
            </a:endParaRPr>
          </a:p>
        </p:txBody>
      </p:sp>
      <p:sp>
        <p:nvSpPr>
          <p:cNvPr id="99" name="CustomShape 2"/>
          <p:cNvSpPr/>
          <p:nvPr/>
        </p:nvSpPr>
        <p:spPr>
          <a:xfrm>
            <a:off x="621720" y="4210920"/>
            <a:ext cx="3777480" cy="1265400"/>
          </a:xfrm>
          <a:prstGeom prst="rect">
            <a:avLst/>
          </a:prstGeom>
          <a:noFill/>
          <a:ln>
            <a:noFill/>
          </a:ln>
        </p:spPr>
        <p:style>
          <a:lnRef idx="0"/>
          <a:fillRef idx="0"/>
          <a:effectRef idx="0"/>
          <a:fontRef idx="minor"/>
        </p:style>
      </p:sp>
      <p:sp>
        <p:nvSpPr>
          <p:cNvPr id="100" name="CustomShape 3"/>
          <p:cNvSpPr/>
          <p:nvPr/>
        </p:nvSpPr>
        <p:spPr>
          <a:xfrm>
            <a:off x="678240" y="1600200"/>
            <a:ext cx="7002360" cy="255852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23705 Facial Images</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Image Size is 48 x 48 pixels </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Classifications</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Data is classified bases on three parameters:</a:t>
            </a:r>
            <a:endParaRPr b="0" lang="en-US" sz="1800" spc="-1" strike="noStrike">
              <a:latin typeface="Arial"/>
            </a:endParaRPr>
          </a:p>
          <a:p>
            <a:pPr lvl="3" marL="864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Age, Ethnicity and Gender</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Age has a range of 0 to 116</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Ethnicity is broken down into 5 categories</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Gender is classified as Male or Female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2903</TotalTime>
  <Application>LibreOffice/6.2.7.1$Windows_X86_64 LibreOffice_project/23edc44b61b830b7d749943e020e96f5a7df63bf</Application>
  <Words>1363</Words>
  <Paragraphs>178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2017-06-05T16:29:35Z</dcterms:created>
  <dc:creator>UMKC Faculty and Staff</dc:creator>
  <dc:description/>
  <dc:language>en-US</dc:language>
  <cp:lastModifiedBy/>
  <dcterms:modified xsi:type="dcterms:W3CDTF">2020-11-30T11:57:58Z</dcterms:modified>
  <cp:revision>77</cp:revision>
  <dc:subject/>
  <dc:title>BRANDING WORKSHOP</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24</vt:i4>
  </property>
</Properties>
</file>