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9.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34.jpeg" ContentType="image/jpeg"/>
  <Override PartName="/ppt/media/image6.png" ContentType="image/png"/>
  <Override PartName="/ppt/media/image7.jpeg" ContentType="image/jpeg"/>
  <Override PartName="/ppt/media/image10.jpeg" ContentType="image/jpeg"/>
  <Override PartName="/ppt/media/image11.jpeg" ContentType="image/jpeg"/>
  <Override PartName="/ppt/media/image12.jpeg" ContentType="image/jpeg"/>
  <Override PartName="/ppt/media/image13.png" ContentType="image/png"/>
  <Override PartName="/ppt/media/image14.png" ContentType="image/png"/>
  <Override PartName="/ppt/media/image35.jpeg" ContentType="image/jpeg"/>
  <Override PartName="/ppt/media/image15.png" ContentType="image/png"/>
  <Override PartName="/ppt/media/image16.png" ContentType="image/png"/>
  <Override PartName="/ppt/media/image17.png" ContentType="image/png"/>
  <Override PartName="/ppt/media/image18.jpeg" ContentType="image/jpeg"/>
  <Override PartName="/ppt/media/image22.png" ContentType="image/png"/>
  <Override PartName="/ppt/media/image19.jpeg" ContentType="image/jpeg"/>
  <Override PartName="/ppt/media/image20.png" ContentType="image/png"/>
  <Override PartName="/ppt/media/image21.png" ContentType="image/png"/>
  <Override PartName="/ppt/media/image23.jpeg" ContentType="image/jpeg"/>
  <Override PartName="/ppt/media/image24.png" ContentType="image/png"/>
  <Override PartName="/ppt/media/image36.jpeg" ContentType="image/jpeg"/>
  <Override PartName="/ppt/media/image25.png" ContentType="image/png"/>
  <Override PartName="/ppt/media/image26.png" ContentType="image/png"/>
  <Override PartName="/ppt/media/image27.jpeg" ContentType="image/jpeg"/>
  <Override PartName="/ppt/media/image28.jpeg" ContentType="image/jpeg"/>
  <Override PartName="/ppt/media/image29.jpeg" ContentType="image/jpeg"/>
  <Override PartName="/ppt/media/image32.png" ContentType="image/png"/>
  <Override PartName="/ppt/media/image30.jpeg" ContentType="image/jpeg"/>
  <Override PartName="/ppt/media/image31.jpeg" ContentType="image/jpeg"/>
  <Override PartName="/ppt/media/image3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240"/>
            <a:ext cx="82288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4680" y="1617480"/>
            <a:ext cx="8997120" cy="1468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17375e"/>
                </a:solidFill>
                <a:latin typeface="Calibri"/>
                <a:ea typeface="DejaVu Sans"/>
              </a:rPr>
              <a:t>Predict Age, Gender and Ethnicity</a:t>
            </a:r>
            <a:endParaRPr b="0" lang="en-US" sz="3600" spc="-1" strike="noStrike">
              <a:latin typeface="Arial"/>
            </a:endParaRPr>
          </a:p>
          <a:p>
            <a:pPr algn="ctr">
              <a:lnSpc>
                <a:spcPct val="100000"/>
              </a:lnSpc>
            </a:pPr>
            <a:r>
              <a:rPr b="0" lang="en-US" sz="3600" spc="-1" strike="noStrike">
                <a:solidFill>
                  <a:srgbClr val="17375e"/>
                </a:solidFill>
                <a:latin typeface="Calibri"/>
                <a:ea typeface="DejaVu Sans"/>
              </a:rPr>
              <a:t>Group 2</a:t>
            </a:r>
            <a:endParaRPr b="0" lang="en-US" sz="3600" spc="-1" strike="noStrike">
              <a:latin typeface="Arial"/>
            </a:endParaRPr>
          </a:p>
        </p:txBody>
      </p:sp>
      <p:sp>
        <p:nvSpPr>
          <p:cNvPr id="77" name="CustomShape 2"/>
          <p:cNvSpPr/>
          <p:nvPr/>
        </p:nvSpPr>
        <p:spPr>
          <a:xfrm>
            <a:off x="899280" y="3087000"/>
            <a:ext cx="7335720" cy="11430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pPr>
            <a:r>
              <a:rPr b="0" lang="en-US" sz="1800" spc="-1" strike="noStrike">
                <a:solidFill>
                  <a:srgbClr val="17375e"/>
                </a:solidFill>
                <a:latin typeface="Calibri"/>
                <a:ea typeface="DejaVu Sans"/>
              </a:rPr>
              <a:t>Debsankar Mukhopadhyay </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Vasim Shaikh</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William Yerkes</a:t>
            </a:r>
            <a:endParaRPr b="0" lang="en-US" sz="1800" spc="-1" strike="noStrike">
              <a:latin typeface="Arial"/>
            </a:endParaRPr>
          </a:p>
          <a:p>
            <a:pPr algn="ctr">
              <a:lnSpc>
                <a:spcPct val="100000"/>
              </a:lnSpc>
              <a:spcBef>
                <a:spcPts val="479"/>
              </a:spcBef>
            </a:pPr>
            <a:r>
              <a:rPr b="0" lang="en-US" sz="1800" spc="-1" strike="noStrike">
                <a:solidFill>
                  <a:srgbClr val="17375e"/>
                </a:solidFill>
                <a:latin typeface="Calibri"/>
                <a:ea typeface="DejaVu Sans"/>
              </a:rPr>
              <a:t>Prabhanjan Trivedi </a:t>
            </a:r>
            <a:endParaRPr b="0" lang="en-US" sz="1800" spc="-1" strike="noStrike">
              <a:latin typeface="Arial"/>
            </a:endParaRPr>
          </a:p>
          <a:p>
            <a:pPr algn="ctr">
              <a:lnSpc>
                <a:spcPct val="100000"/>
              </a:lnSpc>
              <a:spcBef>
                <a:spcPts val="479"/>
              </a:spcBef>
            </a:pPr>
            <a:endParaRPr b="0" lang="en-US" sz="1800" spc="-1" strike="noStrike">
              <a:latin typeface="Arial"/>
            </a:endParaRPr>
          </a:p>
        </p:txBody>
      </p:sp>
      <p:sp>
        <p:nvSpPr>
          <p:cNvPr id="78" name="CustomShape 3"/>
          <p:cNvSpPr/>
          <p:nvPr/>
        </p:nvSpPr>
        <p:spPr>
          <a:xfrm>
            <a:off x="137160" y="4822920"/>
            <a:ext cx="8731800" cy="11430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320"/>
              </a:spcBef>
            </a:pPr>
            <a:r>
              <a:rPr b="0" lang="en-US" sz="1600" spc="-1" strike="noStrike">
                <a:solidFill>
                  <a:srgbClr val="17375e"/>
                </a:solidFill>
                <a:latin typeface="Calibri"/>
                <a:ea typeface="DejaVu Sans"/>
              </a:rPr>
              <a:t>CS5542 – Big Data Analytics and Application - Project Presentation</a:t>
            </a:r>
            <a:endParaRPr b="0" lang="en-US" sz="1600" spc="-1" strike="noStrike">
              <a:latin typeface="Arial"/>
            </a:endParaRPr>
          </a:p>
          <a:p>
            <a:pPr algn="ctr">
              <a:lnSpc>
                <a:spcPct val="100000"/>
              </a:lnSpc>
              <a:spcBef>
                <a:spcPts val="320"/>
              </a:spcBef>
            </a:pPr>
            <a:endParaRPr b="0" lang="en-US" sz="1600" spc="-1" strike="noStrike">
              <a:latin typeface="Arial"/>
            </a:endParaRPr>
          </a:p>
          <a:p>
            <a:pPr algn="ctr">
              <a:lnSpc>
                <a:spcPct val="100000"/>
              </a:lnSpc>
              <a:spcBef>
                <a:spcPts val="281"/>
              </a:spcBef>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1"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a:t>
            </a:r>
            <a:endParaRPr b="0" lang="en-US" sz="4400" spc="-1" strike="noStrike">
              <a:latin typeface="Arial"/>
            </a:endParaRPr>
          </a:p>
        </p:txBody>
      </p:sp>
      <p:sp>
        <p:nvSpPr>
          <p:cNvPr id="112" name="CustomShape 2"/>
          <p:cNvSpPr/>
          <p:nvPr/>
        </p:nvSpPr>
        <p:spPr>
          <a:xfrm>
            <a:off x="621720" y="4210920"/>
            <a:ext cx="3777480" cy="1265400"/>
          </a:xfrm>
          <a:prstGeom prst="rect">
            <a:avLst/>
          </a:prstGeom>
          <a:noFill/>
          <a:ln>
            <a:noFill/>
          </a:ln>
        </p:spPr>
        <p:style>
          <a:lnRef idx="0"/>
          <a:fillRef idx="0"/>
          <a:effectRef idx="0"/>
          <a:fontRef idx="minor"/>
        </p:style>
      </p:sp>
      <p:sp>
        <p:nvSpPr>
          <p:cNvPr id="113" name="CustomShape 3"/>
          <p:cNvSpPr/>
          <p:nvPr/>
        </p:nvSpPr>
        <p:spPr>
          <a:xfrm>
            <a:off x="678240" y="1600200"/>
            <a:ext cx="7002360" cy="31071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23705 Facial Images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Image Size is 48 x 48 pixels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Classifications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Data is classified bases on three parameters:</a:t>
            </a:r>
            <a:endParaRPr b="0" lang="en-US" sz="1800" spc="-1" strike="noStrike">
              <a:latin typeface="Arial"/>
            </a:endParaRPr>
          </a:p>
          <a:p>
            <a:pPr lvl="3" marL="864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Ethnicity and Gender</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Age has a range of 0 to 116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Ethnicity is broken down into 5 categories</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Gender is classified as Male or Female</a:t>
            </a:r>
            <a:endParaRPr b="0" lang="en-US" sz="1800" spc="-1" strike="noStrike">
              <a:latin typeface="Arial"/>
            </a:endParaRPr>
          </a:p>
          <a:p>
            <a:pPr lvl="1" marL="432000" indent="-21564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Data Distribution was not uniform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Code Snippets</a:t>
            </a:r>
            <a:endParaRPr b="0" lang="en-US" sz="4400" spc="-1" strike="noStrike">
              <a:latin typeface="Arial"/>
            </a:endParaRPr>
          </a:p>
        </p:txBody>
      </p:sp>
      <p:pic>
        <p:nvPicPr>
          <p:cNvPr id="115" name="" descr=""/>
          <p:cNvPicPr/>
          <p:nvPr/>
        </p:nvPicPr>
        <p:blipFill>
          <a:blip r:embed="rId2"/>
          <a:stretch/>
        </p:blipFill>
        <p:spPr>
          <a:xfrm>
            <a:off x="271080" y="1188720"/>
            <a:ext cx="2746440" cy="1290240"/>
          </a:xfrm>
          <a:prstGeom prst="rect">
            <a:avLst/>
          </a:prstGeom>
          <a:ln>
            <a:noFill/>
          </a:ln>
        </p:spPr>
      </p:pic>
      <p:pic>
        <p:nvPicPr>
          <p:cNvPr id="116" name="" descr=""/>
          <p:cNvPicPr/>
          <p:nvPr/>
        </p:nvPicPr>
        <p:blipFill>
          <a:blip r:embed="rId3"/>
          <a:stretch/>
        </p:blipFill>
        <p:spPr>
          <a:xfrm>
            <a:off x="3173040" y="1188720"/>
            <a:ext cx="3136320" cy="2011680"/>
          </a:xfrm>
          <a:prstGeom prst="rect">
            <a:avLst/>
          </a:prstGeom>
          <a:ln>
            <a:noFill/>
          </a:ln>
        </p:spPr>
      </p:pic>
      <p:pic>
        <p:nvPicPr>
          <p:cNvPr id="117" name="" descr=""/>
          <p:cNvPicPr/>
          <p:nvPr/>
        </p:nvPicPr>
        <p:blipFill>
          <a:blip r:embed="rId4"/>
          <a:stretch/>
        </p:blipFill>
        <p:spPr>
          <a:xfrm>
            <a:off x="3210840" y="3108960"/>
            <a:ext cx="3007080" cy="2148480"/>
          </a:xfrm>
          <a:prstGeom prst="rect">
            <a:avLst/>
          </a:prstGeom>
          <a:ln>
            <a:noFill/>
          </a:ln>
        </p:spPr>
      </p:pic>
      <p:pic>
        <p:nvPicPr>
          <p:cNvPr id="118" name="" descr=""/>
          <p:cNvPicPr/>
          <p:nvPr/>
        </p:nvPicPr>
        <p:blipFill>
          <a:blip r:embed="rId5"/>
          <a:stretch/>
        </p:blipFill>
        <p:spPr>
          <a:xfrm>
            <a:off x="6126480" y="1100520"/>
            <a:ext cx="2795040" cy="3562920"/>
          </a:xfrm>
          <a:prstGeom prst="rect">
            <a:avLst/>
          </a:prstGeom>
          <a:ln>
            <a:noFill/>
          </a:ln>
        </p:spPr>
      </p:pic>
      <p:pic>
        <p:nvPicPr>
          <p:cNvPr id="119" name="" descr=""/>
          <p:cNvPicPr/>
          <p:nvPr/>
        </p:nvPicPr>
        <p:blipFill>
          <a:blip r:embed="rId6"/>
          <a:stretch/>
        </p:blipFill>
        <p:spPr>
          <a:xfrm>
            <a:off x="274680" y="2478960"/>
            <a:ext cx="2742840" cy="2641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120" name="" descr=""/>
          <p:cNvPicPr/>
          <p:nvPr/>
        </p:nvPicPr>
        <p:blipFill>
          <a:blip r:embed="rId2"/>
          <a:stretch/>
        </p:blipFill>
        <p:spPr>
          <a:xfrm>
            <a:off x="274320" y="3474720"/>
            <a:ext cx="8686800" cy="2546280"/>
          </a:xfrm>
          <a:prstGeom prst="rect">
            <a:avLst/>
          </a:prstGeom>
          <a:ln>
            <a:noFill/>
          </a:ln>
        </p:spPr>
      </p:pic>
      <p:pic>
        <p:nvPicPr>
          <p:cNvPr id="121" name="" descr=""/>
          <p:cNvPicPr/>
          <p:nvPr/>
        </p:nvPicPr>
        <p:blipFill>
          <a:blip r:embed="rId3"/>
          <a:stretch/>
        </p:blipFill>
        <p:spPr>
          <a:xfrm>
            <a:off x="3392280" y="1188720"/>
            <a:ext cx="3008520" cy="2743200"/>
          </a:xfrm>
          <a:prstGeom prst="rect">
            <a:avLst/>
          </a:prstGeom>
          <a:ln>
            <a:noFill/>
          </a:ln>
        </p:spPr>
      </p:pic>
      <p:sp>
        <p:nvSpPr>
          <p:cNvPr id="122"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Data Distribution</a:t>
            </a:r>
            <a:endParaRPr b="0" lang="en-US" sz="4400" spc="-1" strike="noStrike">
              <a:latin typeface="Arial"/>
            </a:endParaRPr>
          </a:p>
        </p:txBody>
      </p:sp>
      <p:sp>
        <p:nvSpPr>
          <p:cNvPr id="123" name="CustomShape 2"/>
          <p:cNvSpPr/>
          <p:nvPr/>
        </p:nvSpPr>
        <p:spPr>
          <a:xfrm>
            <a:off x="621720" y="4210920"/>
            <a:ext cx="3777480" cy="1265400"/>
          </a:xfrm>
          <a:prstGeom prst="rect">
            <a:avLst/>
          </a:prstGeom>
          <a:noFill/>
          <a:ln>
            <a:noFill/>
          </a:ln>
        </p:spPr>
        <p:style>
          <a:lnRef idx="0"/>
          <a:fillRef idx="0"/>
          <a:effectRef idx="0"/>
          <a:fontRef idx="minor"/>
        </p:style>
      </p:sp>
      <p:pic>
        <p:nvPicPr>
          <p:cNvPr id="124" name="" descr=""/>
          <p:cNvPicPr/>
          <p:nvPr/>
        </p:nvPicPr>
        <p:blipFill>
          <a:blip r:embed="rId4"/>
          <a:stretch/>
        </p:blipFill>
        <p:spPr>
          <a:xfrm>
            <a:off x="274320" y="1005840"/>
            <a:ext cx="3291840" cy="2743200"/>
          </a:xfrm>
          <a:prstGeom prst="rect">
            <a:avLst/>
          </a:prstGeom>
          <a:ln>
            <a:noFill/>
          </a:ln>
        </p:spPr>
      </p:pic>
      <p:pic>
        <p:nvPicPr>
          <p:cNvPr id="125" name="" descr=""/>
          <p:cNvPicPr/>
          <p:nvPr/>
        </p:nvPicPr>
        <p:blipFill>
          <a:blip r:embed="rId5"/>
          <a:stretch/>
        </p:blipFill>
        <p:spPr>
          <a:xfrm>
            <a:off x="6309360" y="1005840"/>
            <a:ext cx="2706480" cy="2743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6"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27" name="CustomShape 2"/>
          <p:cNvSpPr/>
          <p:nvPr/>
        </p:nvSpPr>
        <p:spPr>
          <a:xfrm>
            <a:off x="621720" y="4210920"/>
            <a:ext cx="3777480" cy="1265400"/>
          </a:xfrm>
          <a:prstGeom prst="rect">
            <a:avLst/>
          </a:prstGeom>
          <a:noFill/>
          <a:ln>
            <a:noFill/>
          </a:ln>
        </p:spPr>
        <p:style>
          <a:lnRef idx="0"/>
          <a:fillRef idx="0"/>
          <a:effectRef idx="0"/>
          <a:fontRef idx="minor"/>
        </p:style>
      </p:sp>
      <p:sp>
        <p:nvSpPr>
          <p:cNvPr id="128" name="CustomShape 3"/>
          <p:cNvSpPr/>
          <p:nvPr/>
        </p:nvSpPr>
        <p:spPr>
          <a:xfrm>
            <a:off x="274320" y="1097280"/>
            <a:ext cx="3710520" cy="39301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endParaRPr b="0" lang="en-US" sz="10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Race Accuracy of 76%</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0 ………………………..82%</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1 …………………….....81%</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2 …………………….....78%</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3 ………………………..69%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Category 4 …………………….....11%</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Gender Accuracy of 89%</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Male ………………………………...89 % </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Female ……………………...……..88 %</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Age Accuracy of 75%</a:t>
            </a:r>
            <a:endParaRPr b="0" lang="en-US" sz="1800" spc="-1" strike="noStrike">
              <a:latin typeface="Arial"/>
            </a:endParaRPr>
          </a:p>
          <a:p>
            <a:pPr lvl="1" marL="432000" indent="-21564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Mean Absolute Error ………..7.3</a:t>
            </a:r>
            <a:endParaRPr b="0" lang="en-US" sz="1800" spc="-1" strike="noStrike">
              <a:latin typeface="Arial"/>
            </a:endParaRPr>
          </a:p>
        </p:txBody>
      </p:sp>
      <p:pic>
        <p:nvPicPr>
          <p:cNvPr id="129" name="" descr=""/>
          <p:cNvPicPr/>
          <p:nvPr/>
        </p:nvPicPr>
        <p:blipFill>
          <a:blip r:embed="rId2"/>
          <a:stretch/>
        </p:blipFill>
        <p:spPr>
          <a:xfrm>
            <a:off x="4543920" y="1328760"/>
            <a:ext cx="4142880" cy="1828440"/>
          </a:xfrm>
          <a:prstGeom prst="rect">
            <a:avLst/>
          </a:prstGeom>
          <a:ln>
            <a:noFill/>
          </a:ln>
        </p:spPr>
      </p:pic>
      <p:pic>
        <p:nvPicPr>
          <p:cNvPr id="130" name="" descr=""/>
          <p:cNvPicPr/>
          <p:nvPr/>
        </p:nvPicPr>
        <p:blipFill>
          <a:blip r:embed="rId3"/>
          <a:stretch/>
        </p:blipFill>
        <p:spPr>
          <a:xfrm>
            <a:off x="4572000" y="3474720"/>
            <a:ext cx="4095360" cy="1342800"/>
          </a:xfrm>
          <a:prstGeom prst="rect">
            <a:avLst/>
          </a:prstGeom>
          <a:ln>
            <a:noFill/>
          </a:ln>
        </p:spPr>
      </p:pic>
      <p:pic>
        <p:nvPicPr>
          <p:cNvPr id="131" name="" descr=""/>
          <p:cNvPicPr/>
          <p:nvPr/>
        </p:nvPicPr>
        <p:blipFill>
          <a:blip r:embed="rId4"/>
          <a:stretch/>
        </p:blipFill>
        <p:spPr>
          <a:xfrm>
            <a:off x="4288680" y="5029200"/>
            <a:ext cx="4581000" cy="885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2"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Results</a:t>
            </a:r>
            <a:endParaRPr b="0" lang="en-US" sz="4400" spc="-1" strike="noStrike">
              <a:latin typeface="Arial"/>
            </a:endParaRPr>
          </a:p>
        </p:txBody>
      </p:sp>
      <p:sp>
        <p:nvSpPr>
          <p:cNvPr id="133" name="CustomShape 2"/>
          <p:cNvSpPr/>
          <p:nvPr/>
        </p:nvSpPr>
        <p:spPr>
          <a:xfrm>
            <a:off x="678240" y="1600200"/>
            <a:ext cx="3720960" cy="1461600"/>
          </a:xfrm>
          <a:prstGeom prst="rect">
            <a:avLst/>
          </a:prstGeom>
          <a:noFill/>
          <a:ln>
            <a:noFill/>
          </a:ln>
        </p:spPr>
        <p:style>
          <a:lnRef idx="0"/>
          <a:fillRef idx="0"/>
          <a:effectRef idx="0"/>
          <a:fontRef idx="minor"/>
        </p:style>
      </p:sp>
      <p:pic>
        <p:nvPicPr>
          <p:cNvPr id="134" name="" descr=""/>
          <p:cNvPicPr/>
          <p:nvPr/>
        </p:nvPicPr>
        <p:blipFill>
          <a:blip r:embed="rId2"/>
          <a:stretch/>
        </p:blipFill>
        <p:spPr>
          <a:xfrm>
            <a:off x="365760" y="1097280"/>
            <a:ext cx="4114440" cy="2468520"/>
          </a:xfrm>
          <a:prstGeom prst="rect">
            <a:avLst/>
          </a:prstGeom>
          <a:ln>
            <a:noFill/>
          </a:ln>
        </p:spPr>
      </p:pic>
      <p:pic>
        <p:nvPicPr>
          <p:cNvPr id="135" name="" descr=""/>
          <p:cNvPicPr/>
          <p:nvPr/>
        </p:nvPicPr>
        <p:blipFill>
          <a:blip r:embed="rId3"/>
          <a:stretch/>
        </p:blipFill>
        <p:spPr>
          <a:xfrm>
            <a:off x="4480560" y="1097280"/>
            <a:ext cx="4352040" cy="2468520"/>
          </a:xfrm>
          <a:prstGeom prst="rect">
            <a:avLst/>
          </a:prstGeom>
          <a:ln>
            <a:noFill/>
          </a:ln>
        </p:spPr>
      </p:pic>
      <p:pic>
        <p:nvPicPr>
          <p:cNvPr id="136" name="" descr=""/>
          <p:cNvPicPr/>
          <p:nvPr/>
        </p:nvPicPr>
        <p:blipFill>
          <a:blip r:embed="rId4"/>
          <a:stretch/>
        </p:blipFill>
        <p:spPr>
          <a:xfrm>
            <a:off x="2286000" y="3566160"/>
            <a:ext cx="4580640" cy="2285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7"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Discussions</a:t>
            </a:r>
            <a:endParaRPr b="0" lang="en-US" sz="4400" spc="-1" strike="noStrike">
              <a:latin typeface="Arial"/>
            </a:endParaRPr>
          </a:p>
        </p:txBody>
      </p:sp>
      <p:sp>
        <p:nvSpPr>
          <p:cNvPr id="138" name="CustomShape 2"/>
          <p:cNvSpPr/>
          <p:nvPr/>
        </p:nvSpPr>
        <p:spPr>
          <a:xfrm>
            <a:off x="621720" y="4210920"/>
            <a:ext cx="3777480" cy="1265400"/>
          </a:xfrm>
          <a:prstGeom prst="rect">
            <a:avLst/>
          </a:prstGeom>
          <a:noFill/>
          <a:ln>
            <a:noFill/>
          </a:ln>
        </p:spPr>
        <p:style>
          <a:lnRef idx="0"/>
          <a:fillRef idx="0"/>
          <a:effectRef idx="0"/>
          <a:fontRef idx="minor"/>
        </p:style>
      </p:sp>
      <p:sp>
        <p:nvSpPr>
          <p:cNvPr id="139" name="CustomShape 3"/>
          <p:cNvSpPr/>
          <p:nvPr/>
        </p:nvSpPr>
        <p:spPr>
          <a:xfrm>
            <a:off x="678240" y="1600200"/>
            <a:ext cx="3720960" cy="1461600"/>
          </a:xfrm>
          <a:prstGeom prst="rect">
            <a:avLst/>
          </a:prstGeom>
          <a:noFill/>
          <a:ln>
            <a:noFill/>
          </a:ln>
        </p:spPr>
        <p:style>
          <a:lnRef idx="0"/>
          <a:fillRef idx="0"/>
          <a:effectRef idx="0"/>
          <a:fontRef idx="minor"/>
        </p:style>
      </p:sp>
      <p:pic>
        <p:nvPicPr>
          <p:cNvPr id="140" name="" descr=""/>
          <p:cNvPicPr/>
          <p:nvPr/>
        </p:nvPicPr>
        <p:blipFill>
          <a:blip r:embed="rId2"/>
          <a:stretch/>
        </p:blipFill>
        <p:spPr>
          <a:xfrm>
            <a:off x="549360" y="1707120"/>
            <a:ext cx="8086320" cy="3457080"/>
          </a:xfrm>
          <a:prstGeom prst="rect">
            <a:avLst/>
          </a:prstGeom>
          <a:ln>
            <a:noFill/>
          </a:ln>
        </p:spPr>
      </p:pic>
      <p:sp>
        <p:nvSpPr>
          <p:cNvPr id="141" name="TextShape 4"/>
          <p:cNvSpPr txBox="1"/>
          <p:nvPr/>
        </p:nvSpPr>
        <p:spPr>
          <a:xfrm>
            <a:off x="3383280" y="1188720"/>
            <a:ext cx="2926080" cy="435240"/>
          </a:xfrm>
          <a:prstGeom prst="rect">
            <a:avLst/>
          </a:prstGeom>
          <a:noFill/>
          <a:ln>
            <a:noFill/>
          </a:ln>
        </p:spPr>
        <p:txBody>
          <a:bodyPr lIns="90000" rIns="90000" tIns="45000" bIns="45000">
            <a:spAutoFit/>
          </a:bodyPr>
          <a:p>
            <a:r>
              <a:rPr b="0" lang="en-US" sz="1000" spc="-1" strike="noStrike">
                <a:latin typeface="Noto Sans"/>
              </a:rPr>
              <a:t>Random image sample to test model.</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2"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Challenges</a:t>
            </a:r>
            <a:endParaRPr b="0" lang="en-US" sz="4400" spc="-1" strike="noStrike">
              <a:latin typeface="Arial"/>
            </a:endParaRPr>
          </a:p>
        </p:txBody>
      </p:sp>
      <p:sp>
        <p:nvSpPr>
          <p:cNvPr id="143" name="CustomShape 2"/>
          <p:cNvSpPr/>
          <p:nvPr/>
        </p:nvSpPr>
        <p:spPr>
          <a:xfrm>
            <a:off x="621720" y="4210920"/>
            <a:ext cx="3777480" cy="1265400"/>
          </a:xfrm>
          <a:prstGeom prst="rect">
            <a:avLst/>
          </a:prstGeom>
          <a:noFill/>
          <a:ln>
            <a:noFill/>
          </a:ln>
        </p:spPr>
        <p:style>
          <a:lnRef idx="0"/>
          <a:fillRef idx="0"/>
          <a:effectRef idx="0"/>
          <a:fontRef idx="minor"/>
        </p:style>
      </p:sp>
      <p:sp>
        <p:nvSpPr>
          <p:cNvPr id="144" name="CustomShape 3"/>
          <p:cNvSpPr/>
          <p:nvPr/>
        </p:nvSpPr>
        <p:spPr>
          <a:xfrm>
            <a:off x="678240" y="1600200"/>
            <a:ext cx="3720960" cy="1461600"/>
          </a:xfrm>
          <a:prstGeom prst="rect">
            <a:avLst/>
          </a:prstGeom>
          <a:noFill/>
          <a:ln>
            <a:noFill/>
          </a:ln>
        </p:spPr>
        <p:style>
          <a:lnRef idx="0"/>
          <a:fillRef idx="0"/>
          <a:effectRef idx="0"/>
          <a:fontRef idx="minor"/>
        </p:style>
      </p:sp>
      <p:sp>
        <p:nvSpPr>
          <p:cNvPr id="145" name="CustomShape 4"/>
          <p:cNvSpPr/>
          <p:nvPr/>
        </p:nvSpPr>
        <p:spPr>
          <a:xfrm>
            <a:off x="678240" y="1600200"/>
            <a:ext cx="7002360" cy="36558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CPU / GPU posed a challenge when training the model, because of limited access to the GPU and resource limitations.  This caused the training to take longer then desired.</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Limited number of published article with provided access to sample code to help replicate ideas and solutions described in the articles.</a:t>
            </a:r>
            <a:endParaRPr b="0" lang="en-US" sz="1800" spc="-1" strike="noStrike">
              <a:latin typeface="Arial"/>
            </a:endParaRPr>
          </a:p>
          <a:p>
            <a:pPr lvl="1" marL="432000" indent="-21600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Limited experience with working </a:t>
            </a:r>
            <a:r>
              <a:rPr b="0" lang="en-US" sz="1800" spc="-1" strike="noStrike">
                <a:solidFill>
                  <a:srgbClr val="17375e"/>
                </a:solidFill>
                <a:latin typeface="Calibri"/>
                <a:ea typeface="DejaVu Sans"/>
              </a:rPr>
              <a:t>CNN architecture and machine learning.  Offered excellent opportunity to learn what to do and some thing not to do.</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Working remotely, lack of face to face interaction during the middle of a pandemic. While also working full 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6" name="CustomShape 1"/>
          <p:cNvSpPr/>
          <p:nvPr/>
        </p:nvSpPr>
        <p:spPr>
          <a:xfrm>
            <a:off x="457200" y="18684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Conclusions and </a:t>
            </a:r>
            <a:r>
              <a:rPr b="0" lang="en-US" sz="4400" spc="-1" strike="noStrike">
                <a:solidFill>
                  <a:srgbClr val="17375e"/>
                </a:solidFill>
                <a:latin typeface="Calibri"/>
                <a:ea typeface="DejaVu Sans"/>
              </a:rPr>
              <a:t>Future Outlook</a:t>
            </a:r>
            <a:endParaRPr b="0" lang="en-US" sz="4400" spc="-1" strike="noStrike">
              <a:latin typeface="Arial"/>
            </a:endParaRPr>
          </a:p>
        </p:txBody>
      </p:sp>
      <p:sp>
        <p:nvSpPr>
          <p:cNvPr id="147" name="CustomShape 2"/>
          <p:cNvSpPr/>
          <p:nvPr/>
        </p:nvSpPr>
        <p:spPr>
          <a:xfrm>
            <a:off x="621720" y="4210920"/>
            <a:ext cx="3777480" cy="1265400"/>
          </a:xfrm>
          <a:prstGeom prst="rect">
            <a:avLst/>
          </a:prstGeom>
          <a:noFill/>
          <a:ln>
            <a:noFill/>
          </a:ln>
        </p:spPr>
        <p:style>
          <a:lnRef idx="0"/>
          <a:fillRef idx="0"/>
          <a:effectRef idx="0"/>
          <a:fontRef idx="minor"/>
        </p:style>
      </p:sp>
      <p:sp>
        <p:nvSpPr>
          <p:cNvPr id="148" name="CustomShape 3"/>
          <p:cNvSpPr/>
          <p:nvPr/>
        </p:nvSpPr>
        <p:spPr>
          <a:xfrm>
            <a:off x="678240" y="1600200"/>
            <a:ext cx="3720960" cy="1461600"/>
          </a:xfrm>
          <a:prstGeom prst="rect">
            <a:avLst/>
          </a:prstGeom>
          <a:noFill/>
          <a:ln>
            <a:noFill/>
          </a:ln>
        </p:spPr>
        <p:style>
          <a:lnRef idx="0"/>
          <a:fillRef idx="0"/>
          <a:effectRef idx="0"/>
          <a:fontRef idx="minor"/>
        </p:style>
      </p:sp>
      <p:sp>
        <p:nvSpPr>
          <p:cNvPr id="149" name="CustomShape 4"/>
          <p:cNvSpPr/>
          <p:nvPr/>
        </p:nvSpPr>
        <p:spPr>
          <a:xfrm>
            <a:off x="678240" y="1600200"/>
            <a:ext cx="7002360" cy="31071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Successful implementation of a multi-output multi-layered CNN to identify age, gender and ethnicity.</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Were able to get </a:t>
            </a:r>
            <a:r>
              <a:rPr b="0" lang="en-US" sz="1800" spc="-1" strike="noStrike">
                <a:solidFill>
                  <a:srgbClr val="17375e"/>
                </a:solidFill>
                <a:latin typeface="Calibri"/>
                <a:ea typeface="DejaVu Sans"/>
              </a:rPr>
              <a:t>comparable</a:t>
            </a:r>
            <a:r>
              <a:rPr b="0" lang="en-US" sz="1800" spc="-1" strike="noStrike">
                <a:solidFill>
                  <a:srgbClr val="17375e"/>
                </a:solidFill>
                <a:latin typeface="Calibri"/>
                <a:ea typeface="DejaVu Sans"/>
              </a:rPr>
              <a:t> results to solutions which were implemented with  </a:t>
            </a:r>
            <a:r>
              <a:rPr b="0" lang="en-US" sz="1800" spc="-1" strike="noStrike">
                <a:solidFill>
                  <a:srgbClr val="17375e"/>
                </a:solidFill>
                <a:latin typeface="Calibri"/>
                <a:ea typeface="DejaVu Sans"/>
              </a:rPr>
              <a:t>separate</a:t>
            </a:r>
            <a:r>
              <a:rPr b="0" lang="en-US" sz="1800" spc="-1" strike="noStrike">
                <a:solidFill>
                  <a:srgbClr val="17375e"/>
                </a:solidFill>
                <a:latin typeface="Calibri"/>
                <a:ea typeface="DejaVu Sans"/>
              </a:rPr>
              <a:t> models for predicting each of the categories, with a single unified model.</a:t>
            </a:r>
            <a:endParaRPr b="0" lang="en-US" sz="1800" spc="-1" strike="noStrike">
              <a:latin typeface="Arial"/>
            </a:endParaRPr>
          </a:p>
          <a:p>
            <a:pPr lvl="1" marL="432000" indent="-216000">
              <a:lnSpc>
                <a:spcPct val="100000"/>
              </a:lnSpc>
              <a:buClr>
                <a:srgbClr val="000000"/>
              </a:buClr>
              <a:buSzPct val="45000"/>
              <a:buFont typeface="Wingdings" charset="2"/>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Improved performance Single Model vs Three Models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Future area for enhancements would be improvement of determining the mood of person based on image (Happy, Sad, etc.)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0" name="CustomShape 1"/>
          <p:cNvSpPr/>
          <p:nvPr/>
        </p:nvSpPr>
        <p:spPr>
          <a:xfrm>
            <a:off x="2747880" y="1853280"/>
            <a:ext cx="4749480" cy="204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8000" spc="-1" strike="noStrike">
                <a:solidFill>
                  <a:srgbClr val="1f497d"/>
                </a:solidFill>
                <a:latin typeface="Arial"/>
              </a:rPr>
              <a:t>Q &amp; A </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1" name="CustomShape 1"/>
          <p:cNvSpPr/>
          <p:nvPr/>
        </p:nvSpPr>
        <p:spPr>
          <a:xfrm>
            <a:off x="2237760" y="2064960"/>
            <a:ext cx="4749480" cy="2044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8000" spc="-1" strike="noStrike">
                <a:solidFill>
                  <a:srgbClr val="1f497d"/>
                </a:solidFill>
                <a:latin typeface="Arial"/>
              </a:rPr>
              <a:t>THANK</a:t>
            </a:r>
            <a:br/>
            <a:r>
              <a:rPr b="0" lang="en-US" sz="8000" spc="-1" strike="noStrike">
                <a:solidFill>
                  <a:srgbClr val="1f497d"/>
                </a:solidFill>
                <a:latin typeface="Arial"/>
              </a:rPr>
              <a:t>YOU</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9" name="CustomShape 1"/>
          <p:cNvSpPr/>
          <p:nvPr/>
        </p:nvSpPr>
        <p:spPr>
          <a:xfrm>
            <a:off x="457200" y="13752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Content</a:t>
            </a:r>
            <a:endParaRPr b="0" lang="en-US" sz="4400" spc="-1" strike="noStrike">
              <a:latin typeface="Arial"/>
            </a:endParaRPr>
          </a:p>
        </p:txBody>
      </p:sp>
      <p:sp>
        <p:nvSpPr>
          <p:cNvPr id="80" name="CustomShape 2"/>
          <p:cNvSpPr/>
          <p:nvPr/>
        </p:nvSpPr>
        <p:spPr>
          <a:xfrm>
            <a:off x="1609200" y="1503000"/>
            <a:ext cx="5805720" cy="22240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Introduction</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Background and Related Works</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Architecture and Methodology </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Data, Code Snippet, and Results</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Conclusion </a:t>
            </a:r>
            <a:endParaRPr b="0" lang="en-US" sz="2000" spc="-1" strike="noStrike">
              <a:latin typeface="Arial"/>
            </a:endParaRPr>
          </a:p>
          <a:p>
            <a:pPr marL="285840" indent="-285120">
              <a:lnSpc>
                <a:spcPct val="100000"/>
              </a:lnSpc>
              <a:buClr>
                <a:srgbClr val="17375e"/>
              </a:buClr>
              <a:buFont typeface="Arial"/>
              <a:buChar char="•"/>
            </a:pPr>
            <a:r>
              <a:rPr b="0" lang="en-US" sz="2000" spc="-1" strike="noStrike">
                <a:solidFill>
                  <a:srgbClr val="17375e"/>
                </a:solidFill>
                <a:latin typeface="Calibri"/>
                <a:ea typeface="DejaVu Sans"/>
              </a:rPr>
              <a:t>Q &amp; A </a:t>
            </a: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1"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Introduction </a:t>
            </a:r>
            <a:endParaRPr b="0" lang="en-US" sz="4400" spc="-1" strike="noStrike">
              <a:latin typeface="Arial"/>
            </a:endParaRPr>
          </a:p>
        </p:txBody>
      </p:sp>
      <p:sp>
        <p:nvSpPr>
          <p:cNvPr id="82"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
        <p:nvSpPr>
          <p:cNvPr id="83" name="CustomShape 3"/>
          <p:cNvSpPr/>
          <p:nvPr/>
        </p:nvSpPr>
        <p:spPr>
          <a:xfrm>
            <a:off x="678240" y="1600200"/>
            <a:ext cx="7368120" cy="36565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Provide the ability for companies to utilize their CCTV to capture images of their clients so as to be able to determine the demographics of their clientele so as to customize their marketing strategies to be able to be able to maximize the capital investment in targeted advertisement.</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Utilize Artificial Neural Networks, (Convolutional Neural Network for this model) to analyze the images and determine the age, gender and ethnicity of the clientele</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 single model that can determine all Three of the categories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Ability to be able to determine the mood of person based on image (Happy, Sad, etc.)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4"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a:t>
            </a:r>
            <a:endParaRPr b="0" lang="en-US" sz="4400" spc="-1" strike="noStrike">
              <a:latin typeface="Arial"/>
            </a:endParaRPr>
          </a:p>
        </p:txBody>
      </p:sp>
      <p:sp>
        <p:nvSpPr>
          <p:cNvPr id="85"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
        <p:nvSpPr>
          <p:cNvPr id="86" name="CustomShape 3"/>
          <p:cNvSpPr/>
          <p:nvPr/>
        </p:nvSpPr>
        <p:spPr>
          <a:xfrm>
            <a:off x="678240" y="1600200"/>
            <a:ext cx="7368120" cy="2833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The structure of a CNN architecture is divided into multiple learning stages composed of convolutional layers, non-linear processing units, and subsampling layers</a:t>
            </a:r>
            <a:endParaRPr b="0" lang="en-US" sz="1800" spc="-1" strike="noStrike">
              <a:latin typeface="Arial"/>
            </a:endParaRPr>
          </a:p>
          <a:p>
            <a:pPr>
              <a:lnSpc>
                <a:spcPct val="100000"/>
              </a:lnSpc>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 typical CNN architecture is made up of alternate layers of convolution and pooling followed by one or more fully connected layers at the end. The CNN performance can be optimized by introducing mapping functions, batch normalization and dropout components. The pattern learning activities are aided by activation functions.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7"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Background </a:t>
            </a:r>
            <a:endParaRPr b="0" lang="en-US" sz="4400" spc="-1" strike="noStrike">
              <a:latin typeface="Arial"/>
            </a:endParaRPr>
          </a:p>
        </p:txBody>
      </p:sp>
      <p:sp>
        <p:nvSpPr>
          <p:cNvPr id="88"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9" name="" descr=""/>
          <p:cNvPicPr/>
          <p:nvPr/>
        </p:nvPicPr>
        <p:blipFill>
          <a:blip r:embed="rId2"/>
          <a:stretch/>
        </p:blipFill>
        <p:spPr>
          <a:xfrm>
            <a:off x="1491840" y="1554480"/>
            <a:ext cx="6200640" cy="4114440"/>
          </a:xfrm>
          <a:prstGeom prst="rect">
            <a:avLst/>
          </a:prstGeom>
          <a:ln>
            <a:noFill/>
          </a:ln>
        </p:spPr>
      </p:pic>
      <p:sp>
        <p:nvSpPr>
          <p:cNvPr id="90" name="TextShape 3"/>
          <p:cNvSpPr txBox="1"/>
          <p:nvPr/>
        </p:nvSpPr>
        <p:spPr>
          <a:xfrm>
            <a:off x="3154680" y="1188720"/>
            <a:ext cx="2834640" cy="262800"/>
          </a:xfrm>
          <a:prstGeom prst="rect">
            <a:avLst/>
          </a:prstGeom>
          <a:noFill/>
          <a:ln>
            <a:noFill/>
          </a:ln>
        </p:spPr>
        <p:txBody>
          <a:bodyPr lIns="90000" rIns="90000" tIns="45000" bIns="45000">
            <a:spAutoFit/>
          </a:bodyPr>
          <a:p>
            <a:r>
              <a:rPr b="0" lang="en-US" sz="1000" spc="-1" strike="noStrike">
                <a:latin typeface="Noto Sans"/>
              </a:rPr>
              <a:t>Diagram of a Machine Learning (ML) system</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1" name="CustomShape 1"/>
          <p:cNvSpPr/>
          <p:nvPr/>
        </p:nvSpPr>
        <p:spPr>
          <a:xfrm>
            <a:off x="457200" y="25740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Related Works</a:t>
            </a:r>
            <a:endParaRPr b="0" lang="en-US" sz="4400" spc="-1" strike="noStrike">
              <a:latin typeface="Arial"/>
            </a:endParaRPr>
          </a:p>
        </p:txBody>
      </p:sp>
      <p:sp>
        <p:nvSpPr>
          <p:cNvPr id="92" name="CustomShape 2"/>
          <p:cNvSpPr/>
          <p:nvPr/>
        </p:nvSpPr>
        <p:spPr>
          <a:xfrm>
            <a:off x="731520" y="1667520"/>
            <a:ext cx="7880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
        <p:nvSpPr>
          <p:cNvPr id="93" name="CustomShape 3"/>
          <p:cNvSpPr/>
          <p:nvPr/>
        </p:nvSpPr>
        <p:spPr>
          <a:xfrm>
            <a:off x="822960" y="1281960"/>
            <a:ext cx="7368120" cy="4479480"/>
          </a:xfrm>
          <a:prstGeom prst="rect">
            <a:avLst/>
          </a:prstGeom>
          <a:noFill/>
          <a:ln>
            <a:noFill/>
          </a:ln>
        </p:spPr>
        <p:style>
          <a:lnRef idx="0"/>
          <a:fillRef idx="0"/>
          <a:effectRef idx="0"/>
          <a:fontRef idx="minor"/>
        </p:style>
        <p:txBody>
          <a:bodyPr lIns="90000" rIns="90000" tIns="45000" bIns="45000">
            <a:spAutoFit/>
          </a:bodyPr>
          <a:p>
            <a:pPr marL="216000" indent="-216000">
              <a:buClr>
                <a:srgbClr val="000000"/>
              </a:buClr>
              <a:buSzPct val="45000"/>
              <a:buFont typeface="Wingdings" charset="2"/>
              <a:buChar char=""/>
            </a:pPr>
            <a:r>
              <a:rPr b="0" lang="en-US" sz="1800" spc="-1" strike="noStrike">
                <a:solidFill>
                  <a:srgbClr val="17375e"/>
                </a:solidFill>
                <a:latin typeface="Calibri"/>
                <a:ea typeface="DejaVu Sans"/>
              </a:rPr>
              <a:t>Age, Gender, and Ethnicity Determination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Age estimation from faces using deep learning: A comparative analysis.” by : Alice Othmani, A. R. Talebb, H. Abdelkawya and A. Hadidc</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Joint gender, ethnicity and age estimation from 3D faces: An experimental illustration of their correlations.” by:  B. Xia, B. B. Amor and M. Daoudi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A hybrid deep learning CNN–ELM for age and gender classification.” by: M. Duan, K. Li, C. Yang and K. Li</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Effective training of convolutional neural networks for face-based gender and age predictio.” by: G. Antipov, M. Baccouche, S.-A. Berrani and J.-L. Dugelay</a:t>
            </a:r>
            <a:endParaRPr b="0" lang="en-US" sz="1800" spc="-1" strike="noStrike">
              <a:latin typeface="Arial"/>
            </a:endParaRPr>
          </a:p>
          <a:p>
            <a:pPr marL="216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45000"/>
              <a:buFont typeface="Wingdings" charset="2"/>
              <a:buChar char=""/>
            </a:pPr>
            <a:r>
              <a:rPr b="0" lang="en-US" sz="1800" spc="-1" strike="noStrike">
                <a:solidFill>
                  <a:srgbClr val="17375e"/>
                </a:solidFill>
                <a:latin typeface="Calibri"/>
                <a:ea typeface="DejaVu Sans"/>
              </a:rPr>
              <a:t>Mood Detection</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solidFill>
                  <a:srgbClr val="17375e"/>
                </a:solidFill>
                <a:latin typeface="Calibri"/>
                <a:ea typeface="DejaVu Sans"/>
              </a:rPr>
              <a:t>“</a:t>
            </a:r>
            <a:r>
              <a:rPr b="0" lang="en-US" sz="1800" spc="-1" strike="noStrike">
                <a:solidFill>
                  <a:srgbClr val="17375e"/>
                </a:solidFill>
                <a:latin typeface="Calibri"/>
                <a:ea typeface="DejaVu Sans"/>
              </a:rPr>
              <a:t>Facial expression recognition using optimized active regions” by: A. Sun, Y. Li, Y.-M. Huang, Q. Li and G. Lu</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Architecture and Methodology</a:t>
            </a:r>
            <a:endParaRPr b="0" lang="en-US" sz="4400" spc="-1" strike="noStrike">
              <a:latin typeface="Arial"/>
            </a:endParaRPr>
          </a:p>
        </p:txBody>
      </p:sp>
      <p:sp>
        <p:nvSpPr>
          <p:cNvPr id="95" name="CustomShape 2"/>
          <p:cNvSpPr/>
          <p:nvPr/>
        </p:nvSpPr>
        <p:spPr>
          <a:xfrm>
            <a:off x="364680" y="1188720"/>
            <a:ext cx="8321040" cy="44794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Convolutional Neural Network (CNN) used to create the Model.</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CNNs are used for image classification and recognition because of its high accuracy </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Used multi-output CNN which for the ability to have a single model</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CNN is widely used because of their </a:t>
            </a:r>
            <a:r>
              <a:rPr b="0" lang="en-US" sz="1800" spc="-1" strike="noStrike">
                <a:solidFill>
                  <a:srgbClr val="17375e"/>
                </a:solidFill>
                <a:latin typeface="Calibri"/>
                <a:ea typeface="DejaVu Sans"/>
              </a:rPr>
              <a:t>generalization</a:t>
            </a:r>
            <a:r>
              <a:rPr b="0" lang="en-US" sz="1800" spc="-1" strike="noStrike">
                <a:solidFill>
                  <a:srgbClr val="17375e"/>
                </a:solidFill>
                <a:latin typeface="Calibri"/>
                <a:ea typeface="DejaVu Sans"/>
              </a:rPr>
              <a:t> ability on unseen data and ability to handle </a:t>
            </a:r>
            <a:r>
              <a:rPr b="0" lang="en-US" sz="1800" spc="-1" strike="noStrike">
                <a:solidFill>
                  <a:srgbClr val="17375e"/>
                </a:solidFill>
                <a:latin typeface="Calibri"/>
                <a:ea typeface="DejaVu Sans"/>
              </a:rPr>
              <a:t>over-fitting</a:t>
            </a:r>
            <a:r>
              <a:rPr b="0" lang="en-US" sz="1800" spc="-1" strike="noStrike">
                <a:solidFill>
                  <a:srgbClr val="17375e"/>
                </a:solidFill>
                <a:latin typeface="Calibri"/>
                <a:ea typeface="DejaVu Sans"/>
              </a:rPr>
              <a:t> unlike others.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Research what others had done to solve the same problem and study their models.</a:t>
            </a:r>
            <a:endParaRPr b="0" lang="en-US" sz="1800" spc="-1" strike="noStrike">
              <a:latin typeface="Arial"/>
            </a:endParaRPr>
          </a:p>
          <a:p>
            <a:pPr marL="285840" indent="-285120">
              <a:lnSpc>
                <a:spcPct val="100000"/>
              </a:lnSpc>
              <a:buClr>
                <a:srgbClr val="17375e"/>
              </a:buClr>
              <a:buFont typeface="Arial"/>
              <a:buChar char="•"/>
            </a:pPr>
            <a:endParaRPr b="0" lang="en-US" sz="1800" spc="-1" strike="noStrike">
              <a:latin typeface="Arial"/>
            </a:endParaRPr>
          </a:p>
          <a:p>
            <a:pPr marL="285840" indent="-285120">
              <a:lnSpc>
                <a:spcPct val="100000"/>
              </a:lnSpc>
              <a:buClr>
                <a:srgbClr val="17375e"/>
              </a:buClr>
              <a:buFont typeface="Arial"/>
              <a:buChar char="•"/>
            </a:pPr>
            <a:r>
              <a:rPr b="0" lang="en-US" sz="1800" spc="-1" strike="noStrike">
                <a:solidFill>
                  <a:srgbClr val="17375e"/>
                </a:solidFill>
                <a:latin typeface="Calibri"/>
                <a:ea typeface="DejaVu Sans"/>
              </a:rPr>
              <a:t>Create and Experiment with various Models to determine what path to follow.</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One model with 3 branches, one for age, ethnicity, and gender each.</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Merge parameters into single parameter, creating single branch model.</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17375e"/>
                </a:solidFill>
                <a:latin typeface="Calibri"/>
                <a:ea typeface="DejaVu Sans"/>
              </a:rPr>
              <a:t>We settled on One model with 3 branches.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Architecture and Methodology</a:t>
            </a:r>
            <a:endParaRPr b="0" lang="en-US" sz="4400" spc="-1" strike="noStrike">
              <a:latin typeface="Arial"/>
            </a:endParaRPr>
          </a:p>
        </p:txBody>
      </p:sp>
      <p:sp>
        <p:nvSpPr>
          <p:cNvPr id="97" name="CustomShape 2"/>
          <p:cNvSpPr/>
          <p:nvPr/>
        </p:nvSpPr>
        <p:spPr>
          <a:xfrm>
            <a:off x="3291840" y="137160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Input Data </a:t>
            </a:r>
            <a:endParaRPr b="0" lang="en-US" sz="1000" spc="-1" strike="noStrike">
              <a:latin typeface="Arial"/>
            </a:endParaRPr>
          </a:p>
          <a:p>
            <a:pPr algn="ctr"/>
            <a:r>
              <a:rPr b="0" lang="en-US" sz="1000" spc="-1" strike="noStrike">
                <a:latin typeface="Arial"/>
              </a:rPr>
              <a:t>(Age, Gender, Ethnicity, Image) </a:t>
            </a:r>
            <a:endParaRPr b="0" lang="en-US" sz="1000" spc="-1" strike="noStrike">
              <a:latin typeface="Arial"/>
            </a:endParaRPr>
          </a:p>
        </p:txBody>
      </p:sp>
      <p:sp>
        <p:nvSpPr>
          <p:cNvPr id="98" name="CustomShape 3"/>
          <p:cNvSpPr/>
          <p:nvPr/>
        </p:nvSpPr>
        <p:spPr>
          <a:xfrm>
            <a:off x="3291840" y="201168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Data Preprocessing </a:t>
            </a:r>
            <a:endParaRPr b="0" lang="en-US" sz="1000" spc="-1" strike="noStrike">
              <a:latin typeface="Arial"/>
            </a:endParaRPr>
          </a:p>
        </p:txBody>
      </p:sp>
      <p:sp>
        <p:nvSpPr>
          <p:cNvPr id="99" name="CustomShape 4"/>
          <p:cNvSpPr/>
          <p:nvPr/>
        </p:nvSpPr>
        <p:spPr>
          <a:xfrm>
            <a:off x="3291840" y="260532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Unified Model</a:t>
            </a:r>
            <a:endParaRPr b="0" lang="en-US" sz="1000" spc="-1" strike="noStrike">
              <a:latin typeface="Arial"/>
            </a:endParaRPr>
          </a:p>
        </p:txBody>
      </p:sp>
      <p:sp>
        <p:nvSpPr>
          <p:cNvPr id="100" name="CustomShape 5"/>
          <p:cNvSpPr/>
          <p:nvPr/>
        </p:nvSpPr>
        <p:spPr>
          <a:xfrm>
            <a:off x="3291840" y="324540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Model Training</a:t>
            </a:r>
            <a:endParaRPr b="0" lang="en-US" sz="1000" spc="-1" strike="noStrike">
              <a:latin typeface="Arial"/>
            </a:endParaRPr>
          </a:p>
        </p:txBody>
      </p:sp>
      <p:sp>
        <p:nvSpPr>
          <p:cNvPr id="101" name="CustomShape 6"/>
          <p:cNvSpPr/>
          <p:nvPr/>
        </p:nvSpPr>
        <p:spPr>
          <a:xfrm>
            <a:off x="3291840" y="388548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Model Evaluation </a:t>
            </a:r>
            <a:endParaRPr b="0" lang="en-US" sz="1000" spc="-1" strike="noStrike">
              <a:latin typeface="Arial"/>
            </a:endParaRPr>
          </a:p>
        </p:txBody>
      </p:sp>
      <p:sp>
        <p:nvSpPr>
          <p:cNvPr id="102" name="CustomShape 7"/>
          <p:cNvSpPr/>
          <p:nvPr/>
        </p:nvSpPr>
        <p:spPr>
          <a:xfrm>
            <a:off x="3291840" y="452556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latin typeface="Arial"/>
              </a:rPr>
              <a:t>Validation or Prediction</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17375e"/>
                </a:solidFill>
                <a:latin typeface="Calibri"/>
                <a:ea typeface="DejaVu Sans"/>
              </a:rPr>
              <a:t>Unified Model</a:t>
            </a:r>
            <a:endParaRPr b="0" lang="en-US" sz="4400" spc="-1" strike="noStrike">
              <a:latin typeface="Arial"/>
            </a:endParaRPr>
          </a:p>
        </p:txBody>
      </p:sp>
      <p:sp>
        <p:nvSpPr>
          <p:cNvPr id="104" name="CustomShape 2"/>
          <p:cNvSpPr/>
          <p:nvPr/>
        </p:nvSpPr>
        <p:spPr>
          <a:xfrm>
            <a:off x="3291840" y="137160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Input Layer</a:t>
            </a:r>
            <a:endParaRPr b="1" lang="en-US" sz="1000" spc="-1" strike="noStrike">
              <a:latin typeface="Arial"/>
            </a:endParaRPr>
          </a:p>
        </p:txBody>
      </p:sp>
      <p:sp>
        <p:nvSpPr>
          <p:cNvPr id="105" name="CustomShape 3"/>
          <p:cNvSpPr/>
          <p:nvPr/>
        </p:nvSpPr>
        <p:spPr>
          <a:xfrm>
            <a:off x="3291840" y="201168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CNN Layer 1</a:t>
            </a:r>
            <a:endParaRPr b="0" lang="en-US" sz="1000" spc="-1" strike="noStrike">
              <a:latin typeface="Arial"/>
            </a:endParaRPr>
          </a:p>
          <a:p>
            <a:pPr algn="ctr"/>
            <a:r>
              <a:rPr b="0" lang="en-US" sz="1000" spc="-1" strike="noStrike">
                <a:latin typeface="Arial"/>
              </a:rPr>
              <a:t>(Activation,BatchNormalization, </a:t>
            </a:r>
            <a:endParaRPr b="0" lang="en-US" sz="1000" spc="-1" strike="noStrike">
              <a:latin typeface="Arial"/>
            </a:endParaRPr>
          </a:p>
          <a:p>
            <a:pPr algn="ctr"/>
            <a:r>
              <a:rPr b="0" lang="en-US" sz="1000" spc="-1" strike="noStrike">
                <a:latin typeface="Arial"/>
              </a:rPr>
              <a:t>MaxPooling2D, Dropout, Conv2d)</a:t>
            </a:r>
            <a:endParaRPr b="0" lang="en-US" sz="1000" spc="-1" strike="noStrike">
              <a:latin typeface="Arial"/>
            </a:endParaRPr>
          </a:p>
        </p:txBody>
      </p:sp>
      <p:sp>
        <p:nvSpPr>
          <p:cNvPr id="106" name="CustomShape 4"/>
          <p:cNvSpPr/>
          <p:nvPr/>
        </p:nvSpPr>
        <p:spPr>
          <a:xfrm>
            <a:off x="3291840" y="265176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CNN Layer 2</a:t>
            </a:r>
            <a:endParaRPr b="0" lang="en-US" sz="1000" spc="-1" strike="noStrike">
              <a:latin typeface="Arial"/>
            </a:endParaRPr>
          </a:p>
          <a:p>
            <a:pPr algn="ctr"/>
            <a:r>
              <a:rPr b="0" lang="en-US" sz="1000" spc="-1" strike="noStrike">
                <a:latin typeface="Arial"/>
              </a:rPr>
              <a:t>(Activation,BatchNormalization, </a:t>
            </a:r>
            <a:endParaRPr b="0" lang="en-US" sz="1000" spc="-1" strike="noStrike">
              <a:latin typeface="Arial"/>
            </a:endParaRPr>
          </a:p>
          <a:p>
            <a:pPr algn="ctr"/>
            <a:r>
              <a:rPr b="0" lang="en-US" sz="1000" spc="-1" strike="noStrike">
                <a:latin typeface="Arial"/>
              </a:rPr>
              <a:t>MaxPooling2D, Dropout, Conv2d)</a:t>
            </a:r>
            <a:endParaRPr b="0" lang="en-US" sz="1000" spc="-1" strike="noStrike">
              <a:latin typeface="Arial"/>
            </a:endParaRPr>
          </a:p>
        </p:txBody>
      </p:sp>
      <p:sp>
        <p:nvSpPr>
          <p:cNvPr id="107" name="CustomShape 5"/>
          <p:cNvSpPr/>
          <p:nvPr/>
        </p:nvSpPr>
        <p:spPr>
          <a:xfrm>
            <a:off x="3291840" y="3291840"/>
            <a:ext cx="2286000" cy="50364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CNN Layer 3</a:t>
            </a:r>
            <a:endParaRPr b="0" lang="en-US" sz="1000" spc="-1" strike="noStrike">
              <a:latin typeface="Arial"/>
            </a:endParaRPr>
          </a:p>
          <a:p>
            <a:pPr algn="ctr"/>
            <a:r>
              <a:rPr b="0" lang="en-US" sz="1000" spc="-1" strike="noStrike">
                <a:latin typeface="Arial"/>
              </a:rPr>
              <a:t>(Activation,BatchNormalization, </a:t>
            </a:r>
            <a:endParaRPr b="0" lang="en-US" sz="1000" spc="-1" strike="noStrike">
              <a:latin typeface="Arial"/>
            </a:endParaRPr>
          </a:p>
          <a:p>
            <a:pPr algn="ctr"/>
            <a:r>
              <a:rPr b="0" lang="en-US" sz="1000" spc="-1" strike="noStrike">
                <a:latin typeface="Arial"/>
              </a:rPr>
              <a:t>MaxPooling2D, Dropout, Conv2d)</a:t>
            </a:r>
            <a:endParaRPr b="0" lang="en-US" sz="1000" spc="-1" strike="noStrike">
              <a:latin typeface="Arial"/>
            </a:endParaRPr>
          </a:p>
        </p:txBody>
      </p:sp>
      <p:sp>
        <p:nvSpPr>
          <p:cNvPr id="108" name="CustomShape 6"/>
          <p:cNvSpPr/>
          <p:nvPr/>
        </p:nvSpPr>
        <p:spPr>
          <a:xfrm>
            <a:off x="1188720" y="3931920"/>
            <a:ext cx="1920240" cy="18288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Ethnicity</a:t>
            </a:r>
            <a:endParaRPr b="0" lang="en-US" sz="1000" spc="-1" strike="noStrike">
              <a:latin typeface="Arial"/>
            </a:endParaRPr>
          </a:p>
          <a:p>
            <a:pPr algn="ctr"/>
            <a:endParaRPr b="0" lang="en-US" sz="1000" spc="-1" strike="noStrike">
              <a:latin typeface="Arial"/>
            </a:endParaRPr>
          </a:p>
          <a:p>
            <a:pPr algn="ctr"/>
            <a:r>
              <a:rPr b="0" lang="en-US" sz="1000" spc="-1" strike="noStrike">
                <a:latin typeface="Arial"/>
              </a:rPr>
              <a:t>Flatten</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a:t>
            </a:r>
            <a:endParaRPr b="0" lang="en-US" sz="1000" spc="-1" strike="noStrike">
              <a:latin typeface="Arial"/>
            </a:endParaRPr>
          </a:p>
          <a:p>
            <a:pPr algn="ctr"/>
            <a:r>
              <a:rPr b="0" lang="en-US" sz="1000" spc="-1" strike="noStrike">
                <a:latin typeface="Arial"/>
              </a:rPr>
              <a:t>BatchNormalization</a:t>
            </a:r>
            <a:endParaRPr b="0" lang="en-US" sz="1000" spc="-1" strike="noStrike">
              <a:latin typeface="Arial"/>
            </a:endParaRPr>
          </a:p>
          <a:p>
            <a:pPr algn="ctr"/>
            <a:r>
              <a:rPr b="0" lang="en-US" sz="1000" spc="-1" strike="noStrike">
                <a:latin typeface="Arial"/>
              </a:rPr>
              <a:t>Dropout</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Activation(softmax)</a:t>
            </a:r>
            <a:endParaRPr b="0" lang="en-US" sz="1000" spc="-1" strike="noStrike">
              <a:latin typeface="Arial"/>
            </a:endParaRPr>
          </a:p>
        </p:txBody>
      </p:sp>
      <p:sp>
        <p:nvSpPr>
          <p:cNvPr id="109" name="CustomShape 7"/>
          <p:cNvSpPr/>
          <p:nvPr/>
        </p:nvSpPr>
        <p:spPr>
          <a:xfrm>
            <a:off x="3474720" y="3931920"/>
            <a:ext cx="1920240" cy="18288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Gender</a:t>
            </a:r>
            <a:endParaRPr b="0" lang="en-US" sz="1000" spc="-1" strike="noStrike">
              <a:latin typeface="Arial"/>
            </a:endParaRPr>
          </a:p>
          <a:p>
            <a:pPr algn="ctr"/>
            <a:endParaRPr b="0" lang="en-US" sz="1000" spc="-1" strike="noStrike">
              <a:latin typeface="Arial"/>
            </a:endParaRPr>
          </a:p>
          <a:p>
            <a:pPr algn="ctr"/>
            <a:r>
              <a:rPr b="0" lang="en-US" sz="1000" spc="-1" strike="noStrike">
                <a:latin typeface="Arial"/>
              </a:rPr>
              <a:t>Flatten</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a:t>
            </a:r>
            <a:endParaRPr b="0" lang="en-US" sz="1000" spc="-1" strike="noStrike">
              <a:latin typeface="Arial"/>
            </a:endParaRPr>
          </a:p>
          <a:p>
            <a:pPr algn="ctr"/>
            <a:r>
              <a:rPr b="0" lang="en-US" sz="1000" spc="-1" strike="noStrike">
                <a:latin typeface="Arial"/>
              </a:rPr>
              <a:t>BatchNormalization</a:t>
            </a:r>
            <a:endParaRPr b="0" lang="en-US" sz="1000" spc="-1" strike="noStrike">
              <a:latin typeface="Arial"/>
            </a:endParaRPr>
          </a:p>
          <a:p>
            <a:pPr algn="ctr"/>
            <a:r>
              <a:rPr b="0" lang="en-US" sz="1000" spc="-1" strike="noStrike">
                <a:latin typeface="Arial"/>
              </a:rPr>
              <a:t>Dropout</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Activation(sigmoid)</a:t>
            </a:r>
            <a:endParaRPr b="0" lang="en-US" sz="1000" spc="-1" strike="noStrike">
              <a:latin typeface="Arial"/>
            </a:endParaRPr>
          </a:p>
        </p:txBody>
      </p:sp>
      <p:sp>
        <p:nvSpPr>
          <p:cNvPr id="110" name="CustomShape 8"/>
          <p:cNvSpPr/>
          <p:nvPr/>
        </p:nvSpPr>
        <p:spPr>
          <a:xfrm>
            <a:off x="5760720" y="3931920"/>
            <a:ext cx="1920240" cy="1828800"/>
          </a:xfrm>
          <a:prstGeom prst="rect">
            <a:avLst/>
          </a:pr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r>
              <a:rPr b="1" lang="en-US" sz="1000" spc="-1" strike="noStrike">
                <a:latin typeface="Arial"/>
              </a:rPr>
              <a:t>Age</a:t>
            </a:r>
            <a:endParaRPr b="0" lang="en-US" sz="1000" spc="-1" strike="noStrike">
              <a:latin typeface="Arial"/>
            </a:endParaRPr>
          </a:p>
          <a:p>
            <a:pPr algn="ctr"/>
            <a:endParaRPr b="0" lang="en-US" sz="1000" spc="-1" strike="noStrike">
              <a:latin typeface="Arial"/>
            </a:endParaRPr>
          </a:p>
          <a:p>
            <a:pPr algn="ctr"/>
            <a:r>
              <a:rPr b="0" lang="en-US" sz="1000" spc="-1" strike="noStrike">
                <a:latin typeface="Arial"/>
              </a:rPr>
              <a:t>Flatten</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a:t>
            </a:r>
            <a:endParaRPr b="0" lang="en-US" sz="1000" spc="-1" strike="noStrike">
              <a:latin typeface="Arial"/>
            </a:endParaRPr>
          </a:p>
          <a:p>
            <a:pPr algn="ctr"/>
            <a:r>
              <a:rPr b="0" lang="en-US" sz="1000" spc="-1" strike="noStrike">
                <a:latin typeface="Arial"/>
              </a:rPr>
              <a:t>BatchNormalization</a:t>
            </a:r>
            <a:endParaRPr b="0" lang="en-US" sz="1000" spc="-1" strike="noStrike">
              <a:latin typeface="Arial"/>
            </a:endParaRPr>
          </a:p>
          <a:p>
            <a:pPr algn="ctr"/>
            <a:r>
              <a:rPr b="0" lang="en-US" sz="1000" spc="-1" strike="noStrike">
                <a:latin typeface="Arial"/>
              </a:rPr>
              <a:t>Dropout</a:t>
            </a:r>
            <a:endParaRPr b="0" lang="en-US" sz="1000" spc="-1" strike="noStrike">
              <a:latin typeface="Arial"/>
            </a:endParaRPr>
          </a:p>
          <a:p>
            <a:pPr algn="ctr"/>
            <a:r>
              <a:rPr b="0" lang="en-US" sz="1000" spc="-1" strike="noStrike">
                <a:latin typeface="Arial"/>
              </a:rPr>
              <a:t>Dense</a:t>
            </a:r>
            <a:endParaRPr b="0" lang="en-US" sz="1000" spc="-1" strike="noStrike">
              <a:latin typeface="Arial"/>
            </a:endParaRPr>
          </a:p>
          <a:p>
            <a:pPr algn="ctr"/>
            <a:r>
              <a:rPr b="0" lang="en-US" sz="1000" spc="-1" strike="noStrike">
                <a:latin typeface="Arial"/>
              </a:rPr>
              <a:t> </a:t>
            </a:r>
            <a:r>
              <a:rPr b="0" lang="en-US" sz="1000" spc="-1" strike="noStrike">
                <a:latin typeface="Arial"/>
              </a:rPr>
              <a:t>Activation(linear)</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3142</TotalTime>
  <Application>LibreOffice/6.2.7.1$Windows_X86_64 LibreOffice_project/23edc44b61b830b7d749943e020e96f5a7df63bf</Application>
  <Words>1363</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2017-06-05T16:29:35Z</dcterms:created>
  <dc:creator>UMKC Faculty and Staff</dc:creator>
  <dc:description/>
  <dc:language>en-US</dc:language>
  <cp:lastModifiedBy/>
  <dcterms:modified xsi:type="dcterms:W3CDTF">2020-11-30T20:04:56Z</dcterms:modified>
  <cp:revision>89</cp:revision>
  <dc:subject/>
  <dc:title>BRANDING WORKSHOP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