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8" r:id="rId2"/>
    <p:sldId id="344" r:id="rId3"/>
    <p:sldId id="342" r:id="rId4"/>
    <p:sldId id="347" r:id="rId5"/>
    <p:sldId id="353" r:id="rId6"/>
    <p:sldId id="354" r:id="rId7"/>
    <p:sldId id="352" r:id="rId8"/>
    <p:sldId id="345" r:id="rId9"/>
    <p:sldId id="346" r:id="rId10"/>
    <p:sldId id="348" r:id="rId11"/>
    <p:sldId id="349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7119" autoAdjust="0"/>
  </p:normalViewPr>
  <p:slideViewPr>
    <p:cSldViewPr snapToGrid="0">
      <p:cViewPr varScale="1">
        <p:scale>
          <a:sx n="60" d="100"/>
          <a:sy n="60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8A0E-B07E-4204-9808-C3A0C9BFF119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2E01-AC7F-4C1D-B9A0-E03811E3DC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46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864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92E01-AC7F-4C1D-B9A0-E03811E3DC1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94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2E01-AC7F-4C1D-B9A0-E03811E3DC1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55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2E01-AC7F-4C1D-B9A0-E03811E3DC1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42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672A00DB-E522-4455-8BB6-8BB954960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925"/>
          <a:stretch/>
        </p:blipFill>
        <p:spPr>
          <a:xfrm>
            <a:off x="5650103" y="581936"/>
            <a:ext cx="6541897" cy="6276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ADE54-ED9B-4DA3-9902-8596668F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533" y="2443536"/>
            <a:ext cx="6539006" cy="1130531"/>
          </a:xfrm>
        </p:spPr>
        <p:txBody>
          <a:bodyPr anchor="b">
            <a:normAutofit/>
          </a:bodyPr>
          <a:lstStyle>
            <a:lvl1pPr algn="l">
              <a:defRPr sz="3400" b="1"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9BC0-6174-4AAF-981D-9D130E4A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33" y="3700800"/>
            <a:ext cx="653900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FA0E1325-77C6-475D-BDDA-9294D5EDBE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3" y="949746"/>
            <a:ext cx="2200102" cy="5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V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27ACB-28D1-40CB-8A39-D8F07D65A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00" y="1062014"/>
            <a:ext cx="6822000" cy="5795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AFE89-D703-4263-AF92-746A151E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2444400"/>
            <a:ext cx="7088400" cy="1130400"/>
          </a:xfrm>
        </p:spPr>
        <p:txBody>
          <a:bodyPr anchor="b">
            <a:normAutofit/>
          </a:bodyPr>
          <a:lstStyle>
            <a:lvl1pPr>
              <a:defRPr sz="3400" b="1" cap="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F87DD-1E73-43E2-9BAB-32315ABD2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000" y="3700800"/>
            <a:ext cx="7088400" cy="1656000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733393A6-BF1C-4D68-BC56-9ED6C3B7C0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89" y="5939490"/>
            <a:ext cx="1549911" cy="4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CEC9624-1142-4AC4-8E6B-F3C4D4C16A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94776" y="0"/>
            <a:ext cx="3697224" cy="3141170"/>
          </a:xfrm>
          <a:prstGeom prst="rect">
            <a:avLst/>
          </a:prstGeom>
        </p:spPr>
      </p:pic>
      <p:pic>
        <p:nvPicPr>
          <p:cNvPr id="15" name="Picture 14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F1EACF54-C953-49C9-8FD5-ECDC3F2B93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53" y="369258"/>
            <a:ext cx="864177" cy="2341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F3CCD-796C-4C4C-9F78-3385584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8889D-093F-42D4-BA04-C15C61A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E50-DCC3-4050-A4AA-BCCC505D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49F-2F59-4333-926C-55530F454B05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1695F0-8E57-4CD8-A479-72035065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484"/>
            <a:ext cx="9426676" cy="86691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D1B7092-A703-4687-A795-2A1E3DD346B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38199" y="1029218"/>
            <a:ext cx="9426677" cy="445721"/>
          </a:xfrm>
        </p:spPr>
        <p:txBody>
          <a:bodyPr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44BFCC-1E25-4A08-9677-EA01AA165B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9" y="1524763"/>
            <a:ext cx="51054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7929936-5C7B-453F-9D82-44988CCCD8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9151" y="1524763"/>
            <a:ext cx="51054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87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al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79A86C-6F84-442D-BF17-209890D7C5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57" y="3715200"/>
            <a:ext cx="3699143" cy="3142800"/>
          </a:xfrm>
          <a:prstGeom prst="rect">
            <a:avLst/>
          </a:prstGeom>
        </p:spPr>
      </p:pic>
      <p:pic>
        <p:nvPicPr>
          <p:cNvPr id="18" name="Picture 17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E78B59D3-E46A-408B-BF06-8B9F361B63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33" y="6263640"/>
            <a:ext cx="864177" cy="2341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F3CCD-796C-4C4C-9F78-3385584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8889D-093F-42D4-BA04-C15C61A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E50-DCC3-4050-A4AA-BCCC505D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49F-2F59-4333-926C-55530F454B05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450C49-3907-4347-AE7A-73F14329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484"/>
            <a:ext cx="9426676" cy="86691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D55605E-0A87-42C6-BF5E-936C48066A8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38199" y="1029218"/>
            <a:ext cx="9426677" cy="445721"/>
          </a:xfrm>
        </p:spPr>
        <p:txBody>
          <a:bodyPr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97C5767-8D04-45C8-B68B-78DAA118D6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9" y="1524763"/>
            <a:ext cx="51054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FF83363-88FE-41C4-8B7B-9CA6B12AD6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9151" y="1524763"/>
            <a:ext cx="51054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41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F3CCD-796C-4C4C-9F78-3385584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8889D-093F-42D4-BA04-C15C61A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E50-DCC3-4050-A4AA-BCCC505D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49F-2F59-4333-926C-55530F454B05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29759D-08B8-4583-8940-78FF864F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484"/>
            <a:ext cx="9426676" cy="86691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2A25B6B-EA65-4EC2-8413-9E441D1178D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38199" y="1029218"/>
            <a:ext cx="9426677" cy="445721"/>
          </a:xfrm>
        </p:spPr>
        <p:txBody>
          <a:bodyPr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B55F55-4CAE-4224-99C7-478759C106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9" y="1524763"/>
            <a:ext cx="51054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141402B-AB70-42DA-8C34-4BC95AAD50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9151" y="1524763"/>
            <a:ext cx="51054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24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610197" y="968538"/>
            <a:ext cx="10971611" cy="442972"/>
          </a:xfrm>
          <a:prstGeom prst="rect">
            <a:avLst/>
          </a:prstGeom>
        </p:spPr>
        <p:txBody>
          <a:bodyPr lIns="67343" tIns="33671" rIns="67343" bIns="33671"/>
          <a:lstStyle>
            <a:lvl1pPr marL="0" marR="0" indent="0" algn="l" defTabSz="6214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6214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953" b="0" i="0" u="none" strike="noStrike" kern="1200" cap="none" spc="0" normalizeH="0" baseline="0" noProof="0" dirty="0">
                <a:ln>
                  <a:noFill/>
                </a:ln>
                <a:solidFill>
                  <a:srgbClr val="002C5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CLICK TO EDIT MAIN HEADING</a:t>
            </a:r>
            <a:endParaRPr kumimoji="0" lang="en-AU" sz="2953" b="0" i="0" u="none" strike="noStrike" kern="1200" cap="none" spc="0" normalizeH="0" baseline="0" noProof="0" dirty="0">
              <a:ln>
                <a:noFill/>
              </a:ln>
              <a:solidFill>
                <a:srgbClr val="002C5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04208" y="1470675"/>
            <a:ext cx="6965155" cy="451919"/>
          </a:xfrm>
          <a:prstGeom prst="rect">
            <a:avLst/>
          </a:prstGeom>
        </p:spPr>
        <p:txBody>
          <a:bodyPr lIns="67343" tIns="33671" rIns="67343" bIns="33671"/>
          <a:lstStyle>
            <a:lvl1pPr>
              <a:buNone/>
              <a:defRPr sz="2215"/>
            </a:lvl1pPr>
          </a:lstStyle>
          <a:p>
            <a:r>
              <a:rPr lang="en-AU" sz="1661" spc="408" dirty="0">
                <a:solidFill>
                  <a:srgbClr val="5C6F7B"/>
                </a:solidFill>
                <a:latin typeface="Arial" pitchFamily="34" charset="0"/>
                <a:cs typeface="Arial" pitchFamily="34" charset="0"/>
              </a:rPr>
              <a:t>SUBHEADING LOCATION</a:t>
            </a:r>
          </a:p>
        </p:txBody>
      </p:sp>
    </p:spTree>
    <p:extLst>
      <p:ext uri="{BB962C8B-B14F-4D97-AF65-F5344CB8AC3E}">
        <p14:creationId xmlns:p14="http://schemas.microsoft.com/office/powerpoint/2010/main" val="19645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1CDBBE9-3A8A-412B-970E-A52D211BE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9"/>
          <a:stretch/>
        </p:blipFill>
        <p:spPr>
          <a:xfrm>
            <a:off x="6322687" y="503852"/>
            <a:ext cx="5869313" cy="6354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ADE54-ED9B-4DA3-9902-8596668F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533" y="2443536"/>
            <a:ext cx="6539006" cy="1130531"/>
          </a:xfrm>
        </p:spPr>
        <p:txBody>
          <a:bodyPr anchor="b">
            <a:normAutofit/>
          </a:bodyPr>
          <a:lstStyle>
            <a:lvl1pPr algn="l">
              <a:defRPr sz="3400" b="1" cap="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9BC0-6174-4AAF-981D-9D130E4A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33" y="3700800"/>
            <a:ext cx="653900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FA0E1325-77C6-475D-BDDA-9294D5EDBE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3" y="949746"/>
            <a:ext cx="2200102" cy="5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D0FC56A5-EDD1-4EF9-AB11-A58E9D646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7"/>
          <a:stretch/>
        </p:blipFill>
        <p:spPr>
          <a:xfrm>
            <a:off x="7296539" y="167950"/>
            <a:ext cx="4895461" cy="6690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ADE54-ED9B-4DA3-9902-8596668F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533" y="2443536"/>
            <a:ext cx="6539006" cy="1130531"/>
          </a:xfrm>
        </p:spPr>
        <p:txBody>
          <a:bodyPr anchor="b">
            <a:normAutofit/>
          </a:bodyPr>
          <a:lstStyle>
            <a:lvl1pPr algn="l">
              <a:defRPr sz="3400" b="1" cap="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9BC0-6174-4AAF-981D-9D130E4A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33" y="3700800"/>
            <a:ext cx="653900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FA0E1325-77C6-475D-BDDA-9294D5EDBE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3" y="949746"/>
            <a:ext cx="2200102" cy="5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8DF170-7BE3-4E5F-B830-BD35F8C6B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1"/>
          <a:stretch/>
        </p:blipFill>
        <p:spPr>
          <a:xfrm>
            <a:off x="6447453" y="127417"/>
            <a:ext cx="5744547" cy="6730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ADE54-ED9B-4DA3-9902-8596668F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533" y="2443536"/>
            <a:ext cx="6539006" cy="1130531"/>
          </a:xfrm>
        </p:spPr>
        <p:txBody>
          <a:bodyPr anchor="b">
            <a:normAutofit/>
          </a:bodyPr>
          <a:lstStyle>
            <a:lvl1pPr algn="l">
              <a:defRPr sz="3400" b="1" cap="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9BC0-6174-4AAF-981D-9D130E4A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33" y="3700800"/>
            <a:ext cx="653900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FA0E1325-77C6-475D-BDDA-9294D5EDBE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3" y="949746"/>
            <a:ext cx="2200102" cy="5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7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C856A43B-DDF1-4857-8AC4-CB35A9663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1" b="13019"/>
          <a:stretch/>
        </p:blipFill>
        <p:spPr>
          <a:xfrm>
            <a:off x="5719665" y="413457"/>
            <a:ext cx="6472335" cy="644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ADE54-ED9B-4DA3-9902-8596668F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533" y="2443536"/>
            <a:ext cx="6539006" cy="1130531"/>
          </a:xfrm>
        </p:spPr>
        <p:txBody>
          <a:bodyPr anchor="b">
            <a:normAutofit/>
          </a:bodyPr>
          <a:lstStyle>
            <a:lvl1pPr algn="l">
              <a:defRPr sz="3400" b="1" cap="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9BC0-6174-4AAF-981D-9D130E4A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33" y="3700800"/>
            <a:ext cx="653900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FA0E1325-77C6-475D-BDDA-9294D5EDBE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3" y="949746"/>
            <a:ext cx="2200102" cy="5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997A316-3EA8-4D34-A427-F1583AD93D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94776" y="0"/>
            <a:ext cx="3697224" cy="3141170"/>
          </a:xfrm>
          <a:prstGeom prst="rect">
            <a:avLst/>
          </a:prstGeom>
        </p:spPr>
      </p:pic>
      <p:pic>
        <p:nvPicPr>
          <p:cNvPr id="16" name="Picture 15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ED7FCAFD-3CDD-434D-8CEF-BE588AEA4B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53" y="369258"/>
            <a:ext cx="864177" cy="234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433FF-21C6-4868-B86C-BCB7807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484"/>
            <a:ext cx="9426676" cy="86691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18F-ADAB-4DCF-8325-6C2F1FD7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E1E3-FA0B-4332-BEB9-0FC5DA4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8F75-D9CB-47F2-AA92-B016132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49F-2F59-4333-926C-55530F454B05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AE2000-B389-4541-9D39-7A7520E8438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8199" y="1029218"/>
            <a:ext cx="9426677" cy="445721"/>
          </a:xfrm>
        </p:spPr>
        <p:txBody>
          <a:bodyPr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060CA-A5B9-49BE-9E27-F52EB3E79B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1524763"/>
            <a:ext cx="105156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0AEAE5-9235-4A6A-87AD-8D67116FA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57" y="3715200"/>
            <a:ext cx="3699143" cy="3142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18F-ADAB-4DCF-8325-6C2F1FD7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E1E3-FA0B-4332-BEB9-0FC5DA4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8F75-D9CB-47F2-AA92-B016132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49F-2F59-4333-926C-55530F454B05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8CDDC3-43FF-446E-8F01-64C4CB49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484"/>
            <a:ext cx="9426676" cy="86691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81C5CF-37BA-488A-AB5D-ABD2789D862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8199" y="1029218"/>
            <a:ext cx="9426677" cy="445721"/>
          </a:xfrm>
        </p:spPr>
        <p:txBody>
          <a:bodyPr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6" name="Picture 15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7B12E2AD-71FC-4FF2-9FBB-6C346B034C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33" y="6263640"/>
            <a:ext cx="864177" cy="234188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309553-EE7D-4FE7-B10D-8B554478A8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1524763"/>
            <a:ext cx="105156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62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18F-ADAB-4DCF-8325-6C2F1FD7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E1E3-FA0B-4332-BEB9-0FC5DA4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8F75-D9CB-47F2-AA92-B016132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49F-2F59-4333-926C-55530F454B0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5BB7A4-37D4-424E-A376-237F8D52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484"/>
            <a:ext cx="9426676" cy="86691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8E5AD8-C6A7-43DE-B70E-9030C1FD16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8199" y="1029218"/>
            <a:ext cx="9426677" cy="445721"/>
          </a:xfrm>
        </p:spPr>
        <p:txBody>
          <a:bodyPr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7587052-F957-4CCA-84FE-CC8A3A08D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1524763"/>
            <a:ext cx="10515601" cy="4664075"/>
          </a:xfrm>
        </p:spPr>
        <p:txBody>
          <a:bodyPr/>
          <a:lstStyle>
            <a:lvl1pPr>
              <a:spcBef>
                <a:spcPts val="500"/>
              </a:spcBef>
              <a:defRPr sz="1800"/>
            </a:lvl1pPr>
            <a:lvl2pPr marL="539750" indent="-274638">
              <a:buFont typeface="Arial" panose="020B0604020202020204" pitchFamily="34" charset="0"/>
              <a:buChar char="–"/>
              <a:defRPr sz="1800"/>
            </a:lvl2pPr>
            <a:lvl3pPr marL="804863" indent="-265113">
              <a:buFont typeface="Wingdings" panose="05000000000000000000" pitchFamily="2" charset="2"/>
              <a:buChar char="§"/>
              <a:defRPr sz="1800"/>
            </a:lvl3pPr>
            <a:lvl4pPr marL="1079500" indent="-274638">
              <a:buFont typeface="Courier New" panose="02070309020205020404" pitchFamily="49" charset="0"/>
              <a:buChar char="o"/>
              <a:defRPr sz="1800"/>
            </a:lvl4pPr>
            <a:lvl5pPr marL="1435100" indent="-355600">
              <a:buClr>
                <a:schemeClr val="tx1"/>
              </a:buClr>
              <a:buSzPct val="65000"/>
              <a:buFont typeface="Wingdings 3" panose="05040102010807070707" pitchFamily="18" charset="2"/>
              <a:buChar char="u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07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CED7B9-F572-4571-9565-E1199C3FFB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00" y="1062014"/>
            <a:ext cx="6822000" cy="5795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AFE89-D703-4263-AF92-746A151E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2444400"/>
            <a:ext cx="7088400" cy="1130400"/>
          </a:xfrm>
        </p:spPr>
        <p:txBody>
          <a:bodyPr anchor="b">
            <a:normAutofit/>
          </a:bodyPr>
          <a:lstStyle>
            <a:lvl1pPr>
              <a:defRPr sz="3400" b="1" cap="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F87DD-1E73-43E2-9BAB-32315ABD2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000" y="3700800"/>
            <a:ext cx="7088400" cy="1656000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96BBBD2E-F2ED-4DF9-846D-B05782F016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89" y="5939490"/>
            <a:ext cx="1549911" cy="4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9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CF2E5-6817-4490-95CA-A301B316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465"/>
            <a:ext cx="10515600" cy="86691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BE1E1-6B83-41BC-95AC-248CB1C4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5707-24E6-4A3E-AA8F-0A98F2F17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B2FA-0759-4D88-8FF1-EBD6168A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366" y="6555179"/>
            <a:ext cx="402771" cy="27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B8D4-A91C-4668-9C41-96BDAC670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049F-2F59-4333-926C-55530F454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4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B675D-9A72-4D2E-BD51-5A98D28E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549"/>
            <a:ext cx="3817088" cy="508945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79E862-5E98-41B4-B86F-746EA00B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88400" cy="1130400"/>
          </a:xfrm>
        </p:spPr>
        <p:txBody>
          <a:bodyPr/>
          <a:lstStyle/>
          <a:p>
            <a:r>
              <a:rPr lang="en-AU" dirty="0"/>
              <a:t>About ME: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EDE11-E042-4976-96C5-71B49EFD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65" y="1053293"/>
            <a:ext cx="8209096" cy="5326242"/>
          </a:xfrm>
        </p:spPr>
        <p:txBody>
          <a:bodyPr/>
          <a:lstStyle/>
          <a:p>
            <a:r>
              <a:rPr lang="en-AU" dirty="0"/>
              <a:t>DANE STEVENSON – CLOUD ARCHITECT @ CSA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D3A8F7B-4E46-4516-95C0-C4A14EBB0B66}"/>
              </a:ext>
            </a:extLst>
          </p:cNvPr>
          <p:cNvSpPr txBox="1">
            <a:spLocks/>
          </p:cNvSpPr>
          <p:nvPr/>
        </p:nvSpPr>
        <p:spPr>
          <a:xfrm>
            <a:off x="3817088" y="1650153"/>
            <a:ext cx="8209096" cy="532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AWS Certified – 2015</a:t>
            </a:r>
          </a:p>
          <a:p>
            <a:r>
              <a:rPr lang="en-AU" dirty="0">
                <a:solidFill>
                  <a:schemeClr val="tx1"/>
                </a:solidFill>
              </a:rPr>
              <a:t>Lead cloud arch @ </a:t>
            </a:r>
            <a:r>
              <a:rPr lang="en-AU" dirty="0" err="1">
                <a:solidFill>
                  <a:schemeClr val="tx1"/>
                </a:solidFill>
              </a:rPr>
              <a:t>uOn</a:t>
            </a:r>
            <a:r>
              <a:rPr lang="en-AU" dirty="0">
                <a:solidFill>
                  <a:schemeClr val="tx1"/>
                </a:solidFill>
              </a:rPr>
              <a:t> (</a:t>
            </a:r>
            <a:r>
              <a:rPr lang="en-AU" sz="1000" dirty="0">
                <a:solidFill>
                  <a:schemeClr val="tx1"/>
                </a:solidFill>
              </a:rPr>
              <a:t> although I work with matt, so really just a peon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  <a:p>
            <a:r>
              <a:rPr lang="en-AU" dirty="0">
                <a:solidFill>
                  <a:schemeClr val="tx1"/>
                </a:solidFill>
              </a:rPr>
              <a:t>PRODUCT OWNER &amp;&amp; PLATFORM ARCH OF CLOUD MANAGED SERVICES WITH BRENDON CONNORS</a:t>
            </a:r>
          </a:p>
          <a:p>
            <a:r>
              <a:rPr lang="en-AU" dirty="0">
                <a:solidFill>
                  <a:schemeClr val="tx1"/>
                </a:solidFill>
              </a:rPr>
              <a:t>Currently studying azure arch professional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40934-1446-448F-9DD8-36B64C2E42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13" y="5397593"/>
            <a:ext cx="1638000" cy="163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B29A3-286B-4FFA-97E9-D540088E88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13" y="4759444"/>
            <a:ext cx="819000" cy="81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2BDEF1-A744-47CD-981F-99B02D009211}"/>
              </a:ext>
            </a:extLst>
          </p:cNvPr>
          <p:cNvSpPr txBox="1"/>
          <p:nvPr/>
        </p:nvSpPr>
        <p:spPr>
          <a:xfrm>
            <a:off x="4894412" y="4969063"/>
            <a:ext cx="251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DMFSTEVENSON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AC4C3-BB42-4744-931D-D24A7DAF6267}"/>
              </a:ext>
            </a:extLst>
          </p:cNvPr>
          <p:cNvSpPr txBox="1"/>
          <p:nvPr/>
        </p:nvSpPr>
        <p:spPr>
          <a:xfrm>
            <a:off x="4915678" y="6043889"/>
            <a:ext cx="2585771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/DANE STEVENSON</a:t>
            </a:r>
          </a:p>
        </p:txBody>
      </p:sp>
    </p:spTree>
    <p:extLst>
      <p:ext uri="{BB962C8B-B14F-4D97-AF65-F5344CB8AC3E}">
        <p14:creationId xmlns:p14="http://schemas.microsoft.com/office/powerpoint/2010/main" val="135984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A9A65C-D084-4747-994C-494962BD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19D148-5638-4FC0-A6F2-559837F5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22A39-5485-4E84-8DF8-21E5DD1A291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A51B0-620C-4346-9462-1048369083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AWSBACKUPS:</a:t>
            </a:r>
          </a:p>
          <a:p>
            <a:pPr marL="0" indent="0">
              <a:buNone/>
            </a:pPr>
            <a:r>
              <a:rPr lang="en-AU" dirty="0"/>
              <a:t>    - We are using a Vault per Resource that we are backing up e.g. (</a:t>
            </a:r>
            <a:r>
              <a:rPr lang="en-AU" dirty="0" err="1"/>
              <a:t>RDSVault</a:t>
            </a:r>
            <a:r>
              <a:rPr lang="en-AU" dirty="0"/>
              <a:t>)</a:t>
            </a:r>
            <a:br>
              <a:rPr lang="en-AU" dirty="0"/>
            </a:br>
            <a:r>
              <a:rPr lang="en-AU" dirty="0"/>
              <a:t>    - Adding a backup tag to each resource, </a:t>
            </a:r>
            <a:r>
              <a:rPr lang="en-AU" dirty="0" err="1"/>
              <a:t>Backup:Yes</a:t>
            </a:r>
            <a:br>
              <a:rPr lang="en-AU" dirty="0"/>
            </a:br>
            <a:r>
              <a:rPr lang="en-AU" dirty="0"/>
              <a:t>    - Backups currently run every week</a:t>
            </a:r>
          </a:p>
          <a:p>
            <a:pPr marL="0" indent="0">
              <a:buNone/>
            </a:pPr>
            <a:r>
              <a:rPr lang="en-AU" dirty="0"/>
              <a:t>    - Cold Storage transition after 30 days</a:t>
            </a:r>
          </a:p>
          <a:p>
            <a:pPr marL="0" indent="0">
              <a:buNone/>
            </a:pPr>
            <a:r>
              <a:rPr lang="en-AU" dirty="0"/>
              <a:t>    NOTE: Even </a:t>
            </a:r>
            <a:r>
              <a:rPr lang="en-AU" dirty="0" err="1"/>
              <a:t>tho</a:t>
            </a:r>
            <a:r>
              <a:rPr lang="en-AU" dirty="0"/>
              <a:t> AWS states backups migrate to s3 -&gt; Glacier, only EFS is able to do this.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SNAPSHOTS: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dirty="0"/>
              <a:t>- Daily snapshots for services that allow it via snapshot policies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dirty="0"/>
              <a:t>- RDS Daily for 35 days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dirty="0"/>
              <a:t>- EC2 Daily for 30 days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CONFIG: 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dirty="0"/>
              <a:t>- A set of policies to alert us on failed snapshots / backups and raise a ticket in SNOW for the SD team to action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980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B56A21-F3C5-4262-A08B-878FE9B2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32BCDD-F4C3-4C6D-A690-EDCEA33A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HA/DR &amp; automation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AF6C5-34E2-47D3-8793-DFE446335F6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88FF6-21D2-4933-9395-2B45F9FE57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Auto-scaling</a:t>
            </a:r>
            <a:r>
              <a:rPr lang="en-AU" dirty="0"/>
              <a:t> (HA / DR ): </a:t>
            </a:r>
          </a:p>
          <a:p>
            <a:pPr marL="0" indent="0">
              <a:buNone/>
            </a:pPr>
            <a:r>
              <a:rPr lang="en-AU" dirty="0"/>
              <a:t>    - Identifying which apps can be decoupled as best as possible when migrating to the cloud</a:t>
            </a:r>
          </a:p>
          <a:p>
            <a:pPr marL="0" indent="0">
              <a:buNone/>
            </a:pPr>
            <a:r>
              <a:rPr lang="en-AU" dirty="0"/>
              <a:t>        - Stripping out DB into RDS</a:t>
            </a:r>
          </a:p>
          <a:p>
            <a:pPr marL="0" indent="0">
              <a:buNone/>
            </a:pPr>
            <a:r>
              <a:rPr lang="en-AU" dirty="0"/>
              <a:t>        - </a:t>
            </a:r>
            <a:r>
              <a:rPr lang="en-AU" dirty="0" err="1"/>
              <a:t>Packerising</a:t>
            </a:r>
            <a:r>
              <a:rPr lang="en-AU" dirty="0"/>
              <a:t> Code to Pull in Data from s3 as an example</a:t>
            </a:r>
          </a:p>
          <a:p>
            <a:pPr marL="0" indent="0">
              <a:buNone/>
            </a:pPr>
            <a:r>
              <a:rPr lang="en-AU" dirty="0"/>
              <a:t>        - Defining </a:t>
            </a:r>
            <a:r>
              <a:rPr lang="en-AU" dirty="0" err="1"/>
              <a:t>ScaleOut</a:t>
            </a:r>
            <a:r>
              <a:rPr lang="en-AU" dirty="0"/>
              <a:t> and </a:t>
            </a:r>
            <a:r>
              <a:rPr lang="en-AU" dirty="0" err="1"/>
              <a:t>ScaleIn</a:t>
            </a:r>
            <a:r>
              <a:rPr lang="en-AU" dirty="0"/>
              <a:t> rules for each application and monitoring those events to help right size and right cost each app</a:t>
            </a:r>
          </a:p>
          <a:p>
            <a:pPr marL="0" indent="0">
              <a:buNone/>
            </a:pPr>
            <a:r>
              <a:rPr lang="en-AU" dirty="0"/>
              <a:t>        NOTE: It’s hard to go into deep detail here, so keeping it rather high level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Automation</a:t>
            </a:r>
          </a:p>
          <a:p>
            <a:pPr marL="0" indent="0">
              <a:buNone/>
            </a:pPr>
            <a:r>
              <a:rPr lang="en-AU" dirty="0"/>
              <a:t>    - Everything mentioned so far is fully automated at most points of the pipeline</a:t>
            </a:r>
          </a:p>
          <a:p>
            <a:pPr marL="0" indent="0">
              <a:buNone/>
            </a:pPr>
            <a:r>
              <a:rPr lang="en-AU" dirty="0"/>
              <a:t>    - We want to fully utilise CI/CD going forward and have mapped this out</a:t>
            </a:r>
          </a:p>
          <a:p>
            <a:pPr marL="0" indent="0">
              <a:buNone/>
            </a:pPr>
            <a:r>
              <a:rPr lang="en-AU" dirty="0"/>
              <a:t>    - A few trials in GitHub Actions / Jenkin pipeline and </a:t>
            </a:r>
            <a:r>
              <a:rPr lang="en-AU" dirty="0" err="1"/>
              <a:t>rundeck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30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A626FA-625B-4DC7-B32C-8F27A381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DB6A9-B1FD-4EFF-A157-C38F3C14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10354-24ED-4865-9BE0-A84F34BD01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D3CCE-AD11-4C49-A153-CB0EA55B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420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FA50DC-6364-4EA6-9337-AB28BA09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F8769C-07FB-4402-8F04-27A2FC98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of my ted talk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3CDA9-54B0-4629-A431-35EB416FEC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sz="2400" dirty="0"/>
              <a:t>Patching</a:t>
            </a:r>
          </a:p>
          <a:p>
            <a:r>
              <a:rPr lang="en-AU" sz="2400" dirty="0"/>
              <a:t>Monitoring</a:t>
            </a:r>
          </a:p>
          <a:p>
            <a:r>
              <a:rPr lang="en-AU" sz="2400" dirty="0"/>
              <a:t>Logging</a:t>
            </a:r>
          </a:p>
          <a:p>
            <a:r>
              <a:rPr lang="en-AU" sz="2400" dirty="0"/>
              <a:t>Backups</a:t>
            </a:r>
          </a:p>
          <a:p>
            <a:r>
              <a:rPr lang="en-AU" sz="2400" dirty="0"/>
              <a:t>HA/DR - Automation</a:t>
            </a:r>
          </a:p>
          <a:p>
            <a:r>
              <a:rPr lang="en-AU" sz="2400" dirty="0"/>
              <a:t>Questions</a:t>
            </a:r>
          </a:p>
          <a:p>
            <a:endParaRPr lang="en-AU" sz="2400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555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80003E-8802-43BD-88B4-91C3C76CD5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EB364-5959-44F8-AAA8-495A9A1F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  <a:t>Like all good movies, we started by drawing out our plan on the whiteboard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14F874-AAA4-4F03-B3CF-BF1E08C7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04B3EB-9832-4865-A293-D0951E49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E10F7-741C-4944-9817-726DC2AAEE8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59687-1995-4EAE-8CC9-F81768D5D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/>
              <a:t>Current patch scenario</a:t>
            </a:r>
          </a:p>
          <a:p>
            <a:pPr marL="0" indent="0">
              <a:buNone/>
            </a:pPr>
            <a:r>
              <a:rPr lang="en-AU" dirty="0"/>
              <a:t>    - CSA </a:t>
            </a:r>
            <a:r>
              <a:rPr lang="en-AU" dirty="0" err="1"/>
              <a:t>rundeck</a:t>
            </a:r>
            <a:r>
              <a:rPr lang="en-AU" dirty="0"/>
              <a:t> instance scans Maintenance schedules defined in SNOW</a:t>
            </a:r>
          </a:p>
          <a:p>
            <a:pPr marL="0" indent="0">
              <a:buNone/>
            </a:pPr>
            <a:r>
              <a:rPr lang="en-AU" dirty="0"/>
              <a:t>    - If patching is scheduled to occur within the next 3 weeks a SNOW request is raised</a:t>
            </a:r>
          </a:p>
          <a:p>
            <a:pPr marL="0" indent="0">
              <a:buNone/>
            </a:pPr>
            <a:r>
              <a:rPr lang="en-AU" dirty="0"/>
              <a:t>    - SD Agent coordinates time for patching and assigns resource</a:t>
            </a:r>
          </a:p>
          <a:p>
            <a:pPr marL="0" indent="0">
              <a:buNone/>
            </a:pPr>
            <a:r>
              <a:rPr lang="en-AU" dirty="0"/>
              <a:t>    - Engineer patches server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Challenges</a:t>
            </a:r>
          </a:p>
          <a:p>
            <a:pPr marL="0" indent="0">
              <a:buNone/>
            </a:pPr>
            <a:r>
              <a:rPr lang="en-AU" dirty="0"/>
              <a:t>    - Inefficient</a:t>
            </a:r>
          </a:p>
          <a:p>
            <a:pPr marL="0" indent="0">
              <a:buNone/>
            </a:pPr>
            <a:r>
              <a:rPr lang="en-AU" dirty="0"/>
              <a:t>        - waste of SD time resourcing and scheduling</a:t>
            </a:r>
          </a:p>
          <a:p>
            <a:pPr marL="0" indent="0">
              <a:buNone/>
            </a:pPr>
            <a:r>
              <a:rPr lang="en-AU" dirty="0"/>
              <a:t>        - waste of L2+ engineers time</a:t>
            </a:r>
          </a:p>
          <a:p>
            <a:pPr marL="0" indent="0">
              <a:buNone/>
            </a:pPr>
            <a:r>
              <a:rPr lang="en-AU" dirty="0"/>
              <a:t>    - Inconsistent</a:t>
            </a:r>
          </a:p>
          <a:p>
            <a:pPr marL="0" indent="0">
              <a:buNone/>
            </a:pPr>
            <a:r>
              <a:rPr lang="en-AU" dirty="0"/>
              <a:t>        - people will always do different things</a:t>
            </a:r>
          </a:p>
          <a:p>
            <a:pPr marL="0" indent="0">
              <a:buNone/>
            </a:pPr>
            <a:r>
              <a:rPr lang="en-AU" dirty="0"/>
              <a:t>        - is there a process for patching that specific server?</a:t>
            </a:r>
          </a:p>
          <a:p>
            <a:pPr marL="0" indent="0">
              <a:buNone/>
            </a:pPr>
            <a:r>
              <a:rPr lang="en-AU" dirty="0"/>
              <a:t>    - False alerts</a:t>
            </a:r>
          </a:p>
          <a:p>
            <a:pPr marL="0" indent="0">
              <a:buNone/>
            </a:pPr>
            <a:r>
              <a:rPr lang="en-AU" dirty="0"/>
              <a:t>        - has a device been put in maintenance mode (alerts and noise) </a:t>
            </a:r>
          </a:p>
          <a:p>
            <a:pPr marL="0" indent="0">
              <a:buNone/>
            </a:pPr>
            <a:r>
              <a:rPr lang="en-AU" dirty="0"/>
              <a:t>        - further waste of resources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981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4B2C8-3BE0-42FE-9EDE-5C7722C3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0A0DA-4DA3-4A5B-802D-35C82445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75CBF-683C-4E9E-B139-10EB3FB5FE6E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115ED-C888-4094-A207-60B48390CD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b="1" dirty="0"/>
              <a:t>Proposed patch scenario</a:t>
            </a:r>
          </a:p>
          <a:p>
            <a:pPr marL="0" indent="0">
              <a:buNone/>
            </a:pPr>
            <a:r>
              <a:rPr lang="en-AU" dirty="0"/>
              <a:t>    - All servers (AWS, Azure(yeah we did it), On-prem) have SSM agent installed</a:t>
            </a:r>
          </a:p>
          <a:p>
            <a:pPr marL="0" indent="0">
              <a:buNone/>
            </a:pPr>
            <a:r>
              <a:rPr lang="en-AU" dirty="0"/>
              <a:t>    - All servers are tagged appropriately for patching (</a:t>
            </a:r>
            <a:r>
              <a:rPr lang="en-AU" dirty="0" err="1"/>
              <a:t>eg</a:t>
            </a:r>
            <a:r>
              <a:rPr lang="en-AU" dirty="0"/>
              <a:t>, Tag MaintenanceWindow:ProdWindows01)</a:t>
            </a:r>
          </a:p>
          <a:p>
            <a:pPr marL="0" indent="0">
              <a:buNone/>
            </a:pPr>
            <a:r>
              <a:rPr lang="en-AU" dirty="0"/>
              <a:t>    - Patching is scheduled using AWS SSM Maintenance windows</a:t>
            </a:r>
          </a:p>
          <a:p>
            <a:pPr marL="0" indent="0">
              <a:buNone/>
            </a:pPr>
            <a:r>
              <a:rPr lang="en-AU" dirty="0"/>
              <a:t>    - Suitable Automation documents are aligned with the maintenance windows</a:t>
            </a:r>
          </a:p>
          <a:p>
            <a:pPr marL="0" indent="0">
              <a:buNone/>
            </a:pPr>
            <a:r>
              <a:rPr lang="en-AU" dirty="0"/>
              <a:t>    NOTE: Including a default catch all maintenance schedule</a:t>
            </a:r>
          </a:p>
          <a:p>
            <a:pPr marL="0" indent="0">
              <a:buNone/>
            </a:pPr>
            <a:r>
              <a:rPr lang="en-AU" dirty="0"/>
              <a:t>    - </a:t>
            </a:r>
            <a:r>
              <a:rPr lang="en-AU" b="1" dirty="0"/>
              <a:t>Tested working as of September 21</a:t>
            </a:r>
            <a:r>
              <a:rPr lang="en-AU" b="1" baseline="30000" dirty="0"/>
              <a:t>st</a:t>
            </a:r>
            <a:r>
              <a:rPr lang="en-AU" b="1" dirty="0"/>
              <a:t>!!!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18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8BB589-E07A-4B39-9F4A-F283BF7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D6995-95D7-485D-8D2A-9995C184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Patching </a:t>
            </a:r>
            <a:r>
              <a:rPr lang="en-AU" dirty="0" err="1"/>
              <a:t>cont</a:t>
            </a:r>
            <a:r>
              <a:rPr lang="en-AU" dirty="0"/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186F7-A4B1-4E65-B933-3AC6D91A409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2871-7687-4221-A17B-127EA798E1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As a result AWS provides</a:t>
            </a:r>
          </a:p>
          <a:p>
            <a:pPr marL="0" indent="0">
              <a:buNone/>
            </a:pPr>
            <a:r>
              <a:rPr lang="en-AU" dirty="0"/>
              <a:t>    - Efficiency - it’s all automated</a:t>
            </a:r>
          </a:p>
          <a:p>
            <a:pPr marL="0" indent="0">
              <a:buNone/>
            </a:pPr>
            <a:r>
              <a:rPr lang="en-AU" dirty="0"/>
              <a:t>    - Consistency - the process is defined in an automation document</a:t>
            </a:r>
          </a:p>
          <a:p>
            <a:pPr marL="0" indent="0">
              <a:buNone/>
            </a:pPr>
            <a:r>
              <a:rPr lang="en-AU" dirty="0"/>
              <a:t>    - Auditing - Maintenance windows and documents writing to S3</a:t>
            </a:r>
          </a:p>
          <a:p>
            <a:pPr marL="0" indent="0">
              <a:buNone/>
            </a:pPr>
            <a:r>
              <a:rPr lang="en-AU" dirty="0"/>
              <a:t>    - Compliance / Visibility</a:t>
            </a:r>
          </a:p>
          <a:p>
            <a:pPr marL="0" indent="0">
              <a:buNone/>
            </a:pPr>
            <a:r>
              <a:rPr lang="en-AU" dirty="0"/>
              <a:t>        - measured against defined patch baselines</a:t>
            </a:r>
          </a:p>
          <a:p>
            <a:pPr marL="0" indent="0">
              <a:buNone/>
            </a:pPr>
            <a:r>
              <a:rPr lang="en-AU" dirty="0"/>
              <a:t>        NOTE: multiple customers, multiple environments, different patching requirements</a:t>
            </a:r>
          </a:p>
          <a:p>
            <a:pPr marL="0" indent="0">
              <a:buNone/>
            </a:pPr>
            <a:r>
              <a:rPr lang="en-AU" dirty="0"/>
              <a:t>        - Visibility</a:t>
            </a:r>
          </a:p>
          <a:p>
            <a:pPr marL="0" indent="0">
              <a:buNone/>
            </a:pPr>
            <a:r>
              <a:rPr lang="en-AU" dirty="0"/>
              <a:t>            - hooks into AWS config providing a single view of all compliance issues</a:t>
            </a:r>
          </a:p>
          <a:p>
            <a:pPr marL="0" indent="0">
              <a:buNone/>
            </a:pPr>
            <a:r>
              <a:rPr lang="en-AU" dirty="0"/>
              <a:t>            - exception reporting</a:t>
            </a:r>
          </a:p>
        </p:txBody>
      </p:sp>
    </p:spTree>
    <p:extLst>
      <p:ext uri="{BB962C8B-B14F-4D97-AF65-F5344CB8AC3E}">
        <p14:creationId xmlns:p14="http://schemas.microsoft.com/office/powerpoint/2010/main" val="19573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AD43F9-2223-409C-97B1-664F96F3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50F4D-1708-4BEC-8F74-B1830B3A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7067-8D1E-4F56-A3D7-CA15010D1F4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CD7DE-2839-48FC-979A-4B563FB4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407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696C8-D083-43CA-82D9-BF024D14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50" y="0"/>
            <a:ext cx="533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5A440-FEDF-4EE3-9491-612006BF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D87952-F856-462D-BE43-7E55AC18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Monitoring / 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76EEB-2B0D-4F9F-8705-FF07A80F8E2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C2226-12A3-48E1-AD7C-AAAF85B26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/>
              <a:t>Monitoring:</a:t>
            </a:r>
          </a:p>
          <a:p>
            <a:pPr marL="0" indent="0">
              <a:buNone/>
            </a:pPr>
            <a:r>
              <a:rPr lang="en-AU" dirty="0"/>
              <a:t>    - We are using a 2-step process currently to tie into ScienceLogic and ServiceNow</a:t>
            </a:r>
            <a:br>
              <a:rPr lang="en-AU" dirty="0"/>
            </a:br>
            <a:r>
              <a:rPr lang="en-AU" dirty="0"/>
              <a:t>    - Current in place solution ScienceLogic for Monitoring – Poll Based</a:t>
            </a:r>
            <a:br>
              <a:rPr lang="en-AU" dirty="0"/>
            </a:br>
            <a:r>
              <a:rPr lang="en-AU" dirty="0"/>
              <a:t>    - Current in place solution ServiceNow for ITSM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Current Layout: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Proposed steps to integrate and replace – Build &gt; Buy</a:t>
            </a:r>
            <a:br>
              <a:rPr lang="en-AU" dirty="0"/>
            </a:br>
            <a:r>
              <a:rPr lang="en-AU" dirty="0"/>
              <a:t>    - Define new Collector – </a:t>
            </a:r>
            <a:r>
              <a:rPr lang="en-AU" dirty="0" err="1"/>
              <a:t>Telegraf</a:t>
            </a:r>
            <a:r>
              <a:rPr lang="en-AU" dirty="0"/>
              <a:t> – agent install</a:t>
            </a:r>
            <a:br>
              <a:rPr lang="en-AU" dirty="0"/>
            </a:br>
            <a:r>
              <a:rPr lang="en-AU" dirty="0"/>
              <a:t>    - </a:t>
            </a:r>
            <a:r>
              <a:rPr lang="en-AU" dirty="0" err="1"/>
              <a:t>Influxdb</a:t>
            </a:r>
            <a:r>
              <a:rPr lang="en-AU" dirty="0"/>
              <a:t> – Time-series database for future proof and growth</a:t>
            </a:r>
            <a:br>
              <a:rPr lang="en-AU" dirty="0"/>
            </a:br>
            <a:r>
              <a:rPr lang="en-AU" dirty="0"/>
              <a:t>    - Topology &amp;&amp; Eventing for integration into SNOW</a:t>
            </a:r>
            <a:br>
              <a:rPr lang="en-AU" dirty="0"/>
            </a:br>
            <a:r>
              <a:rPr lang="en-AU" dirty="0"/>
              <a:t>    - Grafana and Prometheus for Monitory and Analytics visualisation</a:t>
            </a:r>
            <a:br>
              <a:rPr lang="en-AU" dirty="0"/>
            </a:br>
            <a:r>
              <a:rPr lang="en-AU" dirty="0"/>
              <a:t>    - terraform12 for orchestration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Code choices:</a:t>
            </a:r>
            <a:br>
              <a:rPr lang="en-AU" dirty="0"/>
            </a:br>
            <a:r>
              <a:rPr lang="en-AU" dirty="0"/>
              <a:t>    - played to our strengths internally</a:t>
            </a:r>
            <a:br>
              <a:rPr lang="en-AU" dirty="0"/>
            </a:br>
            <a:r>
              <a:rPr lang="en-AU" dirty="0"/>
              <a:t>    - python, YAML, HCL2 (picked this over </a:t>
            </a:r>
            <a:r>
              <a:rPr lang="en-AU" dirty="0" err="1"/>
              <a:t>tf</a:t>
            </a:r>
            <a:r>
              <a:rPr lang="en-AU" dirty="0"/>
              <a:t> .11 for future ease)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131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C50F-172C-4E66-8060-CCD3E1D8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v1.0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ECF8B-4C2C-4FB2-985D-534D3A94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3A0CB-40A6-418A-86EC-30E236944D2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0DCEC-765D-4964-8208-98B30FD6DE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Splunk for big ticket customers</a:t>
            </a:r>
          </a:p>
          <a:p>
            <a:endParaRPr lang="en-AU" dirty="0"/>
          </a:p>
          <a:p>
            <a:r>
              <a:rPr lang="en-AU" dirty="0" err="1"/>
              <a:t>Graylog</a:t>
            </a:r>
            <a:r>
              <a:rPr lang="en-AU" dirty="0"/>
              <a:t> in pilot testing for shipping Logs, as </a:t>
            </a:r>
            <a:r>
              <a:rPr lang="en-AU" dirty="0" err="1"/>
              <a:t>telegraf</a:t>
            </a:r>
            <a:r>
              <a:rPr lang="en-AU" dirty="0"/>
              <a:t> is already shipping metrics, we can add another relay to collect logs</a:t>
            </a:r>
          </a:p>
          <a:p>
            <a:endParaRPr lang="en-AU" dirty="0"/>
          </a:p>
          <a:p>
            <a:r>
              <a:rPr lang="en-AU" dirty="0"/>
              <a:t>80/20 rule currently is polling CloudWatch logs and actioning via SNOW</a:t>
            </a:r>
          </a:p>
          <a:p>
            <a:endParaRPr lang="en-AU" dirty="0"/>
          </a:p>
          <a:p>
            <a:r>
              <a:rPr lang="en-AU" dirty="0"/>
              <a:t>Shipping logs to additional accounts with read only access</a:t>
            </a:r>
          </a:p>
          <a:p>
            <a:endParaRPr lang="en-AU" dirty="0"/>
          </a:p>
          <a:p>
            <a:r>
              <a:rPr lang="en-AU" dirty="0"/>
              <a:t>Storing logs in Glacier for regulatory compliance and governance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69472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SA">
      <a:dk1>
        <a:srgbClr val="00274C"/>
      </a:dk1>
      <a:lt1>
        <a:srgbClr val="FFFFFF"/>
      </a:lt1>
      <a:dk2>
        <a:srgbClr val="F37021"/>
      </a:dk2>
      <a:lt2>
        <a:srgbClr val="BF311A"/>
      </a:lt2>
      <a:accent1>
        <a:srgbClr val="00274C"/>
      </a:accent1>
      <a:accent2>
        <a:srgbClr val="00AAAD"/>
      </a:accent2>
      <a:accent3>
        <a:srgbClr val="567899"/>
      </a:accent3>
      <a:accent4>
        <a:srgbClr val="9DAFC7"/>
      </a:accent4>
      <a:accent5>
        <a:srgbClr val="EC008C"/>
      </a:accent5>
      <a:accent6>
        <a:srgbClr val="F37021"/>
      </a:accent6>
      <a:hlink>
        <a:srgbClr val="9DAFC7"/>
      </a:hlink>
      <a:folHlink>
        <a:srgbClr val="D0D8E5"/>
      </a:folHlink>
    </a:clrScheme>
    <a:fontScheme name="C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619</Words>
  <Application>Microsoft Office PowerPoint</Application>
  <PresentationFormat>Widescreen</PresentationFormat>
  <Paragraphs>115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Wingdings 3</vt:lpstr>
      <vt:lpstr>1_Office Theme</vt:lpstr>
      <vt:lpstr>About ME:</vt:lpstr>
      <vt:lpstr>Topics of my ted talk</vt:lpstr>
      <vt:lpstr>Like all good movies, we started by drawing out our plan on the whiteboard</vt:lpstr>
      <vt:lpstr>patching</vt:lpstr>
      <vt:lpstr>patching</vt:lpstr>
      <vt:lpstr>Patching cont…</vt:lpstr>
      <vt:lpstr>PowerPoint Presentation</vt:lpstr>
      <vt:lpstr>Monitoring / challenges</vt:lpstr>
      <vt:lpstr>logging</vt:lpstr>
      <vt:lpstr>backups</vt:lpstr>
      <vt:lpstr>HA/DR &amp; automation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ME:</dc:title>
  <dc:creator>Dane Stevenson</dc:creator>
  <cp:lastModifiedBy>Dane Stevenson</cp:lastModifiedBy>
  <cp:revision>22</cp:revision>
  <dcterms:created xsi:type="dcterms:W3CDTF">2019-10-03T04:40:07Z</dcterms:created>
  <dcterms:modified xsi:type="dcterms:W3CDTF">2019-10-08T02:24:55Z</dcterms:modified>
</cp:coreProperties>
</file>