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301" r:id="rId3"/>
    <p:sldId id="299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B24FB"/>
    <a:srgbClr val="EBF1DF"/>
    <a:srgbClr val="FDE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01"/>
    <p:restoredTop sz="86353"/>
  </p:normalViewPr>
  <p:slideViewPr>
    <p:cSldViewPr snapToObjects="1">
      <p:cViewPr varScale="1">
        <p:scale>
          <a:sx n="130" d="100"/>
          <a:sy n="130" d="100"/>
        </p:scale>
        <p:origin x="9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2A05BA-7A8C-A54A-8477-248FC8E6A9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5225A-823F-9C48-8ABB-D8F6F51DE0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EF59F6-3BB3-4A43-9836-B397634EC86A}" type="datetime1">
              <a:rPr lang="en-US" altLang="en-US"/>
              <a:pPr/>
              <a:t>12/4/19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DC72A-B379-9940-8FC9-117EDAA237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47B7A-70A2-AF4A-B72B-54B8779F95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9F960C-B0A4-1F45-86B0-B0B4C073DF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D289A3-0A67-8043-80D2-F4F1F0B323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D121C-E296-2E4E-A726-A64A03CEFC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1594D97-A3C7-7F4F-8229-59080D723279}" type="datetime1">
              <a:rPr lang="en-US" altLang="en-US"/>
              <a:pPr/>
              <a:t>12/4/19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7FEF36A-54F3-D947-8A87-66A448033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F0E1BC-D733-594D-840B-A5CBE9B8D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03297-6A0E-6043-8C69-93E3237CFC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37749-E973-5A4A-8893-8FD58BA77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5B15A87-F0A1-0244-9B97-50984A88D4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5A87-F0A1-0244-9B97-50984A88D4E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42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bootstrappg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5A87-F0A1-0244-9B97-50984A88D4E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86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979A-8517-4F48-B2EE-E0181684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5670-72CA-5F4D-B399-896CA414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2445-4D55-854B-877C-57BE2D36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6594B-452B-244F-A9C7-2861187C9D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22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312ECA-3CB6-E744-8030-1C489499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52BBAF6-D90A-0E43-9592-46C23748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6BDF2A-A15D-1248-92F3-DDF7851D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78B14-6772-D24E-8DA6-A39E9C2E4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1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8453E7-2829-D345-B67C-361C4029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B14212-C573-9842-8264-C10C6764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D79F43-239F-8F40-9BAD-7D359E23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008F7-ADAE-D944-B75F-6999770C7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394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309F68-3FB6-B044-9E1C-74E9FF56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65F567-7DD6-9C4E-A2F1-2BB2C3B6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F11784-30D0-CB49-8796-1ABB2069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C9638-6058-9D43-B9D7-62A166087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80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88F4-9648-F44D-870E-7ACF5720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7D6B-F171-CE40-80C2-FE9D4C42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FA40-33C4-B944-A2A0-59B880E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A686D-4A42-2E4B-A61A-93BCA31044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371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B2E1-C657-EB4D-B1FA-968C52E8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BDC5-94B8-6646-8524-46EC64D8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002A-0034-0043-914A-175FAE0E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BB73A-22C9-7D4D-B55C-CD178FAC13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1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1735-F485-E042-98B2-B2CE2FCE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25C4-9062-3842-BAAC-13635688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9E97-C7F1-0B42-8A58-1EE99D58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6CEF5-8161-B949-A2EC-CB0A9564E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38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4379" y="115503"/>
            <a:ext cx="8826366" cy="6612555"/>
          </a:xfrm>
          <a:solidFill>
            <a:srgbClr val="FDEADB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01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x, 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4380" y="115503"/>
            <a:ext cx="4437246" cy="6612555"/>
          </a:xfrm>
          <a:solidFill>
            <a:srgbClr val="FDEADB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DDAE6-2898-2A46-9F00-DC66B2B2EF4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81626" y="115502"/>
            <a:ext cx="4437246" cy="6612555"/>
          </a:xfrm>
          <a:solidFill>
            <a:srgbClr val="FDEADB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0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7848-E03A-4C41-824B-7E8173D0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C67C-51FD-B040-B81B-C04C6499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E39D-7055-A54D-9544-B3D5D3FF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D0090-AE8C-B842-BDC2-9984AA5A4A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73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>
            <a:lvl1pPr>
              <a:buNone/>
              <a:defRPr sz="1800">
                <a:latin typeface="Courier New"/>
                <a:cs typeface="Courier New"/>
              </a:defRPr>
            </a:lvl1pPr>
            <a:lvl2pPr>
              <a:defRPr sz="1800">
                <a:latin typeface="Courier New"/>
                <a:cs typeface="Courier New"/>
              </a:defRPr>
            </a:lvl2pPr>
            <a:lvl3pPr>
              <a:defRPr sz="1800">
                <a:latin typeface="Courier New"/>
                <a:cs typeface="Courier New"/>
              </a:defRPr>
            </a:lvl3pPr>
            <a:lvl4pPr>
              <a:defRPr sz="1800">
                <a:latin typeface="Courier New"/>
                <a:cs typeface="Courier New"/>
              </a:defRPr>
            </a:lvl4pPr>
            <a:lvl5pPr>
              <a:defRPr sz="1800">
                <a:latin typeface="Courier New"/>
                <a:cs typeface="Courier New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F4678C6-D3B5-5F4A-8E58-E2BDDC66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51480A-DFEB-EC4A-9BB2-355F9E48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FC50ED-3D87-5C4D-BDD5-3B27BF5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0298-D23B-BF45-A107-4F54ADE25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7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245D5E-648B-4A45-8AD3-70E7E5DC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389C25-FE65-0F4B-9A74-BA7CEAA1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5A7760-A655-194B-B83D-8F664779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645EB-7EC8-7647-8A3A-D06C6918E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27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D96967-AC2E-0047-BFCE-3243DA06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CF181B-1347-6E48-BD4C-51C2056A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19BA30-1486-134F-8150-EBD3B651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17051-C56B-CA4F-B71E-8DD0A7E260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20A56EC-8DE3-D947-B0B1-6C352C28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2FF6AAC-88DD-AC41-854A-612D5728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96D9B8-EECC-624B-BBA8-B8B16B62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65DD2-59FE-1F4A-B845-CE1DB7BAE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77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EA2167F-3F6C-6445-827A-780139E008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370ABA0-41B0-2E4F-8041-9541748CB6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DAF6-4695-7040-A27B-E0B5123B6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8DB0-7DB1-D545-B69A-5305A8707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9FA08-4C30-6D46-A1E3-D949BE548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3C21102-C52C-FC49-B57D-579C962A15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god@uwaterloo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Godfrey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Email: </a:t>
            </a:r>
            <a:r>
              <a:rPr lang="en-US" sz="2400" dirty="0">
                <a:hlinkClick r:id="rId3"/>
              </a:rPr>
              <a:t>migod@uwaterloo.ca</a:t>
            </a:r>
            <a:r>
              <a:rPr lang="en-US" sz="2400" dirty="0"/>
              <a:t>              </a:t>
            </a:r>
            <a:r>
              <a:rPr lang="en-US" sz="2400" b="1" dirty="0">
                <a:latin typeface="Courier New"/>
                <a:cs typeface="Courier New"/>
              </a:rPr>
              <a:t>@</a:t>
            </a:r>
            <a:r>
              <a:rPr lang="en-US" sz="2400" b="1" dirty="0" err="1">
                <a:latin typeface="Courier New"/>
                <a:cs typeface="Courier New"/>
              </a:rPr>
              <a:t>migod</a:t>
            </a:r>
            <a:endParaRPr lang="en-US" sz="2400" b="1" dirty="0">
              <a:latin typeface="Courier New"/>
              <a:cs typeface="Courier New"/>
            </a:endParaRPr>
          </a:p>
          <a:p>
            <a:endParaRPr lang="en-US" sz="2400" dirty="0"/>
          </a:p>
          <a:p>
            <a:r>
              <a:rPr lang="en-US" sz="2400" dirty="0"/>
              <a:t>Professor, Cheriton School of CS, UWaterloo</a:t>
            </a:r>
          </a:p>
          <a:p>
            <a:endParaRPr lang="en-US" sz="2400" dirty="0"/>
          </a:p>
          <a:p>
            <a:r>
              <a:rPr lang="en-US" sz="2400" dirty="0"/>
              <a:t>Founding member of SWAG (Software Architecture Group)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Research interests:  </a:t>
            </a:r>
          </a:p>
          <a:p>
            <a:pPr lvl="1"/>
            <a:r>
              <a:rPr lang="en-CA" sz="2000" dirty="0"/>
              <a:t>Software reverse engineering, </a:t>
            </a:r>
            <a:r>
              <a:rPr lang="en-CA" sz="2000" dirty="0" err="1"/>
              <a:t>sw</a:t>
            </a:r>
            <a:r>
              <a:rPr lang="en-CA" sz="2000" dirty="0"/>
              <a:t> architecture modelling</a:t>
            </a:r>
          </a:p>
          <a:p>
            <a:pPr lvl="1"/>
            <a:r>
              <a:rPr lang="en-CA" sz="2000" dirty="0"/>
              <a:t>Empirical studies of </a:t>
            </a:r>
            <a:r>
              <a:rPr lang="en-CA" sz="2000" dirty="0" err="1"/>
              <a:t>sw</a:t>
            </a:r>
            <a:r>
              <a:rPr lang="en-CA" sz="2000" dirty="0"/>
              <a:t> dev (e.g., code review, </a:t>
            </a:r>
            <a:r>
              <a:rPr lang="en-CA" sz="2000" dirty="0" err="1"/>
              <a:t>sw</a:t>
            </a:r>
            <a:r>
              <a:rPr lang="en-CA" sz="2000" dirty="0"/>
              <a:t> evolution)</a:t>
            </a:r>
          </a:p>
          <a:p>
            <a:pPr lvl="1"/>
            <a:r>
              <a:rPr lang="en-CA" sz="2000" dirty="0"/>
              <a:t>Software artifact repository mining, </a:t>
            </a:r>
            <a:r>
              <a:rPr lang="en-CA" sz="2000" dirty="0" err="1"/>
              <a:t>sw</a:t>
            </a:r>
            <a:r>
              <a:rPr lang="en-CA" sz="2000" dirty="0"/>
              <a:t> analytics</a:t>
            </a:r>
          </a:p>
          <a:p>
            <a:pPr lvl="1"/>
            <a:r>
              <a:rPr lang="en-CA" sz="2000" dirty="0"/>
              <a:t>Code duplication analysis ("code cloning")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 descr="MikeGodfrey-Sept20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4" y="208569"/>
            <a:ext cx="1718149" cy="1864925"/>
          </a:xfrm>
          <a:prstGeom prst="rect">
            <a:avLst/>
          </a:prstGeom>
        </p:spPr>
      </p:pic>
      <p:pic>
        <p:nvPicPr>
          <p:cNvPr id="5" name="Picture 4" descr="Screen Shot 2017-06-26 at 8.13.2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00200"/>
            <a:ext cx="5588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ED538-9772-F34E-9142-AFD95FEEE166}"/>
              </a:ext>
            </a:extLst>
          </p:cNvPr>
          <p:cNvSpPr txBox="1"/>
          <p:nvPr/>
        </p:nvSpPr>
        <p:spPr>
          <a:xfrm>
            <a:off x="5652120" y="3140968"/>
            <a:ext cx="15379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Analytics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BBFC8-8EC3-9947-8E5E-49338960B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3573454"/>
            <a:ext cx="2380630" cy="57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A9A6EDC-FAF0-5845-B2AF-C98FFC8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Studying build-time architectures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37439E-A0B1-9C42-ABDB-5FCA8906441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597997" y="1677768"/>
            <a:ext cx="4384675" cy="35179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57049-0C36-254E-921A-ABE039D34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35" y="1771072"/>
            <a:ext cx="4475265" cy="33312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46241B-E833-3B4A-83BC-EAB387401B61}"/>
              </a:ext>
            </a:extLst>
          </p:cNvPr>
          <p:cNvSpPr txBox="1"/>
          <p:nvPr/>
        </p:nvSpPr>
        <p:spPr>
          <a:xfrm>
            <a:off x="1707594" y="6457890"/>
            <a:ext cx="572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[</a:t>
            </a:r>
            <a:r>
              <a:rPr lang="en-CA" sz="2000" dirty="0">
                <a:latin typeface="+mn-lt"/>
              </a:rPr>
              <a:t>Tu &amp; Godfrey, </a:t>
            </a:r>
            <a:r>
              <a:rPr lang="en-US" sz="2000" dirty="0">
                <a:latin typeface="+mn-lt"/>
              </a:rPr>
              <a:t>ICSM 2001; Godfrey et al., MSR 2004]]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F859D-730D-1A47-8C15-389D15C4FB7E}"/>
              </a:ext>
            </a:extLst>
          </p:cNvPr>
          <p:cNvSpPr txBox="1"/>
          <p:nvPr/>
        </p:nvSpPr>
        <p:spPr>
          <a:xfrm>
            <a:off x="495267" y="5285764"/>
            <a:ext cx="373159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Build-time source code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3150C-72AD-114F-8642-B71A08589AAD}"/>
              </a:ext>
            </a:extLst>
          </p:cNvPr>
          <p:cNvSpPr txBox="1"/>
          <p:nvPr/>
        </p:nvSpPr>
        <p:spPr>
          <a:xfrm>
            <a:off x="5469940" y="5285764"/>
            <a:ext cx="264078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Compiler bootstrapping</a:t>
            </a:r>
          </a:p>
        </p:txBody>
      </p:sp>
    </p:spTree>
    <p:extLst>
      <p:ext uri="{BB962C8B-B14F-4D97-AF65-F5344CB8AC3E}">
        <p14:creationId xmlns:p14="http://schemas.microsoft.com/office/powerpoint/2010/main" val="109669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10-18 at 12.0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86" y="1956519"/>
            <a:ext cx="4356501" cy="322381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"Investigating Code Review Quality:</a:t>
            </a:r>
            <a:br>
              <a:rPr lang="en-US" dirty="0"/>
            </a:br>
            <a:r>
              <a:rPr lang="en-US" dirty="0"/>
              <a:t>Do People and Participation Matter?"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1" y="1600200"/>
            <a:ext cx="4732700" cy="4525963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 reviewers miss a lot of bugs?</a:t>
            </a:r>
          </a:p>
          <a:p>
            <a:pPr lvl="1"/>
            <a:r>
              <a:rPr lang="en-US" sz="2000" i="1" dirty="0">
                <a:solidFill>
                  <a:srgbClr val="0000FF"/>
                </a:solidFill>
              </a:rPr>
              <a:t>Yes, about 54% of patches contained uncaught bugs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Do reviewer "personal factors" affect code review quality?</a:t>
            </a:r>
          </a:p>
          <a:p>
            <a:pPr lvl="1"/>
            <a:r>
              <a:rPr lang="en-US" sz="2000" i="1" dirty="0">
                <a:solidFill>
                  <a:srgbClr val="0000FF"/>
                </a:solidFill>
              </a:rPr>
              <a:t>Yes, long review queues and inexperience lead to more bugs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Does "participation" affect code review quality?</a:t>
            </a:r>
          </a:p>
          <a:p>
            <a:pPr lvl="1"/>
            <a:r>
              <a:rPr lang="en-US" sz="2000" i="1" dirty="0">
                <a:solidFill>
                  <a:srgbClr val="0000FF"/>
                </a:solidFill>
              </a:rPr>
              <a:t>Yes, more developers involved in commenting leads to fewer bugs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6136" y="6425404"/>
            <a:ext cx="345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[</a:t>
            </a:r>
            <a:r>
              <a:rPr lang="en-CA" sz="2000" dirty="0">
                <a:latin typeface="+mn-lt"/>
              </a:rPr>
              <a:t>Kononenko et al., </a:t>
            </a:r>
            <a:r>
              <a:rPr lang="en-US" sz="2000" dirty="0">
                <a:latin typeface="+mn-lt"/>
              </a:rPr>
              <a:t>ICSME 2015]</a:t>
            </a:r>
          </a:p>
        </p:txBody>
      </p:sp>
    </p:spTree>
    <p:extLst>
      <p:ext uri="{BB962C8B-B14F-4D97-AF65-F5344CB8AC3E}">
        <p14:creationId xmlns:p14="http://schemas.microsoft.com/office/powerpoint/2010/main" val="404715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</Template>
  <TotalTime>147311</TotalTime>
  <Words>172</Words>
  <Application>Microsoft Macintosh PowerPoint</Application>
  <PresentationFormat>On-screen Show (4:3)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Courier New</vt:lpstr>
      <vt:lpstr>Office Theme</vt:lpstr>
      <vt:lpstr>Mike Godfrey</vt:lpstr>
      <vt:lpstr>Studying build-time architectures</vt:lpstr>
      <vt:lpstr>"Investigating Code Review Quality: Do People and Participation Matter?"</vt:lpstr>
    </vt:vector>
  </TitlesOfParts>
  <Company>University of Waterloo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C++ boot camp</dc:title>
  <dc:creator>Michael Godfrey</dc:creator>
  <cp:lastModifiedBy>Microsoft Office User</cp:lastModifiedBy>
  <cp:revision>529</cp:revision>
  <cp:lastPrinted>2019-10-29T13:27:23Z</cp:lastPrinted>
  <dcterms:created xsi:type="dcterms:W3CDTF">2011-01-11T19:07:47Z</dcterms:created>
  <dcterms:modified xsi:type="dcterms:W3CDTF">2019-12-05T00:15:09Z</dcterms:modified>
</cp:coreProperties>
</file>