
<file path=[Content_Types].xml><?xml version="1.0" encoding="utf-8"?>
<Types xmlns="http://schemas.openxmlformats.org/package/2006/content-types">
  <Default Extension="xml" ContentType="application/xml"/>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39"/>
  </p:notesMasterIdLst>
  <p:handoutMasterIdLst>
    <p:handoutMasterId r:id="rId40"/>
  </p:handoutMasterIdLst>
  <p:sldIdLst>
    <p:sldId id="256" r:id="rId2"/>
    <p:sldId id="387" r:id="rId3"/>
    <p:sldId id="365" r:id="rId4"/>
    <p:sldId id="366" r:id="rId5"/>
    <p:sldId id="426" r:id="rId6"/>
    <p:sldId id="450" r:id="rId7"/>
    <p:sldId id="389" r:id="rId8"/>
    <p:sldId id="392" r:id="rId9"/>
    <p:sldId id="399" r:id="rId10"/>
    <p:sldId id="400" r:id="rId11"/>
    <p:sldId id="401" r:id="rId12"/>
    <p:sldId id="405" r:id="rId13"/>
    <p:sldId id="406" r:id="rId14"/>
    <p:sldId id="408" r:id="rId15"/>
    <p:sldId id="407" r:id="rId16"/>
    <p:sldId id="411" r:id="rId17"/>
    <p:sldId id="432" r:id="rId18"/>
    <p:sldId id="430" r:id="rId19"/>
    <p:sldId id="444" r:id="rId20"/>
    <p:sldId id="445" r:id="rId21"/>
    <p:sldId id="412" r:id="rId22"/>
    <p:sldId id="402" r:id="rId23"/>
    <p:sldId id="431" r:id="rId24"/>
    <p:sldId id="433" r:id="rId25"/>
    <p:sldId id="436" r:id="rId26"/>
    <p:sldId id="448" r:id="rId27"/>
    <p:sldId id="456" r:id="rId28"/>
    <p:sldId id="457" r:id="rId29"/>
    <p:sldId id="458" r:id="rId30"/>
    <p:sldId id="464" r:id="rId31"/>
    <p:sldId id="459" r:id="rId32"/>
    <p:sldId id="403" r:id="rId33"/>
    <p:sldId id="404" r:id="rId34"/>
    <p:sldId id="451" r:id="rId35"/>
    <p:sldId id="452" r:id="rId36"/>
    <p:sldId id="453" r:id="rId37"/>
    <p:sldId id="454" r:id="rId38"/>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45" autoAdjust="0"/>
    <p:restoredTop sz="94660" autoAdjust="0"/>
  </p:normalViewPr>
  <p:slideViewPr>
    <p:cSldViewPr>
      <p:cViewPr>
        <p:scale>
          <a:sx n="100" d="100"/>
          <a:sy n="100" d="100"/>
        </p:scale>
        <p:origin x="-4384" y="-2824"/>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65" d="100"/>
        <a:sy n="165" d="100"/>
      </p:scale>
      <p:origin x="0" y="4232"/>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ableStyles" Target="tableStyle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esProps" Target="presProps.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theme" Target="theme/theme1.xml"/><Relationship Id="rId41"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0057DC92-40A0-41E0-A9AD-079F0BD79834}" type="datetimeFigureOut">
              <a:rPr lang="en-US"/>
              <a:pPr>
                <a:defRPr/>
              </a:pPr>
              <a:t>11/28/11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14, 2011</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HST Requirements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1</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Dec 14, 2011</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smtClean="0"/>
              <a:t>HST Requirements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1-</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Dec 14, 2011</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dirty="0" smtClean="0"/>
              <a:t>HST Requirements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1</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5"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14, 2011</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dirty="0" smtClean="0"/>
              <a:t>HST Requirements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1-</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5"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Perry Greenfield</a:t>
            </a:r>
            <a:br>
              <a:rPr lang="en-US" sz="1800" dirty="0" smtClean="0"/>
            </a:br>
            <a:r>
              <a:rPr lang="en-US" sz="1800" dirty="0" smtClean="0"/>
              <a:t/>
            </a:r>
            <a:br>
              <a:rPr lang="en-US" sz="1800" dirty="0" smtClean="0"/>
            </a:br>
            <a:r>
              <a:rPr lang="en-US" sz="1800" dirty="0" smtClean="0"/>
              <a:t>Science Software Branch</a:t>
            </a:r>
          </a:p>
        </p:txBody>
      </p:sp>
      <p:sp>
        <p:nvSpPr>
          <p:cNvPr id="3" name="Date Placeholder 2"/>
          <p:cNvSpPr>
            <a:spLocks noGrp="1"/>
          </p:cNvSpPr>
          <p:nvPr>
            <p:ph type="dt" sz="half" idx="10"/>
          </p:nvPr>
        </p:nvSpPr>
        <p:spPr/>
        <p:txBody>
          <a:bodyPr/>
          <a:lstStyle/>
          <a:p>
            <a:pPr>
              <a:defRPr/>
            </a:pPr>
            <a:r>
              <a:rPr lang="en-US" smtClean="0"/>
              <a:t>Dec 14, 2011</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2" name="Slide Number Placeholder 1"/>
          <p:cNvSpPr>
            <a:spLocks noGrp="1"/>
          </p:cNvSpPr>
          <p:nvPr>
            <p:ph type="sldNum" sz="quarter" idx="12"/>
          </p:nvPr>
        </p:nvSpPr>
        <p:spPr/>
        <p:txBody>
          <a:bodyPr/>
          <a:lstStyle/>
          <a:p>
            <a:pPr>
              <a:defRPr/>
            </a:pPr>
            <a:fld id="{DEA1B79E-B14E-41E4-B6D3-CD206A959F7E}" type="slidenum">
              <a:rPr lang="en-US" smtClean="0"/>
              <a:pPr>
                <a:defRPr/>
              </a:pPr>
              <a:t>1</a:t>
            </a:fld>
            <a:endParaRPr lang="en-US" dirty="0"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Straightforward</a:t>
            </a:r>
            <a:r>
              <a:rPr lang="en-US" dirty="0" smtClean="0"/>
              <a:t> since CRDS development has been designed and  tested against HST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JWST doesn’t have any yet!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Simple to support old and new naming conventions</a:t>
            </a:r>
            <a:endParaRPr lang="en-US"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Using for HST </a:t>
            </a:r>
            <a:r>
              <a:rPr lang="en-US" sz="2800" b="1" dirty="0" smtClean="0">
                <a:solidFill>
                  <a:srgbClr val="BB0018"/>
                </a:solidFill>
                <a:latin typeface="Arial" charset="0"/>
              </a:rPr>
              <a:t>Reference Files</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24710949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1600" dirty="0">
                <a:latin typeface="Arial" charset="0"/>
              </a:rPr>
              <a:t>Hierarchical dependency structure </a:t>
            </a:r>
          </a:p>
          <a:p>
            <a:pPr eaLnBrk="1" hangingPunct="1"/>
            <a:r>
              <a:rPr lang="en-US" sz="1600" dirty="0">
                <a:latin typeface="Arial" charset="0"/>
              </a:rPr>
              <a:t>Pipeline context file lists which instrument context files are  being used.</a:t>
            </a:r>
          </a:p>
          <a:p>
            <a:pPr eaLnBrk="1" hangingPunct="1"/>
            <a:r>
              <a:rPr lang="en-US" sz="1600" dirty="0">
                <a:latin typeface="Arial" charset="0"/>
              </a:rPr>
              <a:t>Instrument context files list which reference file mapping rules files are being used</a:t>
            </a:r>
          </a:p>
          <a:p>
            <a:pPr eaLnBrk="1" hangingPunct="1"/>
            <a:r>
              <a:rPr lang="en-US" sz="1600" dirty="0">
                <a:latin typeface="Arial" charset="0"/>
              </a:rPr>
              <a:t>Specifying a unique pipeline context file and version of the CRDS software, defines everything about what CRDS will use, and how it uses it</a:t>
            </a:r>
            <a:r>
              <a:rPr lang="en-US" sz="1600" dirty="0" smtClean="0">
                <a:latin typeface="Arial" charset="0"/>
              </a:rPr>
              <a:t>.</a:t>
            </a:r>
          </a:p>
          <a:p>
            <a:pPr eaLnBrk="1" hangingPunct="1"/>
            <a:endParaRPr lang="en-US" sz="1600" dirty="0">
              <a:latin typeface="Arial"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Managing CRDS Versions</a:t>
            </a:r>
            <a:endParaRPr lang="en-US" sz="2800" b="1" dirty="0">
              <a:solidFill>
                <a:srgbClr val="BB0018"/>
              </a:solidFill>
              <a:latin typeface="Arial" charset="0"/>
            </a:endParaRPr>
          </a:p>
        </p:txBody>
      </p:sp>
      <p:pic>
        <p:nvPicPr>
          <p:cNvPr id="7" name="Picture 1" descr="ContextEx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7188200" cy="321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1" name="Slide Number Placeholder 10"/>
          <p:cNvSpPr>
            <a:spLocks noGrp="1"/>
          </p:cNvSpPr>
          <p:nvPr>
            <p:ph type="sldNum" sz="quarter" idx="12"/>
          </p:nvPr>
        </p:nvSpPr>
        <p:spPr/>
        <p:txBody>
          <a:bodyPr/>
          <a:lstStyle/>
          <a:p>
            <a:pPr>
              <a:defRPr/>
            </a:pPr>
            <a:r>
              <a:rPr lang="en-US" smtClean="0"/>
              <a:t>1-</a:t>
            </a:r>
            <a:fld id="{2D61C627-6E20-420F-83CB-DEA388E29667}"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32546864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spcBef>
                <a:spcPts val="0"/>
              </a:spcBef>
              <a:spcAft>
                <a:spcPts val="300"/>
              </a:spcAft>
              <a:buFontTx/>
              <a:buNone/>
            </a:pPr>
            <a:r>
              <a:rPr lang="en-US" sz="1600" b="0" dirty="0">
                <a:latin typeface="Courier" charset="0"/>
              </a:rPr>
              <a:t>header = {</a:t>
            </a:r>
          </a:p>
          <a:p>
            <a:pPr marL="0" indent="0">
              <a:spcBef>
                <a:spcPts val="0"/>
              </a:spcBef>
              <a:spcAft>
                <a:spcPts val="300"/>
              </a:spcAft>
              <a:buFontTx/>
              <a:buNone/>
            </a:pPr>
            <a:r>
              <a:rPr lang="en-US" sz="1600" b="0" dirty="0">
                <a:latin typeface="Courier" charset="0"/>
              </a:rPr>
              <a:t>    'mapping': 'pipeline',</a:t>
            </a:r>
          </a:p>
          <a:p>
            <a:pPr marL="0" indent="0">
              <a:spcBef>
                <a:spcPts val="0"/>
              </a:spcBef>
              <a:spcAft>
                <a:spcPts val="300"/>
              </a:spcAft>
              <a:buFontTx/>
              <a:buNone/>
            </a:pPr>
            <a:r>
              <a:rPr lang="en-US" sz="1600" b="0" dirty="0">
                <a:latin typeface="Courier" charset="0"/>
              </a:rPr>
              <a:t>    '</a:t>
            </a:r>
            <a:r>
              <a:rPr lang="en-US" sz="1600" b="0" dirty="0" err="1">
                <a:latin typeface="Courier" charset="0"/>
              </a:rPr>
              <a:t>observatory':'HST</a:t>
            </a:r>
            <a:r>
              <a:rPr lang="en-US" sz="1600" b="0" dirty="0">
                <a:latin typeface="Courier" charset="0"/>
              </a:rPr>
              <a:t>',</a:t>
            </a:r>
          </a:p>
          <a:p>
            <a:pPr marL="0" indent="0">
              <a:spcBef>
                <a:spcPts val="0"/>
              </a:spcBef>
              <a:spcAft>
                <a:spcPts val="300"/>
              </a:spcAft>
              <a:buFontTx/>
              <a:buNone/>
            </a:pPr>
            <a:r>
              <a:rPr lang="fr-FR" sz="1600" b="0" dirty="0">
                <a:latin typeface="Courier" charset="0"/>
              </a:rPr>
              <a:t>    '</a:t>
            </a:r>
            <a:r>
              <a:rPr lang="fr-FR" sz="1600" b="0" u="sng" dirty="0" err="1">
                <a:latin typeface="Courier" charset="0"/>
              </a:rPr>
              <a:t>parkey</a:t>
            </a:r>
            <a:r>
              <a:rPr lang="fr-FR" sz="1600" b="0" u="sng" dirty="0">
                <a:latin typeface="Courier" charset="0"/>
              </a:rPr>
              <a:t>' : ('INSTRUME',),</a:t>
            </a:r>
          </a:p>
          <a:p>
            <a:pPr marL="0" indent="0">
              <a:spcBef>
                <a:spcPts val="0"/>
              </a:spcBef>
              <a:spcAft>
                <a:spcPts val="300"/>
              </a:spcAft>
              <a:buFontTx/>
              <a:buNone/>
            </a:pPr>
            <a:r>
              <a:rPr lang="fr-FR" sz="1600" b="0" dirty="0">
                <a:latin typeface="Courier" charset="0"/>
              </a:rPr>
              <a:t>}</a:t>
            </a:r>
          </a:p>
          <a:p>
            <a:pPr marL="0" indent="0">
              <a:spcBef>
                <a:spcPts val="0"/>
              </a:spcBef>
              <a:spcAft>
                <a:spcPts val="300"/>
              </a:spcAft>
              <a:buFontTx/>
              <a:buNone/>
            </a:pPr>
            <a:r>
              <a:rPr lang="fr-FR" sz="1600" b="0" dirty="0" err="1">
                <a:latin typeface="Courier" charset="0"/>
              </a:rPr>
              <a:t>selector</a:t>
            </a:r>
            <a:r>
              <a:rPr lang="fr-FR" sz="1600" b="0" dirty="0">
                <a:latin typeface="Courier" charset="0"/>
              </a:rPr>
              <a:t> = {</a:t>
            </a:r>
          </a:p>
          <a:p>
            <a:pPr marL="0" indent="0">
              <a:spcBef>
                <a:spcPts val="0"/>
              </a:spcBef>
              <a:spcAft>
                <a:spcPts val="300"/>
              </a:spcAft>
              <a:buFontTx/>
              <a:buNone/>
            </a:pPr>
            <a:r>
              <a:rPr lang="fr-FR" sz="1600" b="0" dirty="0">
                <a:latin typeface="Courier" charset="0"/>
              </a:rPr>
              <a:t>    'ACS':'hst_acs_010.imap',</a:t>
            </a:r>
          </a:p>
          <a:p>
            <a:pPr marL="0" indent="0">
              <a:spcBef>
                <a:spcPts val="0"/>
              </a:spcBef>
              <a:spcAft>
                <a:spcPts val="300"/>
              </a:spcAft>
              <a:buFontTx/>
              <a:buNone/>
            </a:pPr>
            <a:r>
              <a:rPr lang="fr-FR" sz="1600" b="0" dirty="0">
                <a:latin typeface="Courier" charset="0"/>
              </a:rPr>
              <a:t>    'COS':'hst_cos_034.imap', </a:t>
            </a:r>
          </a:p>
          <a:p>
            <a:pPr marL="0" indent="0">
              <a:spcBef>
                <a:spcPts val="0"/>
              </a:spcBef>
              <a:spcAft>
                <a:spcPts val="300"/>
              </a:spcAft>
              <a:buFontTx/>
              <a:buNone/>
            </a:pPr>
            <a:r>
              <a:rPr lang="fr-FR" sz="1600" b="0" dirty="0">
                <a:latin typeface="Courier" charset="0"/>
              </a:rPr>
              <a:t>    'STIS':'hst_stis_004.imap',</a:t>
            </a:r>
          </a:p>
          <a:p>
            <a:pPr marL="0" indent="0">
              <a:spcBef>
                <a:spcPts val="0"/>
              </a:spcBef>
              <a:spcAft>
                <a:spcPts val="300"/>
              </a:spcAft>
              <a:buFontTx/>
              <a:buNone/>
            </a:pPr>
            <a:r>
              <a:rPr lang="fr-FR" sz="1600" b="0" dirty="0">
                <a:latin typeface="Courier" charset="0"/>
              </a:rPr>
              <a:t>    'WFC3':'hst_wfc3_017.</a:t>
            </a:r>
            <a:r>
              <a:rPr lang="fr-FR" sz="1600" b="0" u="sng" dirty="0">
                <a:latin typeface="Courier" charset="0"/>
              </a:rPr>
              <a:t>imap',</a:t>
            </a:r>
          </a:p>
          <a:p>
            <a:pPr marL="0" indent="0">
              <a:spcBef>
                <a:spcPts val="0"/>
              </a:spcBef>
              <a:spcAft>
                <a:spcPts val="300"/>
              </a:spcAft>
              <a:buFontTx/>
              <a:buNone/>
            </a:pPr>
            <a:r>
              <a:rPr lang="fr-FR" sz="1600" b="0" dirty="0">
                <a:latin typeface="Courier" charset="0"/>
              </a:rPr>
              <a: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Pipeline Context File</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11527215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lnSpc>
                <a:spcPct val="90000"/>
              </a:lnSpc>
              <a:spcBef>
                <a:spcPts val="0"/>
              </a:spcBef>
              <a:spcAft>
                <a:spcPts val="300"/>
              </a:spcAft>
              <a:buFontTx/>
              <a:buNone/>
            </a:pPr>
            <a:r>
              <a:rPr lang="en-US" sz="1600" b="0" dirty="0">
                <a:latin typeface="Courier" charset="0"/>
              </a:rPr>
              <a:t>header = {</a:t>
            </a:r>
          </a:p>
          <a:p>
            <a:pPr marL="0" indent="0">
              <a:lnSpc>
                <a:spcPct val="90000"/>
              </a:lnSpc>
              <a:spcBef>
                <a:spcPts val="0"/>
              </a:spcBef>
              <a:spcAft>
                <a:spcPts val="300"/>
              </a:spcAft>
              <a:buFontTx/>
              <a:buNone/>
            </a:pPr>
            <a:r>
              <a:rPr lang="en-US" sz="1600" b="0" dirty="0">
                <a:latin typeface="Courier" charset="0"/>
              </a:rPr>
              <a:t>    'mapping' : 'instrument',</a:t>
            </a:r>
          </a:p>
          <a:p>
            <a:pPr marL="0" indent="0">
              <a:lnSpc>
                <a:spcPct val="90000"/>
              </a:lnSpc>
              <a:spcBef>
                <a:spcPts val="0"/>
              </a:spcBef>
              <a:spcAft>
                <a:spcPts val="300"/>
              </a:spcAft>
              <a:buFontTx/>
              <a:buNone/>
            </a:pPr>
            <a:r>
              <a:rPr lang="en-US" sz="1600" b="0" dirty="0">
                <a:latin typeface="Courier" charset="0"/>
              </a:rPr>
              <a:t>    'observatory' : 'HST',</a:t>
            </a:r>
          </a:p>
          <a:p>
            <a:pPr marL="0" indent="0">
              <a:lnSpc>
                <a:spcPct val="90000"/>
              </a:lnSpc>
              <a:spcBef>
                <a:spcPts val="0"/>
              </a:spcBef>
              <a:spcAft>
                <a:spcPts val="300"/>
              </a:spcAft>
              <a:buFontTx/>
              <a:buNone/>
            </a:pPr>
            <a:r>
              <a:rPr lang="it-IT" sz="1600" b="0" dirty="0">
                <a:latin typeface="Courier" charset="0"/>
              </a:rPr>
              <a:t>    '</a:t>
            </a:r>
            <a:r>
              <a:rPr lang="it-IT" sz="1600" b="0" dirty="0" err="1">
                <a:latin typeface="Courier" charset="0"/>
              </a:rPr>
              <a:t>instrument</a:t>
            </a:r>
            <a:r>
              <a:rPr lang="it-IT" sz="1600" b="0" dirty="0">
                <a:latin typeface="Courier" charset="0"/>
              </a:rPr>
              <a:t>' : 'ACS',</a:t>
            </a:r>
          </a:p>
          <a:p>
            <a:pPr marL="0" indent="0">
              <a:lnSpc>
                <a:spcPct val="90000"/>
              </a:lnSpc>
              <a:spcBef>
                <a:spcPts val="0"/>
              </a:spcBef>
              <a:spcAft>
                <a:spcPts val="300"/>
              </a:spcAft>
              <a:buFontTx/>
              <a:buNone/>
            </a:pPr>
            <a:r>
              <a:rPr lang="fr-FR" sz="1600" b="0" dirty="0">
                <a:latin typeface="Courier" charset="0"/>
              </a:rPr>
              <a:t>}</a:t>
            </a:r>
          </a:p>
          <a:p>
            <a:pPr marL="0" indent="0">
              <a:lnSpc>
                <a:spcPct val="90000"/>
              </a:lnSpc>
              <a:spcBef>
                <a:spcPts val="0"/>
              </a:spcBef>
              <a:spcAft>
                <a:spcPts val="300"/>
              </a:spcAft>
              <a:buFontTx/>
              <a:buNone/>
            </a:pPr>
            <a:r>
              <a:rPr lang="fr-FR" sz="1600" b="0" dirty="0" err="1">
                <a:latin typeface="Courier" charset="0"/>
              </a:rPr>
              <a:t>selector</a:t>
            </a:r>
            <a:r>
              <a:rPr lang="fr-FR" sz="1600" b="0" dirty="0">
                <a:latin typeface="Courier" charset="0"/>
              </a:rPr>
              <a:t> = {</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idctab</a:t>
            </a:r>
            <a:r>
              <a:rPr lang="fr-FR" sz="1600" b="0" u="sng" dirty="0">
                <a:latin typeface="Courier" charset="0"/>
              </a:rPr>
              <a:t>' : ('</a:t>
            </a:r>
            <a:r>
              <a:rPr lang="fr-FR" sz="1600" b="0" u="sng" dirty="0" err="1">
                <a:latin typeface="Courier" charset="0"/>
              </a:rPr>
              <a:t>idc</a:t>
            </a:r>
            <a:r>
              <a:rPr lang="fr-FR" sz="1600" b="0" u="sng" dirty="0">
                <a:latin typeface="Courier" charset="0"/>
              </a:rPr>
              <a:t>', 'hst_acs_idctab_003.rmap'),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darkfile</a:t>
            </a:r>
            <a:r>
              <a:rPr lang="fr-FR" sz="1600" b="0" u="sng" dirty="0">
                <a:latin typeface="Courier" charset="0"/>
              </a:rPr>
              <a:t>' : ('</a:t>
            </a:r>
            <a:r>
              <a:rPr lang="fr-FR" sz="1600" b="0" u="sng" dirty="0" err="1">
                <a:latin typeface="Courier" charset="0"/>
              </a:rPr>
              <a:t>drk</a:t>
            </a:r>
            <a:r>
              <a:rPr lang="fr-FR" sz="1600" b="0" u="sng" dirty="0">
                <a:latin typeface="Courier" charset="0"/>
              </a:rPr>
              <a:t>', 'hst_acs_darkfile_115.rmap'),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atodtab</a:t>
            </a:r>
            <a:r>
              <a:rPr lang="fr-FR" sz="1600" b="0" u="sng" dirty="0">
                <a:latin typeface="Courier" charset="0"/>
              </a:rPr>
              <a:t>' : ('a2d', 'hst_acs_atodtab_002.rmap'),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biasfile</a:t>
            </a:r>
            <a:r>
              <a:rPr lang="fr-FR" sz="1600" b="0" u="sng" dirty="0">
                <a:latin typeface="Courier" charset="0"/>
              </a:rPr>
              <a:t>' : ('</a:t>
            </a:r>
            <a:r>
              <a:rPr lang="fr-FR" sz="1600" b="0" u="sng" dirty="0" err="1">
                <a:latin typeface="Courier" charset="0"/>
              </a:rPr>
              <a:t>bia</a:t>
            </a:r>
            <a:r>
              <a:rPr lang="fr-FR" sz="1600" b="0" u="sng" dirty="0">
                <a:latin typeface="Courier" charset="0"/>
              </a:rPr>
              <a:t>', 'hst_acs_biasfile_217.rmap'),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spottab</a:t>
            </a:r>
            <a:r>
              <a:rPr lang="fr-FR" sz="1600" b="0" u="sng" dirty="0">
                <a:latin typeface="Courier" charset="0"/>
              </a:rPr>
              <a:t>' : ('</a:t>
            </a:r>
            <a:r>
              <a:rPr lang="fr-FR" sz="1600" b="0" u="sng" dirty="0" err="1">
                <a:latin typeface="Courier" charset="0"/>
              </a:rPr>
              <a:t>csp</a:t>
            </a:r>
            <a:r>
              <a:rPr lang="fr-FR" sz="1600" b="0" u="sng" dirty="0">
                <a:latin typeface="Courier" charset="0"/>
              </a:rPr>
              <a:t>', 'hst_acs_spottab_001.rmap'),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mlintab</a:t>
            </a:r>
            <a:r>
              <a:rPr lang="fr-FR" sz="1600" b="0" u="sng" dirty="0">
                <a:latin typeface="Courier" charset="0"/>
              </a:rPr>
              <a:t>' : ('lin', 'hst_acs_mlintab_005.rmap'),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dgeofile</a:t>
            </a:r>
            <a:r>
              <a:rPr lang="fr-FR" sz="1600" b="0" u="sng" dirty="0">
                <a:latin typeface="Courier" charset="0"/>
              </a:rPr>
              <a:t>' : ('</a:t>
            </a:r>
            <a:r>
              <a:rPr lang="fr-FR" sz="1600" b="0" u="sng" dirty="0" err="1">
                <a:latin typeface="Courier" charset="0"/>
              </a:rPr>
              <a:t>dxy</a:t>
            </a:r>
            <a:r>
              <a:rPr lang="fr-FR" sz="1600" b="0" u="sng" dirty="0">
                <a:latin typeface="Courier" charset="0"/>
              </a:rPr>
              <a:t>', 'hst_acs_dgeofile_008.rmap'),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bpixtab</a:t>
            </a:r>
            <a:r>
              <a:rPr lang="fr-FR" sz="1600" b="0" u="sng" dirty="0">
                <a:latin typeface="Courier" charset="0"/>
              </a:rPr>
              <a:t>' : ('</a:t>
            </a:r>
            <a:r>
              <a:rPr lang="fr-FR" sz="1600" b="0" u="sng" dirty="0" err="1">
                <a:latin typeface="Courier" charset="0"/>
              </a:rPr>
              <a:t>bpx</a:t>
            </a:r>
            <a:r>
              <a:rPr lang="fr-FR" sz="1600" b="0" u="sng" dirty="0">
                <a:latin typeface="Courier" charset="0"/>
              </a:rPr>
              <a:t>', 'hst_acs_bpixtab_003.rmap'),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oscntab</a:t>
            </a:r>
            <a:r>
              <a:rPr lang="fr-FR" sz="1600" b="0" u="sng" dirty="0">
                <a:latin typeface="Courier" charset="0"/>
              </a:rPr>
              <a:t>' : ('</a:t>
            </a:r>
            <a:r>
              <a:rPr lang="fr-FR" sz="1600" b="0" u="sng" dirty="0" err="1">
                <a:latin typeface="Courier" charset="0"/>
              </a:rPr>
              <a:t>osc</a:t>
            </a:r>
            <a:r>
              <a:rPr lang="fr-FR" sz="1600" b="0" u="sng" dirty="0">
                <a:latin typeface="Courier" charset="0"/>
              </a:rPr>
              <a:t>', 'hst_acs_oscntab_022.rmap'),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ccdtab</a:t>
            </a:r>
            <a:r>
              <a:rPr lang="fr-FR" sz="1600" b="0" u="sng" dirty="0">
                <a:latin typeface="Courier" charset="0"/>
              </a:rPr>
              <a:t>' : ('</a:t>
            </a:r>
            <a:r>
              <a:rPr lang="fr-FR" sz="1600" b="0" u="sng" dirty="0" err="1">
                <a:latin typeface="Courier" charset="0"/>
              </a:rPr>
              <a:t>ccd</a:t>
            </a:r>
            <a:r>
              <a:rPr lang="fr-FR" sz="1600" b="0" u="sng" dirty="0">
                <a:latin typeface="Courier" charset="0"/>
              </a:rPr>
              <a:t>', 'hst_acs_ccdtab_005.rmap'),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crrejtab</a:t>
            </a:r>
            <a:r>
              <a:rPr lang="fr-FR" sz="1600" b="0" u="sng" dirty="0">
                <a:latin typeface="Courier" charset="0"/>
              </a:rPr>
              <a:t>' : ('</a:t>
            </a:r>
            <a:r>
              <a:rPr lang="fr-FR" sz="1600" b="0" u="sng" dirty="0" err="1">
                <a:latin typeface="Courier" charset="0"/>
              </a:rPr>
              <a:t>crr</a:t>
            </a:r>
            <a:r>
              <a:rPr lang="fr-FR" sz="1600" b="0" u="sng" dirty="0">
                <a:latin typeface="Courier" charset="0"/>
              </a:rPr>
              <a:t>', 'hst_acs_crrejtab_011.rmap'),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pfltfile</a:t>
            </a:r>
            <a:r>
              <a:rPr lang="fr-FR" sz="1600" b="0" u="sng" dirty="0">
                <a:latin typeface="Courier" charset="0"/>
              </a:rPr>
              <a:t>' : ('</a:t>
            </a:r>
            <a:r>
              <a:rPr lang="fr-FR" sz="1600" b="0" u="sng" dirty="0" err="1">
                <a:latin typeface="Courier" charset="0"/>
              </a:rPr>
              <a:t>pfl</a:t>
            </a:r>
            <a:r>
              <a:rPr lang="fr-FR" sz="1600" b="0" u="sng" dirty="0">
                <a:latin typeface="Courier" charset="0"/>
              </a:rPr>
              <a:t>', 'hst_acs_pfltfile_013.rmap'),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cfltfile</a:t>
            </a:r>
            <a:r>
              <a:rPr lang="fr-FR" sz="1600" b="0" u="sng" dirty="0">
                <a:latin typeface="Courier" charset="0"/>
              </a:rPr>
              <a:t>' : ('</a:t>
            </a:r>
            <a:r>
              <a:rPr lang="fr-FR" sz="1600" b="0" u="sng" dirty="0" err="1">
                <a:latin typeface="Courier" charset="0"/>
              </a:rPr>
              <a:t>cfl</a:t>
            </a:r>
            <a:r>
              <a:rPr lang="fr-FR" sz="1600" b="0" u="sng" dirty="0">
                <a:latin typeface="Courier" charset="0"/>
              </a:rPr>
              <a:t>', 'hst_acs_cfltfile_009.rmap'),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mdriztab</a:t>
            </a:r>
            <a:r>
              <a:rPr lang="fr-FR" sz="1600" b="0" u="sng" dirty="0">
                <a:latin typeface="Courier" charset="0"/>
              </a:rPr>
              <a:t>' : ('</a:t>
            </a:r>
            <a:r>
              <a:rPr lang="fr-FR" sz="1600" b="0" u="sng" dirty="0" err="1">
                <a:latin typeface="Courier" charset="0"/>
              </a:rPr>
              <a:t>mdz</a:t>
            </a:r>
            <a:r>
              <a:rPr lang="fr-FR" sz="1600" b="0" u="sng" dirty="0">
                <a:latin typeface="Courier" charset="0"/>
              </a:rPr>
              <a:t>', 'hst_acs_mdriztab_027.rmap'),</a:t>
            </a:r>
          </a:p>
          <a:p>
            <a:pPr marL="0" indent="0">
              <a:lnSpc>
                <a:spcPct val="90000"/>
              </a:lnSpc>
              <a:buFontTx/>
              <a:buNone/>
            </a:pPr>
            <a:r>
              <a:rPr lang="fr-FR" sz="1600" dirty="0">
                <a:latin typeface="Courier" charset="0"/>
              </a:rPr>
              <a:t>}</a:t>
            </a:r>
          </a:p>
          <a:p>
            <a:pPr marL="0" indent="0" eaLnBrk="1" hangingPunct="1">
              <a:lnSpc>
                <a:spcPct val="90000"/>
              </a:lnSpc>
              <a:buFontTx/>
              <a:buNone/>
            </a:pPr>
            <a:endParaRPr lang="en-US" sz="1600" dirty="0">
              <a:latin typeface="Courier"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Instrument Context File</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4210134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906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Easy to add new kinds of mapping rules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Mapping rules are explicit and all in one place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Simple to compare different versions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Supports multiple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Different pipelines can run different versions of CRDS simultaneously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err="1" smtClean="0"/>
              <a:t>Bestref</a:t>
            </a:r>
            <a:r>
              <a:rPr lang="en-US" dirty="0" smtClean="0"/>
              <a:t> functionality is portable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Easily distributed and run by users or other institutions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Capabilities Permitted</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34204133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000" dirty="0">
                <a:latin typeface="Arial" charset="0"/>
              </a:rPr>
              <a:t>Make new reference file(s)</a:t>
            </a:r>
          </a:p>
          <a:p>
            <a:pPr eaLnBrk="1" hangingPunct="1"/>
            <a:r>
              <a:rPr lang="en-US" sz="2000" dirty="0">
                <a:latin typeface="Arial" charset="0"/>
              </a:rPr>
              <a:t>Validate/deliver reference files</a:t>
            </a:r>
          </a:p>
          <a:p>
            <a:pPr eaLnBrk="1" hangingPunct="1"/>
            <a:r>
              <a:rPr lang="en-US" sz="2000" dirty="0">
                <a:latin typeface="Arial" charset="0"/>
              </a:rPr>
              <a:t>Update corresponding reference mapping file</a:t>
            </a:r>
          </a:p>
          <a:p>
            <a:pPr eaLnBrk="1" hangingPunct="1"/>
            <a:r>
              <a:rPr lang="en-US" sz="2000" dirty="0">
                <a:latin typeface="Arial" charset="0"/>
              </a:rPr>
              <a:t>Validated/deliver new mapping file</a:t>
            </a:r>
          </a:p>
          <a:p>
            <a:pPr eaLnBrk="1" hangingPunct="1"/>
            <a:r>
              <a:rPr lang="en-US" sz="2000" dirty="0">
                <a:latin typeface="Arial" charset="0"/>
              </a:rPr>
              <a:t>Update/deliver context files:</a:t>
            </a:r>
          </a:p>
          <a:p>
            <a:pPr lvl="1" eaLnBrk="1" hangingPunct="1"/>
            <a:r>
              <a:rPr lang="en-US" dirty="0">
                <a:latin typeface="Arial" charset="0"/>
                <a:ea typeface="ＭＳ Ｐゴシック" charset="0"/>
              </a:rPr>
              <a:t>corresponding instrument context file</a:t>
            </a:r>
          </a:p>
          <a:p>
            <a:pPr lvl="1" eaLnBrk="1" hangingPunct="1"/>
            <a:r>
              <a:rPr lang="en-US" dirty="0">
                <a:latin typeface="Arial" charset="0"/>
                <a:ea typeface="ＭＳ Ｐゴシック" charset="0"/>
              </a:rPr>
              <a:t>pipeline context file</a:t>
            </a:r>
          </a:p>
          <a:p>
            <a:pPr eaLnBrk="1" hangingPunct="1"/>
            <a:r>
              <a:rPr lang="en-US" sz="2000" dirty="0">
                <a:latin typeface="Arial" charset="0"/>
              </a:rPr>
              <a:t>Test new pipeline context file in operations test environment</a:t>
            </a:r>
          </a:p>
          <a:p>
            <a:pPr eaLnBrk="1" hangingPunct="1"/>
            <a:r>
              <a:rPr lang="en-US" sz="2000" dirty="0">
                <a:latin typeface="Arial" charset="0"/>
              </a:rPr>
              <a:t>Update pipeline to use new pipeline context file</a:t>
            </a:r>
            <a:endParaRPr lang="en-US" sz="12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smtClean="0">
                <a:solidFill>
                  <a:srgbClr val="BB0018"/>
                </a:solidFill>
                <a:latin typeface="Arial" charset="0"/>
              </a:rPr>
              <a:t>Process for Delivering and Using New Reference Files</a:t>
            </a:r>
            <a:endParaRPr lang="en-US" sz="20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622241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800" dirty="0" smtClean="0">
                <a:latin typeface="Arial" charset="0"/>
              </a:rPr>
              <a:t>Deliveries </a:t>
            </a:r>
            <a:r>
              <a:rPr lang="en-US" sz="2800" dirty="0">
                <a:latin typeface="Arial" charset="0"/>
              </a:rPr>
              <a:t>involve:</a:t>
            </a:r>
          </a:p>
          <a:p>
            <a:pPr lvl="1" eaLnBrk="1" hangingPunct="1"/>
            <a:r>
              <a:rPr lang="en-US" sz="2400" dirty="0">
                <a:latin typeface="Arial" charset="0"/>
                <a:ea typeface="ＭＳ Ｐゴシック" charset="0"/>
              </a:rPr>
              <a:t>Providing necessary provenance information [DMS-542]</a:t>
            </a:r>
          </a:p>
          <a:p>
            <a:pPr lvl="1" eaLnBrk="1" hangingPunct="1"/>
            <a:r>
              <a:rPr lang="en-US" sz="2400" dirty="0">
                <a:latin typeface="Arial" charset="0"/>
                <a:ea typeface="ＭＳ Ｐゴシック" charset="0"/>
              </a:rPr>
              <a:t>Validation of </a:t>
            </a:r>
            <a:r>
              <a:rPr lang="en-US" sz="2400" dirty="0" smtClean="0">
                <a:latin typeface="Arial" charset="0"/>
                <a:ea typeface="ＭＳ Ｐゴシック" charset="0"/>
              </a:rPr>
              <a:t>reference/</a:t>
            </a:r>
            <a:r>
              <a:rPr lang="en-US" sz="2400" dirty="0" err="1" smtClean="0">
                <a:latin typeface="Arial" charset="0"/>
                <a:ea typeface="ＭＳ Ｐゴシック" charset="0"/>
              </a:rPr>
              <a:t>rmap</a:t>
            </a:r>
            <a:r>
              <a:rPr lang="en-US" sz="2400" dirty="0" smtClean="0">
                <a:latin typeface="Arial" charset="0"/>
                <a:ea typeface="ＭＳ Ｐゴシック" charset="0"/>
              </a:rPr>
              <a:t>/context </a:t>
            </a:r>
            <a:r>
              <a:rPr lang="en-US" sz="2400" dirty="0">
                <a:latin typeface="Arial" charset="0"/>
                <a:ea typeface="ＭＳ Ｐゴシック" charset="0"/>
              </a:rPr>
              <a:t>files</a:t>
            </a:r>
          </a:p>
          <a:p>
            <a:pPr lvl="1" eaLnBrk="1" hangingPunct="1"/>
            <a:r>
              <a:rPr lang="en-US" sz="2400" dirty="0">
                <a:latin typeface="Arial" charset="0"/>
                <a:ea typeface="ＭＳ Ｐゴシック" charset="0"/>
              </a:rPr>
              <a:t>Assigning/validating a name for the </a:t>
            </a:r>
            <a:r>
              <a:rPr lang="en-US" sz="2400" dirty="0" smtClean="0">
                <a:latin typeface="Arial" charset="0"/>
                <a:ea typeface="ＭＳ Ｐゴシック" charset="0"/>
              </a:rPr>
              <a:t>file</a:t>
            </a:r>
            <a:endParaRPr lang="en-US" sz="2400" dirty="0">
              <a:latin typeface="Arial" charset="0"/>
              <a:ea typeface="ＭＳ Ｐゴシック" charset="0"/>
            </a:endParaRPr>
          </a:p>
          <a:p>
            <a:pPr lvl="1" eaLnBrk="1" hangingPunct="1"/>
            <a:r>
              <a:rPr lang="en-US" sz="2400" dirty="0">
                <a:latin typeface="Arial" charset="0"/>
                <a:ea typeface="ＭＳ Ｐゴシック" charset="0"/>
              </a:rPr>
              <a:t>Archiving the </a:t>
            </a:r>
            <a:r>
              <a:rPr lang="en-US" sz="2400" dirty="0" smtClean="0">
                <a:latin typeface="Arial" charset="0"/>
                <a:ea typeface="ＭＳ Ｐゴシック" charset="0"/>
              </a:rPr>
              <a:t>file</a:t>
            </a:r>
            <a:endParaRPr lang="en-US" sz="2400" dirty="0">
              <a:latin typeface="Arial" charset="0"/>
              <a:ea typeface="ＭＳ Ｐゴシック" charset="0"/>
            </a:endParaRPr>
          </a:p>
          <a:p>
            <a:pPr lvl="1" eaLnBrk="1" hangingPunct="1"/>
            <a:r>
              <a:rPr lang="en-US" sz="2400" dirty="0">
                <a:latin typeface="Arial" charset="0"/>
                <a:ea typeface="ＭＳ Ｐゴシック" charset="0"/>
              </a:rPr>
              <a:t>Updating the catalog of </a:t>
            </a:r>
            <a:r>
              <a:rPr lang="en-US" sz="2400" dirty="0" smtClean="0">
                <a:latin typeface="Arial" charset="0"/>
                <a:ea typeface="ＭＳ Ｐゴシック" charset="0"/>
              </a:rPr>
              <a:t>reference/</a:t>
            </a:r>
            <a:r>
              <a:rPr lang="en-US" sz="2400" dirty="0" err="1" smtClean="0">
                <a:latin typeface="Arial" charset="0"/>
                <a:ea typeface="ＭＳ Ｐゴシック" charset="0"/>
              </a:rPr>
              <a:t>rmap</a:t>
            </a:r>
            <a:r>
              <a:rPr lang="en-US" sz="2400" dirty="0" smtClean="0">
                <a:latin typeface="Arial" charset="0"/>
                <a:ea typeface="ＭＳ Ｐゴシック" charset="0"/>
              </a:rPr>
              <a:t>/context </a:t>
            </a:r>
            <a:r>
              <a:rPr lang="en-US" sz="2400" dirty="0">
                <a:latin typeface="Arial" charset="0"/>
                <a:ea typeface="ＭＳ Ｐゴシック" charset="0"/>
              </a:rPr>
              <a:t>files with all relevant information</a:t>
            </a:r>
            <a:r>
              <a:rPr lang="en-US" sz="2400" dirty="0" smtClean="0">
                <a:latin typeface="Arial" charset="0"/>
                <a:ea typeface="ＭＳ Ｐゴシック" charset="0"/>
              </a:rPr>
              <a:t>.</a:t>
            </a:r>
            <a:endParaRPr lang="en-US" sz="24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Delivering Reference/</a:t>
            </a:r>
            <a:r>
              <a:rPr lang="en-US" b="1" dirty="0" err="1" smtClean="0">
                <a:solidFill>
                  <a:srgbClr val="BB0018"/>
                </a:solidFill>
                <a:latin typeface="Arial" charset="0"/>
              </a:rPr>
              <a:t>rmap</a:t>
            </a:r>
            <a:r>
              <a:rPr lang="en-US" b="1" dirty="0" smtClean="0">
                <a:solidFill>
                  <a:srgbClr val="BB0018"/>
                </a:solidFill>
                <a:latin typeface="Arial" charset="0"/>
              </a:rPr>
              <a:t>/context Files</a:t>
            </a:r>
            <a:endParaRPr lang="en-US"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18464708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Commiting</a:t>
            </a:r>
            <a:r>
              <a:rPr lang="en-US" sz="2800" b="1" dirty="0" smtClean="0">
                <a:solidFill>
                  <a:srgbClr val="BB0018"/>
                </a:solidFill>
                <a:latin typeface="Arial" charset="0"/>
              </a:rPr>
              <a:t> Files to CRDS</a:t>
            </a:r>
            <a:endParaRPr lang="en-US" sz="2800" b="1" dirty="0">
              <a:solidFill>
                <a:srgbClr val="BB0018"/>
              </a:solidFill>
              <a:latin typeface="Arial" charset="0"/>
            </a:endParaRPr>
          </a:p>
        </p:txBody>
      </p:sp>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30300"/>
            <a:ext cx="9144000"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1" name="Slide Number Placeholder 10"/>
          <p:cNvSpPr>
            <a:spLocks noGrp="1"/>
          </p:cNvSpPr>
          <p:nvPr>
            <p:ph type="sldNum" sz="quarter" idx="12"/>
          </p:nvPr>
        </p:nvSpPr>
        <p:spPr/>
        <p:txBody>
          <a:bodyPr/>
          <a:lstStyle/>
          <a:p>
            <a:pPr>
              <a:defRPr/>
            </a:pPr>
            <a:r>
              <a:rPr lang="en-US" smtClean="0"/>
              <a:t>1-</a:t>
            </a:r>
            <a:fld id="{2D61C627-6E20-420F-83CB-DEA388E29667}"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34408683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IS/RIA/RIS: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a:t>
            </a:r>
            <a:r>
              <a:rPr lang="en-US" sz="1600" dirty="0"/>
              <a:t>r</a:t>
            </a:r>
            <a:r>
              <a:rPr lang="en-US" sz="1600" dirty="0" smtClean="0"/>
              <a:t>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edits </a:t>
            </a:r>
            <a:r>
              <a:rPr lang="en-US" sz="1600" dirty="0" err="1" smtClean="0"/>
              <a:t>rmap</a:t>
            </a:r>
            <a:r>
              <a:rPr lang="en-US" sz="1600" dirty="0" smtClean="0"/>
              <a:t> to use new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a:t>
            </a:r>
            <a:r>
              <a:rPr lang="en-US" sz="1600" dirty="0" err="1" smtClean="0"/>
              <a:t>rmap</a:t>
            </a:r>
            <a:r>
              <a:rPr lang="en-US" sz="1600" dirty="0" smtClean="0"/>
              <a: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edits instrument context file to use new </a:t>
            </a:r>
            <a:r>
              <a:rPr lang="en-US" sz="1600" dirty="0" err="1" smtClean="0"/>
              <a:t>rmap</a:t>
            </a:r>
            <a:r>
              <a:rPr lang="en-US" sz="1600" dirty="0" smtClean="0"/>
              <a: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instrument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e</a:t>
            </a:r>
            <a:r>
              <a:rPr lang="en-US" sz="1600" dirty="0" smtClean="0"/>
              <a:t>dits pipeline context file to use new instrument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c</a:t>
            </a:r>
            <a:r>
              <a:rPr lang="en-US" sz="1600" dirty="0" smtClean="0"/>
              <a:t>ommits new pipeline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r</a:t>
            </a:r>
            <a:r>
              <a:rPr lang="en-US" sz="1600" dirty="0" smtClean="0"/>
              <a:t>equests operations test new pipeline </a:t>
            </a:r>
            <a:r>
              <a:rPr lang="en-US" sz="1600" dirty="0" smtClean="0"/>
              <a:t>context</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s</a:t>
            </a:r>
            <a:r>
              <a:rPr lang="en-US" sz="1600" dirty="0" smtClean="0"/>
              <a:t>ets test version of operational environment to use new pipeline context, runs regression tests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o</a:t>
            </a:r>
            <a:r>
              <a:rPr lang="en-US" sz="1600" dirty="0" smtClean="0"/>
              <a:t>n approval from WIT, sets operations environment to use new pipeline context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Use Case 1: General Case</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629263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Used when there is one-for-one file replacement (reference, </a:t>
            </a:r>
            <a:r>
              <a:rPr lang="en-US" sz="1600" dirty="0" err="1" smtClean="0"/>
              <a:t>rmap</a:t>
            </a:r>
            <a:r>
              <a:rPr lang="en-US" sz="1600" dirty="0"/>
              <a:t> </a:t>
            </a:r>
            <a:r>
              <a:rPr lang="en-US" sz="1600" dirty="0" smtClean="0"/>
              <a:t>or instrument context) for any number of files listed within one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form allows entering in replacements for listed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One button submit handles chain of commits. E.g.,</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all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reference file commits complete, creates new </a:t>
            </a:r>
            <a:r>
              <a:rPr lang="en-US" sz="1600" dirty="0" err="1" smtClean="0"/>
              <a:t>rmap</a:t>
            </a:r>
            <a:r>
              <a:rPr lang="en-US" sz="1600" dirty="0" smtClean="0"/>
              <a:t>, then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a:t>
            </a:r>
            <a:r>
              <a:rPr lang="en-US" sz="1400" dirty="0" err="1" smtClean="0"/>
              <a:t>rmap</a:t>
            </a:r>
            <a:r>
              <a:rPr lang="en-US" sz="1400" dirty="0" smtClean="0"/>
              <a:t> entry reference file names with the identified committed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a:t>
            </a:r>
            <a:r>
              <a:rPr lang="en-US" sz="1600" dirty="0" err="1" smtClean="0"/>
              <a:t>rmap</a:t>
            </a:r>
            <a:r>
              <a:rPr lang="en-US" sz="1600" dirty="0" smtClean="0"/>
              <a:t> commit completes, creates new instrument context,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instrument context </a:t>
            </a:r>
            <a:r>
              <a:rPr lang="en-US" sz="1400" dirty="0" err="1" smtClean="0"/>
              <a:t>rmap</a:t>
            </a:r>
            <a:r>
              <a:rPr lang="en-US" sz="1400" dirty="0" smtClean="0"/>
              <a:t> reference with new </a:t>
            </a:r>
            <a:r>
              <a:rPr lang="en-US" sz="1400" dirty="0" err="1" smtClean="0"/>
              <a:t>rmap</a:t>
            </a:r>
            <a:r>
              <a:rPr lang="en-US" sz="1400" dirty="0" smtClean="0"/>
              <a:t> name generated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instrument context completes, creates new pipeline context,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pipeline context instrument context reference with new instrument context name generated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Returns names of all committed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Use Case 2: File replacement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5604720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CRDS Ops Concept</a:t>
            </a:r>
            <a:endParaRPr lang="en-US" sz="2800" dirty="0"/>
          </a:p>
        </p:txBody>
      </p:sp>
      <p:sp>
        <p:nvSpPr>
          <p:cNvPr id="3" name="Content Placeholder 2"/>
          <p:cNvSpPr>
            <a:spLocks noGrp="1"/>
          </p:cNvSpPr>
          <p:nvPr>
            <p:ph idx="1"/>
          </p:nvPr>
        </p:nvSpPr>
        <p:spPr/>
        <p:txBody>
          <a:bodyPr/>
          <a:lstStyle/>
          <a:p>
            <a:r>
              <a:rPr lang="en-US" dirty="0" smtClean="0"/>
              <a:t>Key CRDS functionality</a:t>
            </a:r>
          </a:p>
          <a:p>
            <a:pPr lvl="1"/>
            <a:r>
              <a:rPr lang="en-US" dirty="0" smtClean="0"/>
              <a:t>Identify the most appropriate calibration reference data for a data set based on science instrument, mode, and date.</a:t>
            </a:r>
          </a:p>
          <a:p>
            <a:pPr lvl="1"/>
            <a:r>
              <a:rPr lang="en-US" dirty="0" smtClean="0"/>
              <a:t>Check the validity of calibration reference data files</a:t>
            </a:r>
          </a:p>
          <a:p>
            <a:pPr lvl="1"/>
            <a:r>
              <a:rPr lang="en-US" dirty="0" smtClean="0"/>
              <a:t>Track when and why calibration reference data have been entered into the system.</a:t>
            </a:r>
          </a:p>
          <a:p>
            <a:pPr lvl="1"/>
            <a:r>
              <a:rPr lang="en-US" dirty="0" smtClean="0"/>
              <a:t>Ensure that calibration reference data are appropriately archived.</a:t>
            </a:r>
          </a:p>
          <a:p>
            <a:pPr lvl="1"/>
            <a:r>
              <a:rPr lang="en-US" dirty="0" smtClean="0"/>
              <a:t>Provide user access to calibration reference data information.</a:t>
            </a:r>
          </a:p>
          <a:p>
            <a:r>
              <a:rPr lang="en-US" dirty="0" smtClean="0"/>
              <a:t>Analog to HST CDBS</a:t>
            </a:r>
          </a:p>
          <a:p>
            <a:pPr lvl="1"/>
            <a:r>
              <a:rPr lang="en-US" dirty="0" smtClean="0"/>
              <a:t>CDBS design precludes easy implementation of all desired </a:t>
            </a:r>
            <a:r>
              <a:rPr lang="en-US" dirty="0" smtClean="0"/>
              <a:t>JWST requirements</a:t>
            </a:r>
            <a:r>
              <a:rPr lang="en-US" dirty="0" smtClean="0"/>
              <a:t>.</a:t>
            </a:r>
          </a:p>
          <a:p>
            <a:pPr lvl="1"/>
            <a:r>
              <a:rPr lang="en-US" dirty="0" smtClean="0"/>
              <a:t>New architecture required.</a:t>
            </a:r>
            <a:endParaRPr lang="en-US" dirty="0"/>
          </a:p>
        </p:txBody>
      </p:sp>
      <p:sp>
        <p:nvSpPr>
          <p:cNvPr id="4" name="Date Placeholder 3"/>
          <p:cNvSpPr>
            <a:spLocks noGrp="1"/>
          </p:cNvSpPr>
          <p:nvPr>
            <p:ph type="dt" sz="half" idx="10"/>
          </p:nvPr>
        </p:nvSpPr>
        <p:spPr/>
        <p:txBody>
          <a:bodyPr/>
          <a:lstStyle/>
          <a:p>
            <a:pPr>
              <a:defRPr/>
            </a:pPr>
            <a:r>
              <a:rPr lang="en-US" smtClean="0"/>
              <a:t>Dec 14, 2011</a:t>
            </a:r>
            <a:endParaRPr lang="en-US" dirty="0"/>
          </a:p>
        </p:txBody>
      </p:sp>
      <p:sp>
        <p:nvSpPr>
          <p:cNvPr id="5" name="Footer Placeholder 4"/>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6" name="Slide Number Placeholder 5"/>
          <p:cNvSpPr>
            <a:spLocks noGrp="1"/>
          </p:cNvSpPr>
          <p:nvPr>
            <p:ph type="sldNum" sz="quarter" idx="12"/>
          </p:nvPr>
        </p:nvSpPr>
        <p:spPr/>
        <p:txBody>
          <a:bodyPr/>
          <a:lstStyle/>
          <a:p>
            <a:pPr>
              <a:defRPr/>
            </a:pPr>
            <a:r>
              <a:rPr lang="en-US" smtClean="0"/>
              <a:t>1-</a:t>
            </a:r>
            <a:fld id="{2D61C627-6E20-420F-83CB-DEA388E29667}" type="slidenum">
              <a:rPr lang="en-US" smtClean="0"/>
              <a:pPr>
                <a:defRPr/>
              </a:pPr>
              <a:t>2</a:t>
            </a:fld>
            <a:endParaRPr lang="en-US" smtClean="0"/>
          </a:p>
          <a:p>
            <a:pPr>
              <a:defRPr/>
            </a:pPr>
            <a:endParaRPr lang="en-US" dirty="0"/>
          </a:p>
        </p:txBody>
      </p:sp>
    </p:spTree>
    <p:extLst>
      <p:ext uri="{BB962C8B-B14F-4D97-AF65-F5344CB8AC3E}">
        <p14:creationId xmlns:p14="http://schemas.microsoft.com/office/powerpoint/2010/main" val="23727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Adding new time-dependent reference files to existing list in </a:t>
            </a:r>
            <a:r>
              <a:rPr lang="en-US" sz="1600" dirty="0" err="1" smtClean="0"/>
              <a:t>rmap</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form provides place to make additions to existing </a:t>
            </a:r>
            <a:r>
              <a:rPr lang="en-US" sz="1600" dirty="0" err="1" smtClean="0"/>
              <a:t>rmap</a:t>
            </a:r>
            <a:r>
              <a:rPr lang="en-US" sz="1600" dirty="0" smtClean="0"/>
              <a:t>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Goes through same process as Use Case 2 to edit/commit all chained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One step for the user</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Commit Use Case 3: time-dependent changes  </a:t>
            </a:r>
            <a:endParaRPr lang="en-US"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1512630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1400" dirty="0">
                <a:latin typeface="Arial" charset="0"/>
              </a:rPr>
              <a:t>For all types of files:</a:t>
            </a:r>
          </a:p>
          <a:p>
            <a:pPr lvl="1" eaLnBrk="1" hangingPunct="1"/>
            <a:r>
              <a:rPr lang="en-US" sz="1200" dirty="0">
                <a:latin typeface="Arial" charset="0"/>
                <a:ea typeface="ＭＳ Ｐゴシック" charset="0"/>
              </a:rPr>
              <a:t>Name must be unique and obeys naming conventions</a:t>
            </a:r>
          </a:p>
          <a:p>
            <a:pPr lvl="2" eaLnBrk="1" hangingPunct="1"/>
            <a:r>
              <a:rPr lang="en-US" sz="1100" dirty="0" smtClean="0">
                <a:latin typeface="Arial" charset="0"/>
                <a:ea typeface="ＭＳ Ｐゴシック" charset="0"/>
              </a:rPr>
              <a:t>CRDS </a:t>
            </a:r>
            <a:r>
              <a:rPr lang="en-US" sz="1100" dirty="0">
                <a:latin typeface="Arial" charset="0"/>
                <a:ea typeface="ＭＳ Ｐゴシック" charset="0"/>
              </a:rPr>
              <a:t>supplies </a:t>
            </a:r>
            <a:r>
              <a:rPr lang="en-US" sz="1100" dirty="0" smtClean="0">
                <a:latin typeface="Arial" charset="0"/>
                <a:ea typeface="ＭＳ Ｐゴシック" charset="0"/>
              </a:rPr>
              <a:t>name, retains original name in catalog and header</a:t>
            </a:r>
            <a:endParaRPr lang="en-US" sz="1100" dirty="0">
              <a:latin typeface="Arial" charset="0"/>
              <a:ea typeface="ＭＳ Ｐゴシック" charset="0"/>
            </a:endParaRPr>
          </a:p>
          <a:p>
            <a:pPr lvl="1" eaLnBrk="1" hangingPunct="1"/>
            <a:r>
              <a:rPr lang="en-US" sz="1200" dirty="0">
                <a:latin typeface="Arial" charset="0"/>
                <a:ea typeface="ＭＳ Ｐゴシック" charset="0"/>
              </a:rPr>
              <a:t>Information must be provided to document provenance: [DMS-542]</a:t>
            </a:r>
          </a:p>
          <a:p>
            <a:pPr lvl="2" eaLnBrk="1" hangingPunct="1"/>
            <a:r>
              <a:rPr lang="en-US" sz="1050" dirty="0">
                <a:latin typeface="Arial" charset="0"/>
                <a:ea typeface="ＭＳ Ｐゴシック" charset="0"/>
              </a:rPr>
              <a:t>Who made the file, who committed the file</a:t>
            </a:r>
          </a:p>
          <a:p>
            <a:pPr lvl="2" eaLnBrk="1" hangingPunct="1"/>
            <a:r>
              <a:rPr lang="en-US" sz="1050" dirty="0">
                <a:latin typeface="Arial" charset="0"/>
                <a:ea typeface="ＭＳ Ｐゴシック" charset="0"/>
              </a:rPr>
              <a:t>How the file was made, </a:t>
            </a:r>
            <a:r>
              <a:rPr lang="en-US" sz="1050" dirty="0" err="1">
                <a:latin typeface="Arial" charset="0"/>
                <a:ea typeface="ＭＳ Ｐゴシック" charset="0"/>
              </a:rPr>
              <a:t>etc</a:t>
            </a:r>
            <a:endParaRPr lang="en-US" sz="1050" dirty="0">
              <a:latin typeface="Arial" charset="0"/>
              <a:ea typeface="ＭＳ Ｐゴシック" charset="0"/>
            </a:endParaRPr>
          </a:p>
          <a:p>
            <a:pPr lvl="2" eaLnBrk="1" hangingPunct="1"/>
            <a:r>
              <a:rPr lang="en-US" sz="1050" dirty="0">
                <a:latin typeface="Arial" charset="0"/>
                <a:ea typeface="ＭＳ Ｐゴシック" charset="0"/>
              </a:rPr>
              <a:t>Significance of change</a:t>
            </a:r>
          </a:p>
          <a:p>
            <a:pPr eaLnBrk="1" hangingPunct="1"/>
            <a:r>
              <a:rPr lang="en-US" sz="1400" dirty="0">
                <a:latin typeface="Arial" charset="0"/>
              </a:rPr>
              <a:t>Reference Files:</a:t>
            </a:r>
          </a:p>
          <a:p>
            <a:pPr lvl="1" eaLnBrk="1" hangingPunct="1"/>
            <a:r>
              <a:rPr lang="en-US" sz="1200" dirty="0">
                <a:latin typeface="Arial" charset="0"/>
                <a:ea typeface="ＭＳ Ｐゴシック" charset="0"/>
              </a:rPr>
              <a:t>Verify file is conformant with required format (e.g. valid FITS file)</a:t>
            </a:r>
          </a:p>
          <a:p>
            <a:pPr lvl="1" eaLnBrk="1" hangingPunct="1"/>
            <a:r>
              <a:rPr lang="en-US" sz="1200" dirty="0">
                <a:latin typeface="Arial" charset="0"/>
                <a:ea typeface="ＭＳ Ｐゴシック" charset="0"/>
              </a:rPr>
              <a:t>Verify file contains necessary information on how the </a:t>
            </a:r>
            <a:r>
              <a:rPr lang="en-US" sz="1200" dirty="0" smtClean="0">
                <a:latin typeface="Arial" charset="0"/>
                <a:ea typeface="ＭＳ Ｐゴシック" charset="0"/>
              </a:rPr>
              <a:t>file </a:t>
            </a:r>
            <a:r>
              <a:rPr lang="en-US" sz="1200" dirty="0">
                <a:latin typeface="Arial" charset="0"/>
                <a:ea typeface="ＭＳ Ｐゴシック" charset="0"/>
              </a:rPr>
              <a:t>was </a:t>
            </a:r>
            <a:r>
              <a:rPr lang="en-US" sz="1200" dirty="0" smtClean="0">
                <a:latin typeface="Arial" charset="0"/>
                <a:ea typeface="ＭＳ Ｐゴシック" charset="0"/>
              </a:rPr>
              <a:t>generated </a:t>
            </a:r>
            <a:r>
              <a:rPr lang="en-US" sz="1200" dirty="0">
                <a:latin typeface="Arial" charset="0"/>
                <a:ea typeface="ＭＳ Ｐゴシック" charset="0"/>
              </a:rPr>
              <a:t>[DMS-546]</a:t>
            </a:r>
          </a:p>
          <a:p>
            <a:pPr lvl="1" eaLnBrk="1" hangingPunct="1"/>
            <a:r>
              <a:rPr lang="en-US" sz="1200" dirty="0">
                <a:latin typeface="Arial" charset="0"/>
                <a:ea typeface="ＭＳ Ｐゴシック" charset="0"/>
              </a:rPr>
              <a:t>Verify file has necessary structure and content</a:t>
            </a:r>
          </a:p>
          <a:p>
            <a:pPr lvl="2" eaLnBrk="1" hangingPunct="1"/>
            <a:r>
              <a:rPr lang="en-US" sz="1050" dirty="0">
                <a:latin typeface="Arial" charset="0"/>
                <a:ea typeface="ＭＳ Ｐゴシック" charset="0"/>
              </a:rPr>
              <a:t>Very open ended</a:t>
            </a:r>
          </a:p>
          <a:p>
            <a:pPr lvl="2" eaLnBrk="1" hangingPunct="1"/>
            <a:r>
              <a:rPr lang="en-US" sz="1050" dirty="0">
                <a:latin typeface="Arial" charset="0"/>
                <a:ea typeface="ＭＳ Ｐゴシック" charset="0"/>
              </a:rPr>
              <a:t>Lots of rules on content make for harder maintenance</a:t>
            </a:r>
          </a:p>
          <a:p>
            <a:pPr eaLnBrk="1" hangingPunct="1"/>
            <a:r>
              <a:rPr lang="en-US" sz="1400" dirty="0">
                <a:latin typeface="Arial" charset="0"/>
              </a:rPr>
              <a:t>Rules Files:</a:t>
            </a:r>
          </a:p>
          <a:p>
            <a:pPr lvl="1" eaLnBrk="1" hangingPunct="1"/>
            <a:r>
              <a:rPr lang="en-US" sz="1200" dirty="0">
                <a:latin typeface="Arial" charset="0"/>
                <a:ea typeface="ＭＳ Ｐゴシック" charset="0"/>
              </a:rPr>
              <a:t>All reference files referred to must be in CRDS [DMS-535]</a:t>
            </a:r>
          </a:p>
          <a:p>
            <a:pPr lvl="1" eaLnBrk="1" hangingPunct="1"/>
            <a:r>
              <a:rPr lang="en-US" sz="1200" dirty="0">
                <a:latin typeface="Arial" charset="0"/>
                <a:ea typeface="ＭＳ Ｐゴシック" charset="0"/>
              </a:rPr>
              <a:t>Syntax is correct</a:t>
            </a:r>
          </a:p>
          <a:p>
            <a:pPr lvl="1" eaLnBrk="1" hangingPunct="1"/>
            <a:r>
              <a:rPr lang="en-US" sz="1200" dirty="0">
                <a:latin typeface="Arial" charset="0"/>
                <a:ea typeface="ＭＳ Ｐゴシック" charset="0"/>
              </a:rPr>
              <a:t>All previous modes covered remain covered [provide warning</a:t>
            </a:r>
            <a:r>
              <a:rPr lang="en-US" sz="1200" dirty="0" smtClean="0">
                <a:latin typeface="Arial" charset="0"/>
                <a:ea typeface="ＭＳ Ｐゴシック" charset="0"/>
              </a:rPr>
              <a:t>]</a:t>
            </a:r>
          </a:p>
          <a:p>
            <a:pPr lvl="1" eaLnBrk="1" hangingPunct="1"/>
            <a:r>
              <a:rPr lang="en-US" sz="1200" dirty="0" smtClean="0">
                <a:latin typeface="Arial" charset="0"/>
                <a:ea typeface="ＭＳ Ｐゴシック" charset="0"/>
              </a:rPr>
              <a:t>No identical selection sets can appear twice in the file.</a:t>
            </a:r>
            <a:endParaRPr lang="en-US" sz="1200" dirty="0">
              <a:latin typeface="Arial" charset="0"/>
              <a:ea typeface="ＭＳ Ｐゴシック" charset="0"/>
            </a:endParaRPr>
          </a:p>
          <a:p>
            <a:pPr eaLnBrk="1" hangingPunct="1"/>
            <a:r>
              <a:rPr lang="en-US" sz="1400" dirty="0">
                <a:latin typeface="Arial" charset="0"/>
              </a:rPr>
              <a:t>Context Files:</a:t>
            </a:r>
            <a:endParaRPr lang="en-US" sz="1000" dirty="0">
              <a:latin typeface="Arial" charset="0"/>
            </a:endParaRPr>
          </a:p>
          <a:p>
            <a:pPr lvl="1" eaLnBrk="1" hangingPunct="1"/>
            <a:r>
              <a:rPr lang="en-US" sz="1200" dirty="0">
                <a:latin typeface="Arial" charset="0"/>
                <a:ea typeface="ＭＳ Ｐゴシック" charset="0"/>
              </a:rPr>
              <a:t>All context or rules files referred to must be in CRDS [DMS-535]</a:t>
            </a:r>
          </a:p>
          <a:p>
            <a:pPr lvl="1" eaLnBrk="1" hangingPunct="1"/>
            <a:r>
              <a:rPr lang="en-US" sz="1200" dirty="0">
                <a:latin typeface="Arial" charset="0"/>
                <a:ea typeface="ＭＳ Ｐゴシック" charset="0"/>
              </a:rPr>
              <a:t>Syntax is correct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Validation of CRDS Files</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12525578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dirty="0">
                <a:latin typeface="Arial" charset="0"/>
              </a:rPr>
              <a:t>The archive shall be able to archive the following kinds of files:</a:t>
            </a:r>
          </a:p>
          <a:p>
            <a:pPr lvl="1" eaLnBrk="1" hangingPunct="1"/>
            <a:r>
              <a:rPr lang="en-US" sz="1600" dirty="0">
                <a:latin typeface="Arial" charset="0"/>
                <a:ea typeface="ＭＳ Ｐゴシック" charset="0"/>
              </a:rPr>
              <a:t>Calibration Reference Files</a:t>
            </a:r>
          </a:p>
          <a:p>
            <a:pPr lvl="1" eaLnBrk="1" hangingPunct="1"/>
            <a:r>
              <a:rPr lang="en-US" sz="1600" dirty="0">
                <a:latin typeface="Arial" charset="0"/>
                <a:ea typeface="ＭＳ Ｐゴシック" charset="0"/>
              </a:rPr>
              <a:t>Rules Files that define how data should be mapped to Calibration Reference Files</a:t>
            </a:r>
          </a:p>
          <a:p>
            <a:pPr lvl="1" eaLnBrk="1" hangingPunct="1"/>
            <a:r>
              <a:rPr lang="en-US" sz="1600" dirty="0">
                <a:latin typeface="Arial" charset="0"/>
                <a:ea typeface="ＭＳ Ｐゴシック" charset="0"/>
              </a:rPr>
              <a:t>Context Files that define which Rules Files should be used for a given instance of calibration pipeline </a:t>
            </a:r>
            <a:r>
              <a:rPr lang="en-US" sz="1600" dirty="0" smtClean="0">
                <a:latin typeface="Arial" charset="0"/>
                <a:ea typeface="ＭＳ Ｐゴシック" charset="0"/>
              </a:rPr>
              <a:t>execution</a:t>
            </a:r>
          </a:p>
          <a:p>
            <a:pPr eaLnBrk="1" hangingPunct="1"/>
            <a:r>
              <a:rPr lang="en-US" sz="1600" dirty="0">
                <a:latin typeface="Arial" charset="0"/>
              </a:rPr>
              <a:t>The Archive shall accept any name supplied for such files, and any format provided</a:t>
            </a:r>
            <a:r>
              <a:rPr lang="en-US" sz="1600" dirty="0" smtClean="0">
                <a:latin typeface="Arial" charset="0"/>
              </a:rPr>
              <a:t>.</a:t>
            </a:r>
          </a:p>
          <a:p>
            <a:pPr lvl="1" eaLnBrk="1" hangingPunct="1"/>
            <a:r>
              <a:rPr lang="en-US" sz="1600" dirty="0">
                <a:latin typeface="Arial" charset="0"/>
              </a:rPr>
              <a:t>The Archive shall be able to apply a set of rules for the acceptable name and format of the file to be archived. These rules shall be configurable to handle new naming schemes or a new file format if one is added to the supported </a:t>
            </a:r>
            <a:r>
              <a:rPr lang="en-US" sz="1600" dirty="0" smtClean="0">
                <a:latin typeface="Arial" charset="0"/>
              </a:rPr>
              <a:t>list</a:t>
            </a:r>
          </a:p>
          <a:p>
            <a:pPr eaLnBrk="1" hangingPunct="1"/>
            <a:r>
              <a:rPr lang="en-US" dirty="0" smtClean="0"/>
              <a:t>The </a:t>
            </a:r>
            <a:r>
              <a:rPr lang="en-US" dirty="0"/>
              <a:t>archive shall provide a mechanism to prevent the overwriting of a reference/</a:t>
            </a:r>
            <a:r>
              <a:rPr lang="en-US" dirty="0" err="1"/>
              <a:t>rmap</a:t>
            </a:r>
            <a:r>
              <a:rPr lang="en-US" dirty="0"/>
              <a:t>/context file with the same name by CRDS when CRDS submits such a file to the archive to be archived</a:t>
            </a:r>
            <a:endParaRPr lang="en-US" dirty="0">
              <a:latin typeface="Arial" charset="0"/>
            </a:endParaRPr>
          </a:p>
          <a:p>
            <a:pPr eaLnBrk="1" hangingPunct="1"/>
            <a:endParaRPr lang="en-US" sz="2400" dirty="0">
              <a:latin typeface="Arial" charset="0"/>
              <a:ea typeface="ＭＳ Ｐゴシック" charset="0"/>
            </a:endParaRP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Requirements CRDS places on Archive</a:t>
            </a:r>
            <a:endParaRPr lang="en-US"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9587703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Use Categories</a:t>
            </a:r>
            <a:endParaRPr lang="en-US" sz="2800" b="1" dirty="0">
              <a:solidFill>
                <a:srgbClr val="BB0018"/>
              </a:solidFill>
              <a:latin typeface="Arial" charset="0"/>
            </a:endParaRPr>
          </a:p>
        </p:txBody>
      </p:sp>
      <p:pic>
        <p:nvPicPr>
          <p:cNvPr id="7" name="Picture 2" descr="CRDSutiliti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7175" cy="699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8" name="Slide Number Placeholder 7"/>
          <p:cNvSpPr>
            <a:spLocks noGrp="1"/>
          </p:cNvSpPr>
          <p:nvPr>
            <p:ph type="sldNum" sz="quarter" idx="12"/>
          </p:nvPr>
        </p:nvSpPr>
        <p:spPr/>
        <p:txBody>
          <a:bodyPr/>
          <a:lstStyle/>
          <a:p>
            <a:pPr>
              <a:defRPr/>
            </a:pPr>
            <a:r>
              <a:rPr lang="en-US" smtClean="0"/>
              <a:t>1-</a:t>
            </a:r>
            <a:fld id="{2D61C627-6E20-420F-83CB-DEA388E29667}"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37088438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err="1" smtClean="0"/>
              <a:t>Bestref</a:t>
            </a:r>
            <a:r>
              <a:rPr lang="en-US" dirty="0" smtClean="0"/>
              <a:t> service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Basic capability implemented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Basic functionality running on test web server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Performance capable of handling hundreds of requests (all reference files) per second on HST examples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Commit functionality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Utilities for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Operators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Operational Software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Instrument scientists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Areas of Design/Development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6848859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interface requires authentication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just anyone should be able to commit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Streamlined commit facility requires significant interactivity on web form</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Hence </a:t>
            </a:r>
            <a:r>
              <a:rPr lang="en-US" sz="1600" dirty="0" err="1" smtClean="0"/>
              <a:t>javascript</a:t>
            </a:r>
            <a:r>
              <a:rPr lang="en-US" sz="1600" dirty="0" smtClean="0"/>
              <a:t> technology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Adoption of CDBS TPN files for validation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These files describe properties of reference files that should be met</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Can use these (or something similar) for JWST validation information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Includes expected data structure (for tables), data type, required keywords, columns in tables, etc.</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Interface issues with Archive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How to submit files to the Archive (current and future)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How to monitor process in archiving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Design </a:t>
            </a:r>
            <a:r>
              <a:rPr lang="en-US" sz="2800" b="1" dirty="0" smtClean="0">
                <a:solidFill>
                  <a:srgbClr val="BB0018"/>
                </a:solidFill>
                <a:latin typeface="Arial" charset="0"/>
              </a:rPr>
              <a:t>Decisions</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27481485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naming issues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Ensuring unique names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Naming convention for reference/</a:t>
            </a:r>
            <a:r>
              <a:rPr lang="en-US" sz="1600" dirty="0" err="1" smtClean="0"/>
              <a:t>rmap</a:t>
            </a:r>
            <a:r>
              <a:rPr lang="en-US" sz="1600" dirty="0" smtClean="0"/>
              <a:t>/context files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Favor automatically sequentially generated </a:t>
            </a:r>
            <a:r>
              <a:rPr lang="en-US" sz="1400" dirty="0" smtClean="0"/>
              <a:t>filenames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How to deal with filenames during parallel operation?</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current and recent pipeline context in user interface choices of contexts to base changes 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Requires Operational system to maintain history of contexts used and provide interface to CRDS (and other systems) for obtaining the history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Detect and warn when </a:t>
            </a:r>
            <a:r>
              <a:rPr lang="en-US" sz="1600" dirty="0" err="1" smtClean="0"/>
              <a:t>rmap</a:t>
            </a:r>
            <a:r>
              <a:rPr lang="en-US" sz="1600" dirty="0" smtClean="0"/>
              <a:t> update eliminates a previously existing selection case </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Likely a user error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Listed under utilities as well</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Design </a:t>
            </a:r>
            <a:r>
              <a:rPr lang="en-US" sz="2800" b="1" dirty="0" smtClean="0">
                <a:solidFill>
                  <a:srgbClr val="BB0018"/>
                </a:solidFill>
                <a:latin typeface="Arial" charset="0"/>
              </a:rPr>
              <a:t>Decisions </a:t>
            </a:r>
            <a:r>
              <a:rPr lang="en-US" sz="2800" b="1" dirty="0" smtClean="0">
                <a:solidFill>
                  <a:srgbClr val="BB0018"/>
                </a:solidFill>
                <a:latin typeface="Arial" charset="0"/>
              </a:rPr>
              <a:t>(</a:t>
            </a:r>
            <a:r>
              <a:rPr lang="en-US" sz="2800" b="1" dirty="0" err="1" smtClean="0">
                <a:solidFill>
                  <a:srgbClr val="BB0018"/>
                </a:solidFill>
                <a:latin typeface="Arial" charset="0"/>
              </a:rPr>
              <a:t>cont</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26</a:t>
            </a:fld>
            <a:endParaRPr lang="en-US" smtClean="0"/>
          </a:p>
          <a:p>
            <a:pPr>
              <a:defRPr/>
            </a:pPr>
            <a:endParaRPr lang="en-US" dirty="0"/>
          </a:p>
        </p:txBody>
      </p:sp>
    </p:spTree>
    <p:extLst>
      <p:ext uri="{BB962C8B-B14F-4D97-AF65-F5344CB8AC3E}">
        <p14:creationId xmlns:p14="http://schemas.microsoft.com/office/powerpoint/2010/main" val="29659094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Generic (used by more than one category of users</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reference files with th</a:t>
            </a:r>
            <a:r>
              <a:rPr lang="en-US" sz="1400" dirty="0" smtClean="0"/>
              <a:t>e needs of given pipeline contexts [HST-2]</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one context, a list or range of contexts, or all</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Used by Operations (for switching context), central store repository of reference files, off-site users…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 which reference files are different by a change in contexts or rules [DMS-545]</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Identify which datasets in a list would be affected by changes from the context they were processed under to a new one. [HST-5]</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a:t>Useful for determining scope of changes, or what datasets must be reprocessed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Closely related to previous item</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which reference files are need used for a given context [DMS-547]</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Built on by HST-2</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the current operations context, and the history of past operations contexts [HST-7]</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Imposes requirement SDP-3 on operations system</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a:t>Tool to list which instruments and corresponding instrument modes that are affected by a change in pipeline or instrument contexts, or rules files [HST-19]</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and Tools needed (1/5)</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24345745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Primarily for Operations</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Detect if any files revert to earlier versions on switching contexts [HST-1]</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Needed by operations to catch inadvertent </a:t>
            </a:r>
            <a:r>
              <a:rPr lang="en-US" sz="1600" dirty="0" err="1" smtClean="0"/>
              <a:t>undos</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and Tools needed (2/</a:t>
            </a:r>
            <a:r>
              <a:rPr lang="en-US" sz="2800" b="1" dirty="0">
                <a:solidFill>
                  <a:srgbClr val="BB0018"/>
                </a:solidFill>
                <a:latin typeface="Arial" charset="0"/>
              </a:rPr>
              <a:t>5</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31665437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Primarily for Instrument Scientists</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Mark reference files or </a:t>
            </a:r>
            <a:r>
              <a:rPr lang="en-US" sz="1600" dirty="0" err="1" smtClean="0"/>
              <a:t>rmaps</a:t>
            </a:r>
            <a:r>
              <a:rPr lang="en-US" sz="1600" dirty="0" smtClean="0"/>
              <a:t> as bad (and by consequence, all other files that refer to them) so that </a:t>
            </a:r>
            <a:r>
              <a:rPr lang="en-US" sz="1600" dirty="0" err="1" smtClean="0"/>
              <a:t>bestref</a:t>
            </a:r>
            <a:r>
              <a:rPr lang="en-US" sz="1600" dirty="0" smtClean="0"/>
              <a:t> service won’t use them [DMS-543,641]</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reference files in use by specified instrument modes [DMS-548]</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Possibly covered by DMS-540 tool (for general users)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Determine if a new </a:t>
            </a:r>
            <a:r>
              <a:rPr lang="en-US" sz="1600" dirty="0" err="1" smtClean="0"/>
              <a:t>rmap</a:t>
            </a:r>
            <a:r>
              <a:rPr lang="en-US" sz="1600" dirty="0" smtClean="0"/>
              <a:t> doesn’t cover previously covered modes or cases [HST-4]</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Provide a configurable tool to compare reference files in the form of FITS tables to identify differences between two version in a concise and useful way [HST-9]</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Provide a convenient user interface tool for replacing existing reference files, or adding new date-dependent reference files to an existing list that avoids requiring explicit editing and submission of new </a:t>
            </a:r>
            <a:r>
              <a:rPr lang="en-US" sz="1600" dirty="0" err="1" smtClean="0"/>
              <a:t>rmaps</a:t>
            </a:r>
            <a:r>
              <a:rPr lang="en-US" sz="1600" dirty="0" smtClean="0"/>
              <a:t> or contexts. [HST-10]</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Provide a tool that displays the required selection criteria for a specified type of reference files, and the permitted values for the parameters used for the selection criteria [HST-11]</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and Tools needed (3/5)</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29</a:t>
            </a:fld>
            <a:endParaRPr lang="en-US" smtClean="0"/>
          </a:p>
          <a:p>
            <a:pPr>
              <a:defRPr/>
            </a:pPr>
            <a:endParaRPr lang="en-US" dirty="0"/>
          </a:p>
        </p:txBody>
      </p:sp>
    </p:spTree>
    <p:extLst>
      <p:ext uri="{BB962C8B-B14F-4D97-AF65-F5344CB8AC3E}">
        <p14:creationId xmlns:p14="http://schemas.microsoft.com/office/powerpoint/2010/main" val="36663900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600200"/>
            <a:ext cx="8216900" cy="4776788"/>
          </a:xfrm>
        </p:spPr>
        <p:txBody>
          <a:bodyPr lIns="90000" tIns="46800" rIns="90000" bIns="46800"/>
          <a:lstStyle/>
          <a:p>
            <a:pPr eaLnBrk="1" hangingPunct="1">
              <a:lnSpc>
                <a:spcPct val="90000"/>
              </a:lnSpc>
            </a:pPr>
            <a:r>
              <a:rPr lang="en-US" sz="2000" dirty="0">
                <a:solidFill>
                  <a:srgbClr val="FF0000"/>
                </a:solidFill>
                <a:latin typeface="Arial" charset="0"/>
              </a:rPr>
              <a:t>DMS pipelines: </a:t>
            </a:r>
            <a:r>
              <a:rPr lang="en-US" sz="2000" dirty="0">
                <a:latin typeface="Arial" charset="0"/>
              </a:rPr>
              <a:t>The sequence of operations DMS applies to all data, starting with telemetry</a:t>
            </a:r>
          </a:p>
          <a:p>
            <a:pPr eaLnBrk="1" hangingPunct="1">
              <a:lnSpc>
                <a:spcPct val="90000"/>
              </a:lnSpc>
            </a:pPr>
            <a:r>
              <a:rPr lang="en-US" sz="2000" dirty="0">
                <a:solidFill>
                  <a:srgbClr val="FF0000"/>
                </a:solidFill>
                <a:latin typeface="Arial" charset="0"/>
              </a:rPr>
              <a:t>Calibration pipelines:</a:t>
            </a:r>
            <a:r>
              <a:rPr lang="en-US" sz="2000" dirty="0">
                <a:latin typeface="Arial" charset="0"/>
              </a:rPr>
              <a:t> One of the tasks part of the DMS pipelines specifically for the purposes of calibrating the data.</a:t>
            </a:r>
          </a:p>
          <a:p>
            <a:pPr eaLnBrk="1" hangingPunct="1">
              <a:lnSpc>
                <a:spcPct val="90000"/>
              </a:lnSpc>
            </a:pPr>
            <a:r>
              <a:rPr lang="en-US" sz="2000" dirty="0">
                <a:solidFill>
                  <a:srgbClr val="FF0000"/>
                </a:solidFill>
                <a:latin typeface="Arial" charset="0"/>
              </a:rPr>
              <a:t>Reference Files</a:t>
            </a:r>
            <a:r>
              <a:rPr lang="en-US" sz="2000" dirty="0">
                <a:latin typeface="Arial" charset="0"/>
              </a:rPr>
              <a:t>: Files used by calibration pipelines to apply calibration corrections. Examples:</a:t>
            </a:r>
          </a:p>
          <a:p>
            <a:pPr lvl="1" eaLnBrk="1" hangingPunct="1">
              <a:lnSpc>
                <a:spcPct val="90000"/>
              </a:lnSpc>
            </a:pPr>
            <a:r>
              <a:rPr lang="en-US" dirty="0">
                <a:latin typeface="Arial" charset="0"/>
                <a:ea typeface="ＭＳ Ｐゴシック" charset="0"/>
              </a:rPr>
              <a:t>Flat fields</a:t>
            </a:r>
          </a:p>
          <a:p>
            <a:pPr lvl="1" eaLnBrk="1" hangingPunct="1">
              <a:lnSpc>
                <a:spcPct val="90000"/>
              </a:lnSpc>
            </a:pPr>
            <a:r>
              <a:rPr lang="en-US" dirty="0">
                <a:latin typeface="Arial" charset="0"/>
                <a:ea typeface="ＭＳ Ｐゴシック" charset="0"/>
              </a:rPr>
              <a:t>Darks</a:t>
            </a:r>
          </a:p>
          <a:p>
            <a:pPr lvl="1" eaLnBrk="1" hangingPunct="1">
              <a:lnSpc>
                <a:spcPct val="90000"/>
              </a:lnSpc>
            </a:pPr>
            <a:r>
              <a:rPr lang="en-US" dirty="0">
                <a:latin typeface="Arial" charset="0"/>
                <a:ea typeface="ＭＳ Ｐゴシック" charset="0"/>
              </a:rPr>
              <a:t>Geometric distortion model</a:t>
            </a:r>
            <a:endParaRPr lang="en-US" sz="12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Glossary</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3</a:t>
            </a:fld>
            <a:endParaRPr lang="en-US" smtClean="0"/>
          </a:p>
          <a:p>
            <a:pPr>
              <a:defRPr/>
            </a:pPr>
            <a:endParaRPr lang="en-US" dirty="0"/>
          </a:p>
        </p:txBody>
      </p:sp>
    </p:spTree>
    <p:extLst>
      <p:ext uri="{BB962C8B-B14F-4D97-AF65-F5344CB8AC3E}">
        <p14:creationId xmlns:p14="http://schemas.microsoft.com/office/powerpoint/2010/main" val="42382957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Primarily for Instrument Scientists</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Tool to compare new reference file selection criteria against previous version for differences [HST-13]</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Tool to provide file containing information on how reference files are selected [HST-18]</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and Tools needed (4/</a:t>
            </a:r>
            <a:r>
              <a:rPr lang="en-US" sz="2800" b="1" dirty="0">
                <a:solidFill>
                  <a:srgbClr val="BB0018"/>
                </a:solidFill>
                <a:latin typeface="Arial" charset="0"/>
              </a:rPr>
              <a:t>5</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27523309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Primarily for users of HST/JWST</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Provide a public web interface for users to obtain the recommended reference files for a given data set [DMS-540</a:t>
            </a:r>
            <a:r>
              <a:rPr lang="en-US" sz="1600" dirty="0" smtClean="0"/>
              <a: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Provide both web-based and script-based tools to update the headers of one or more datasets with the recommended reference files for a given context (current operations context being the default) [HST-12</a:t>
            </a:r>
            <a:r>
              <a:rPr lang="en-US" sz="1600" dirty="0" smtClean="0"/>
              <a: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Compare reference files actually used by a calibrated dataset against a specified one to see if there are any differences (web-based and script-based) [HST-16]</a:t>
            </a:r>
            <a:endParaRPr lang="en-US" sz="1600" dirty="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and Tools needed (5/</a:t>
            </a:r>
            <a:r>
              <a:rPr lang="en-US" sz="2800" b="1" dirty="0">
                <a:solidFill>
                  <a:srgbClr val="BB0018"/>
                </a:solidFill>
                <a:latin typeface="Arial" charset="0"/>
              </a:rPr>
              <a:t>5</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31</a:t>
            </a:fld>
            <a:endParaRPr lang="en-US" smtClean="0"/>
          </a:p>
          <a:p>
            <a:pPr>
              <a:defRPr/>
            </a:pPr>
            <a:endParaRPr lang="en-US" dirty="0"/>
          </a:p>
        </p:txBody>
      </p:sp>
    </p:spTree>
    <p:extLst>
      <p:ext uri="{BB962C8B-B14F-4D97-AF65-F5344CB8AC3E}">
        <p14:creationId xmlns:p14="http://schemas.microsoft.com/office/powerpoint/2010/main" val="7737700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152400"/>
            <a:ext cx="7696200" cy="411162"/>
          </a:xfrm>
        </p:spPr>
        <p:txBody>
          <a:bodyPr/>
          <a:lstStyle/>
          <a:p>
            <a:r>
              <a:rPr lang="en-US" sz="2800" dirty="0" smtClean="0">
                <a:latin typeface="Arial" charset="0"/>
              </a:rPr>
              <a:t>Original CRDS </a:t>
            </a:r>
            <a:r>
              <a:rPr lang="en-US" sz="2800" dirty="0" smtClean="0">
                <a:latin typeface="Arial" charset="0"/>
              </a:rPr>
              <a:t>Requirements </a:t>
            </a:r>
            <a:r>
              <a:rPr lang="en-US" sz="2800" dirty="0">
                <a:latin typeface="Arial" charset="0"/>
              </a:rPr>
              <a:t>(1/2)</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3854580765"/>
              </p:ext>
            </p:extLst>
          </p:nvPr>
        </p:nvGraphicFramePr>
        <p:xfrm>
          <a:off x="971550" y="952500"/>
          <a:ext cx="7239000" cy="5699243"/>
        </p:xfrm>
        <a:graphic>
          <a:graphicData uri="http://schemas.openxmlformats.org/drawingml/2006/table">
            <a:tbl>
              <a:tblPr>
                <a:tableStyleId>{5940675A-B579-460E-94D1-54222C63F5DA}</a:tableStyleId>
              </a:tblPr>
              <a:tblGrid>
                <a:gridCol w="923925"/>
                <a:gridCol w="6315075"/>
              </a:tblGrid>
              <a:tr h="53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ID</a:t>
                      </a:r>
                      <a:endParaRPr kumimoji="0" lang="en-US" sz="1200" b="1"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Requirement</a:t>
                      </a:r>
                      <a:endParaRPr kumimoji="0" lang="en-US" sz="1200" b="1"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solidFill>
                      <a:schemeClr val="bg1">
                        <a:lumMod val="75000"/>
                      </a:schemeClr>
                    </a:solidFill>
                  </a:tcPr>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ensure that all reference files and information regarding the rules for mapping data to reference files are archived before the reference files or rules may be used. [level 4 </a:t>
                      </a:r>
                      <a:r>
                        <a:rPr lang="en-US" sz="1200" b="0" dirty="0" err="1" smtClean="0">
                          <a:solidFill>
                            <a:schemeClr val="tx1"/>
                          </a:solidFill>
                        </a:rPr>
                        <a:t>req</a:t>
                      </a:r>
                      <a:r>
                        <a:rPr lang="en-US" sz="1200" b="0" dirty="0" smtClean="0">
                          <a:solidFill>
                            <a:schemeClr val="tx1"/>
                          </a:solidFill>
                        </a:rPr>
                        <a:t> 6.4.2.2]</a:t>
                      </a:r>
                    </a:p>
                  </a:txBody>
                  <a:tcPr marT="45723" marB="45723"/>
                </a:tc>
              </a:tr>
              <a:tr h="5758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536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identify the most appropriate reference data to use for the calibration pipelines. [</a:t>
                      </a:r>
                      <a:r>
                        <a:rPr lang="en-US" sz="1200" b="0" dirty="0" err="1" smtClean="0">
                          <a:solidFill>
                            <a:schemeClr val="tx1"/>
                          </a:solidFill>
                        </a:rPr>
                        <a:t>req</a:t>
                      </a:r>
                      <a:r>
                        <a:rPr lang="en-US" sz="1200" b="0" dirty="0" smtClean="0">
                          <a:solidFill>
                            <a:schemeClr val="tx1"/>
                          </a:solidFill>
                        </a:rPr>
                        <a:t> 6.4.3.1]</a:t>
                      </a: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537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support multiple versions of the calibration pipeline simultaneously. [6.4.3.2]</a:t>
                      </a: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538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The CRDS shall commit new reference files without requiring their use in operations.[6.4.3.3]</a:t>
                      </a:r>
                      <a:endParaRPr lang="en-US" sz="1200" b="0" dirty="0" smtClean="0">
                        <a:solidFill>
                          <a:schemeClr val="tx1"/>
                        </a:solidFill>
                      </a:endParaRP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539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have a common software interface for both local and remote users.[6.4.3.4]</a:t>
                      </a:r>
                    </a:p>
                  </a:txBody>
                  <a:tcPr marT="45723" marB="45723"/>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Tool-U</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Outside users shall be able to query the CRDS through a web interface for the most appropriate reference files for the specific version of a calibration pipeline and a particular data set. [</a:t>
                      </a:r>
                      <a:r>
                        <a:rPr lang="en-US" sz="1200" b="0" dirty="0" err="1" smtClean="0">
                          <a:solidFill>
                            <a:schemeClr val="tx1"/>
                          </a:solidFill>
                        </a:rPr>
                        <a:t>req</a:t>
                      </a:r>
                      <a:r>
                        <a:rPr lang="en-US" sz="1200" b="0" dirty="0" smtClean="0">
                          <a:solidFill>
                            <a:schemeClr val="tx1"/>
                          </a:solidFill>
                        </a:rPr>
                        <a:t> 6.4.3.5]</a:t>
                      </a:r>
                    </a:p>
                  </a:txBody>
                  <a:tcPr marT="45723" marB="45723"/>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The CRDS shall have the capability to recreate the list of appropriate calibration reference files for any point in the past given the date of the query, version of software, and a specific data set. [</a:t>
                      </a:r>
                      <a:r>
                        <a:rPr lang="en-US" sz="1200" b="0" kern="1200" dirty="0" err="1" smtClean="0">
                          <a:solidFill>
                            <a:schemeClr val="tx1"/>
                          </a:solidFill>
                          <a:latin typeface="+mn-lt"/>
                          <a:ea typeface="+mn-ea"/>
                          <a:cs typeface="+mn-cs"/>
                        </a:rPr>
                        <a:t>req</a:t>
                      </a:r>
                      <a:r>
                        <a:rPr lang="en-US" sz="1200" b="0" kern="1200" baseline="0" dirty="0" smtClean="0">
                          <a:solidFill>
                            <a:schemeClr val="tx1"/>
                          </a:solidFill>
                          <a:latin typeface="+mn-lt"/>
                          <a:ea typeface="+mn-ea"/>
                          <a:cs typeface="+mn-cs"/>
                        </a:rPr>
                        <a:t> 6.4.3.6]</a:t>
                      </a:r>
                      <a:endParaRPr lang="en-US" sz="1200" b="0" dirty="0" smtClean="0">
                        <a:solidFill>
                          <a:schemeClr val="tx1"/>
                        </a:solidFill>
                      </a:endParaRPr>
                    </a:p>
                  </a:txBody>
                  <a:tcPr marT="45723" marB="45723"/>
                </a:tc>
              </a:tr>
              <a:tr h="11887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a:t>
                      </a:r>
                      <a:r>
                        <a:rPr kumimoji="0" lang="en-US" sz="1200" u="none" strike="noStrike" cap="none" normalizeH="0" baseline="0" dirty="0" smtClean="0">
                          <a:ln>
                            <a:noFill/>
                          </a:ln>
                          <a:effectLst/>
                        </a:rPr>
                        <a:t>542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pitchFamily="34" charset="0"/>
                          <a:cs typeface="Helvetica" pitchFamily="34" charset="0"/>
                        </a:rPr>
                        <a:t>Property</a:t>
                      </a:r>
                      <a:endParaRPr kumimoji="0" lang="en-US" sz="1200" b="0" i="0" u="none" strike="noStrike" cap="none" normalizeH="0" baseline="0" dirty="0" smtClean="0">
                        <a:ln>
                          <a:noFill/>
                        </a:ln>
                        <a:solidFill>
                          <a:srgbClr val="FF0909"/>
                        </a:solidFill>
                        <a:effectLst/>
                        <a:latin typeface="Helvetica" pitchFamily="34" charset="0"/>
                        <a:cs typeface="Helvetica" pitchFamily="34" charset="0"/>
                      </a:endParaRPr>
                    </a:p>
                  </a:txBody>
                  <a:tcPr marT="45723" marB="45723" horzOverflow="overflow"/>
                </a:tc>
                <a:tc>
                  <a:txBody>
                    <a:bodyPr/>
                    <a:lstStyle/>
                    <a:p>
                      <a:pPr algn="l">
                        <a:buNone/>
                      </a:pPr>
                      <a:r>
                        <a:rPr lang="en-US" sz="1200" b="0" dirty="0" smtClean="0">
                          <a:solidFill>
                            <a:schemeClr val="tx1"/>
                          </a:solidFill>
                        </a:rPr>
                        <a:t>The CRDS shall record meta data about the reference files and all information regarding how data sets are matched to reference files including (but not limited to): [</a:t>
                      </a:r>
                      <a:r>
                        <a:rPr lang="en-US" sz="1200" b="0" dirty="0" err="1" smtClean="0">
                          <a:solidFill>
                            <a:schemeClr val="tx1"/>
                          </a:solidFill>
                        </a:rPr>
                        <a:t>req</a:t>
                      </a:r>
                      <a:r>
                        <a:rPr lang="en-US" sz="1200" b="0" dirty="0" smtClean="0">
                          <a:solidFill>
                            <a:schemeClr val="tx1"/>
                          </a:solidFill>
                        </a:rPr>
                        <a:t> 6.4.3.7]</a:t>
                      </a:r>
                    </a:p>
                    <a:p>
                      <a:pPr algn="l"/>
                      <a:r>
                        <a:rPr lang="en-US" sz="1200" b="0" dirty="0" smtClean="0">
                          <a:solidFill>
                            <a:schemeClr val="tx1"/>
                          </a:solidFill>
                        </a:rPr>
                        <a:t>1) How the reference file was generated (or links to documents regarding that),</a:t>
                      </a:r>
                    </a:p>
                    <a:p>
                      <a:pPr algn="l"/>
                      <a:r>
                        <a:rPr lang="en-US" sz="1200" b="0" dirty="0" smtClean="0">
                          <a:solidFill>
                            <a:schemeClr val="tx1"/>
                          </a:solidFill>
                        </a:rPr>
                        <a:t>2) Who created the reference file,</a:t>
                      </a:r>
                    </a:p>
                    <a:p>
                      <a:pPr algn="l"/>
                      <a:r>
                        <a:rPr lang="en-US" sz="1200" b="0" dirty="0" smtClean="0">
                          <a:solidFill>
                            <a:schemeClr val="tx1"/>
                          </a:solidFill>
                        </a:rPr>
                        <a:t>3) Who committed the reference file,</a:t>
                      </a:r>
                    </a:p>
                    <a:p>
                      <a:pPr algn="l"/>
                      <a:r>
                        <a:rPr lang="en-US" sz="1200" b="0" dirty="0" smtClean="0">
                          <a:solidFill>
                            <a:schemeClr val="tx1"/>
                          </a:solidFill>
                        </a:rPr>
                        <a:t>4) Information about the significance of the change.</a:t>
                      </a:r>
                    </a:p>
                  </a:txBody>
                  <a:tcPr marT="45723" marB="45723"/>
                </a:tc>
              </a:tr>
            </a:tbl>
          </a:graphicData>
        </a:graphic>
      </p:graphicFrame>
      <p:sp>
        <p:nvSpPr>
          <p:cNvPr id="3" name="Date Placeholder 2"/>
          <p:cNvSpPr>
            <a:spLocks noGrp="1"/>
          </p:cNvSpPr>
          <p:nvPr>
            <p:ph type="dt" sz="half" idx="10"/>
          </p:nvPr>
        </p:nvSpPr>
        <p:spPr/>
        <p:txBody>
          <a:bodyPr/>
          <a:lstStyle/>
          <a:p>
            <a:pPr>
              <a:defRPr/>
            </a:pPr>
            <a:r>
              <a:rPr lang="en-US" smtClean="0"/>
              <a:t>Dec 14, 2011</a:t>
            </a:r>
            <a:endParaRPr lang="en-US" dirty="0"/>
          </a:p>
        </p:txBody>
      </p:sp>
      <p:sp>
        <p:nvSpPr>
          <p:cNvPr id="4" name="Footer Placeholder 3"/>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1-</a:t>
            </a:r>
            <a:fld id="{2D61C627-6E20-420F-83CB-DEA388E29667}"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129587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dirty="0" smtClean="0">
                <a:latin typeface="Arial" charset="0"/>
              </a:rPr>
              <a:t>Original </a:t>
            </a:r>
            <a:r>
              <a:rPr lang="en-US" sz="2800" dirty="0">
                <a:latin typeface="Arial" charset="0"/>
              </a:rPr>
              <a:t>CRDS Requirements (2/2)</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2333968307"/>
              </p:ext>
            </p:extLst>
          </p:nvPr>
        </p:nvGraphicFramePr>
        <p:xfrm>
          <a:off x="882650" y="1395413"/>
          <a:ext cx="7239000" cy="4916521"/>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It shall be possible to mark committed reference files as bad so they will no longer be selected by CRDS.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Rules describing how reference files are matched to data and software versions shall be separate from the reference files.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6.4.3.9]</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A tool shall be provided that will list where differences exist for recommended reference files between two rules and list of data sets.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6.4.3.10]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Reference files shall include in their headers information in the form of header comments that describe the procedure for making the reference file or point to a reference that describes that procedure. [ref 6.4.3.13]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provide a tool to show the set of active reference files being used for all supported versions of the software, or a specific version of the software. [ref 6.4.3.14]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548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provide a tool to show active files associated with specific instrument observing modes. [ref 6.4.3.15]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a:t>
                      </a: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641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charset="0"/>
                          <a:ea typeface="ＭＳ Ｐゴシック" charset="0"/>
                          <a:cs typeface="Helvetica"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have the capability to mark a specific rule as bad so as to prevent its use by the CRDS. [ref 6.4.3.12]</a:t>
                      </a:r>
                      <a:endParaRPr kumimoji="0" lang="en-US" sz="10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DMS-642</a:t>
                      </a:r>
                      <a:endParaRPr kumimoji="0" lang="en-US" sz="1200" b="0" i="0" u="none" strike="noStrike" cap="none" normalizeH="0" baseline="0" dirty="0">
                        <a:ln>
                          <a:noFill/>
                        </a:ln>
                        <a:solidFill>
                          <a:schemeClr val="tx1"/>
                        </a:solidFill>
                        <a:effectLst/>
                        <a:latin typeface="Helvetica" charset="0"/>
                        <a:ea typeface="ＭＳ Ｐゴシック" charset="0"/>
                        <a:cs typeface="Helvetica"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Helvetica" charset="0"/>
                          <a:ea typeface="ＭＳ Ｐゴシック" charset="0"/>
                          <a:cs typeface="Helvetica"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have the capability to undo the use of a specific rule mapping data to a reference file. [ref 6.4.3.11]</a:t>
                      </a:r>
                      <a:endParaRPr kumimoji="0" lang="en-US" sz="7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4" name="Slide Number Placeholder 3"/>
          <p:cNvSpPr>
            <a:spLocks noGrp="1"/>
          </p:cNvSpPr>
          <p:nvPr>
            <p:ph type="sldNum" sz="quarter" idx="12"/>
          </p:nvPr>
        </p:nvSpPr>
        <p:spPr/>
        <p:txBody>
          <a:bodyPr/>
          <a:lstStyle/>
          <a:p>
            <a:pPr>
              <a:defRPr/>
            </a:pPr>
            <a:r>
              <a:rPr lang="en-US" smtClean="0"/>
              <a:t>1-</a:t>
            </a:r>
            <a:fld id="{2D61C627-6E20-420F-83CB-DEA388E29667}"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123378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152400"/>
            <a:ext cx="6934200" cy="406400"/>
          </a:xfrm>
        </p:spPr>
        <p:txBody>
          <a:bodyPr/>
          <a:lstStyle/>
          <a:p>
            <a:r>
              <a:rPr lang="en-US" sz="2800" dirty="0" smtClean="0">
                <a:latin typeface="Arial" charset="0"/>
              </a:rPr>
              <a:t>New CRDS/HST </a:t>
            </a:r>
            <a:r>
              <a:rPr lang="en-US" sz="2800" dirty="0">
                <a:latin typeface="Arial" charset="0"/>
              </a:rPr>
              <a:t>Requirements </a:t>
            </a:r>
            <a:r>
              <a:rPr lang="en-US" sz="2800" dirty="0" smtClean="0">
                <a:latin typeface="Arial" charset="0"/>
              </a:rPr>
              <a:t>(</a:t>
            </a:r>
            <a:r>
              <a:rPr lang="en-US" sz="2800" dirty="0">
                <a:latin typeface="Arial" charset="0"/>
              </a:rPr>
              <a:t>1</a:t>
            </a:r>
            <a:r>
              <a:rPr lang="en-US" sz="2800" dirty="0" smtClean="0">
                <a:latin typeface="Arial" charset="0"/>
              </a:rPr>
              <a:t>/4)</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3435502979"/>
              </p:ext>
            </p:extLst>
          </p:nvPr>
        </p:nvGraphicFramePr>
        <p:xfrm>
          <a:off x="882650" y="1395413"/>
          <a:ext cx="7239000" cy="4336858"/>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98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The CRDS shall provide a tool that compares two different configurations of DMS mapping rules and generates warnings when it sees a reversion of any reference file from a newer reference file to an older reference file, or a reversion of a newer mapping rule to an older mapping rule.</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Tool-OIU</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The CRDS shall provide a tool to allow DMS to update its local set of reference files to contain all the reference files needed to support the current configuration, and some limited number of past configurations, and to delete all other reference files not used by those specified configurations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The CRDS shall provide a tool that allows one to list all the selection criteria that result in the use of that reference file</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The CRDS shall provide a tool that allows DMS to ensure that a new configuration covers all instrumental modes covered in a previous configuration</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Tool-OIU</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The CRDS shall provide a tool that identifies which data sets in a list would be affected by changes from the CRDS configuration they were processed under to a new configuration</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be able to operate in parallel with CDBS without requiring any changes to CDBS on HST DMS systems. </a:t>
                      </a:r>
                      <a:r>
                        <a:rPr lang="en-US" sz="1200" b="1" kern="1200" dirty="0" smtClean="0">
                          <a:solidFill>
                            <a:srgbClr val="FF0909"/>
                          </a:solidFill>
                          <a:latin typeface="+mn-lt"/>
                          <a:ea typeface="+mn-ea"/>
                          <a:cs typeface="+mn-cs"/>
                        </a:rPr>
                        <a:t>FOR HST</a:t>
                      </a:r>
                      <a:r>
                        <a:rPr lang="en-US" sz="1200" b="1" kern="1200" baseline="0" dirty="0" smtClean="0">
                          <a:solidFill>
                            <a:srgbClr val="FF0909"/>
                          </a:solidFill>
                          <a:latin typeface="+mn-lt"/>
                          <a:ea typeface="+mn-ea"/>
                          <a:cs typeface="+mn-cs"/>
                        </a:rPr>
                        <a:t> ONLY</a:t>
                      </a:r>
                      <a:endParaRPr lang="en-US" sz="1200" b="1" dirty="0">
                        <a:solidFill>
                          <a:srgbClr val="FF0909"/>
                        </a:solidFill>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4" name="Slide Number Placeholder 3"/>
          <p:cNvSpPr>
            <a:spLocks noGrp="1"/>
          </p:cNvSpPr>
          <p:nvPr>
            <p:ph type="sldNum" sz="quarter" idx="12"/>
          </p:nvPr>
        </p:nvSpPr>
        <p:spPr/>
        <p:txBody>
          <a:bodyPr/>
          <a:lstStyle/>
          <a:p>
            <a:pPr>
              <a:defRPr/>
            </a:pPr>
            <a:r>
              <a:rPr lang="en-US" smtClean="0"/>
              <a:t>1-</a:t>
            </a:r>
            <a:fld id="{2D61C627-6E20-420F-83CB-DEA388E29667}"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1251067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152400"/>
            <a:ext cx="6934200" cy="406400"/>
          </a:xfrm>
        </p:spPr>
        <p:txBody>
          <a:bodyPr/>
          <a:lstStyle/>
          <a:p>
            <a:r>
              <a:rPr lang="en-US" sz="2800" dirty="0" smtClean="0">
                <a:latin typeface="Arial" charset="0"/>
              </a:rPr>
              <a:t>New CRDS/HST </a:t>
            </a:r>
            <a:r>
              <a:rPr lang="en-US" sz="2800" dirty="0">
                <a:latin typeface="Arial" charset="0"/>
              </a:rPr>
              <a:t>Requirements </a:t>
            </a:r>
            <a:r>
              <a:rPr lang="en-US" sz="2800" dirty="0" smtClean="0">
                <a:latin typeface="Arial" charset="0"/>
              </a:rPr>
              <a:t>(</a:t>
            </a:r>
            <a:r>
              <a:rPr lang="en-US" sz="2800" dirty="0">
                <a:latin typeface="Arial" charset="0"/>
              </a:rPr>
              <a:t>2</a:t>
            </a:r>
            <a:r>
              <a:rPr lang="en-US" sz="2800" dirty="0" smtClean="0">
                <a:latin typeface="Arial" charset="0"/>
              </a:rPr>
              <a:t>/4)</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2896128699"/>
              </p:ext>
            </p:extLst>
          </p:nvPr>
        </p:nvGraphicFramePr>
        <p:xfrm>
          <a:off x="882650" y="1395413"/>
          <a:ext cx="7239000" cy="4931940"/>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98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Tool-OIU</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have a user interface that can display the current configuration of one or more processing systems that use CRDS, and their history of previous configurations. This presumes that the processing system has a mechanism in place to provide the installation history (see SDP-3 which covers at least this capability for the current configuration).</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validate all reference files, rules files, and contexts submitted to it, including validating whether FITS files are FITS-conformant, and that the information contained within the files meets all expectations for containing the necessary metadata, and that the data contained within has the proper structure and data type for arrays table columns.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a configurable tool that allows comparing two versions of a FITS table to identify differences of interest between the two. The configuration will allow selecting which columns are of interest for comparison, and being able to identify shifts of common segments of tables to highlight better where the real differences are.</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web-based user interface to handle at least two common reference file submission patterns that eliminates the need to make separate </a:t>
                      </a:r>
                      <a:r>
                        <a:rPr lang="en-US" sz="1200" kern="1200" dirty="0" err="1" smtClean="0">
                          <a:solidFill>
                            <a:schemeClr val="tx1"/>
                          </a:solidFill>
                          <a:latin typeface="+mn-lt"/>
                          <a:ea typeface="+mn-ea"/>
                          <a:cs typeface="+mn-cs"/>
                        </a:rPr>
                        <a:t>rmap</a:t>
                      </a:r>
                      <a:r>
                        <a:rPr lang="en-US" sz="1200" kern="1200" dirty="0" smtClean="0">
                          <a:solidFill>
                            <a:schemeClr val="tx1"/>
                          </a:solidFill>
                          <a:latin typeface="+mn-lt"/>
                          <a:ea typeface="+mn-ea"/>
                          <a:cs typeface="+mn-cs"/>
                        </a:rPr>
                        <a:t> and context file submissions. The two cases includes simple reference file replacement and appending to a date-dependent list of reference files that are selected based on date of observation.</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user interface to display required selection criteria for specified reference files, and the permitted values for those selection criteria through a web interface.</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Tool-U</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utility (web and script-based) to update the header in a data set with the reference file selections for the specified context.</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4" name="Slide Number Placeholder 3"/>
          <p:cNvSpPr>
            <a:spLocks noGrp="1"/>
          </p:cNvSpPr>
          <p:nvPr>
            <p:ph type="sldNum" sz="quarter" idx="12"/>
          </p:nvPr>
        </p:nvSpPr>
        <p:spPr/>
        <p:txBody>
          <a:bodyPr/>
          <a:lstStyle/>
          <a:p>
            <a:pPr>
              <a:defRPr/>
            </a:pPr>
            <a:r>
              <a:rPr lang="en-US" smtClean="0"/>
              <a:t>1-</a:t>
            </a:r>
            <a:fld id="{2D61C627-6E20-420F-83CB-DEA388E29667}"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001332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152400"/>
            <a:ext cx="6934200" cy="406400"/>
          </a:xfrm>
        </p:spPr>
        <p:txBody>
          <a:bodyPr/>
          <a:lstStyle/>
          <a:p>
            <a:r>
              <a:rPr lang="en-US" sz="2800" dirty="0" smtClean="0">
                <a:latin typeface="Arial" charset="0"/>
              </a:rPr>
              <a:t>New CRDS/HST </a:t>
            </a:r>
            <a:r>
              <a:rPr lang="en-US" sz="2800" dirty="0">
                <a:latin typeface="Arial" charset="0"/>
              </a:rPr>
              <a:t>Requirements </a:t>
            </a:r>
            <a:r>
              <a:rPr lang="en-US" sz="2800" dirty="0" smtClean="0">
                <a:latin typeface="Arial" charset="0"/>
              </a:rPr>
              <a:t>(</a:t>
            </a:r>
            <a:r>
              <a:rPr lang="en-US" sz="2800" dirty="0">
                <a:latin typeface="Arial" charset="0"/>
              </a:rPr>
              <a:t>3</a:t>
            </a:r>
            <a:r>
              <a:rPr lang="en-US" sz="2800" dirty="0" smtClean="0">
                <a:latin typeface="Arial" charset="0"/>
              </a:rPr>
              <a:t>/4)</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1737311050"/>
              </p:ext>
            </p:extLst>
          </p:nvPr>
        </p:nvGraphicFramePr>
        <p:xfrm>
          <a:off x="882650" y="1395413"/>
          <a:ext cx="7239000" cy="4486754"/>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98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compare the selection criteria for a new rules file against the previous one to see if the set of selection parameters has changed. If it has, a warning shall be issued.</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All CRDS reference files, rules files, and context files shall have unique names.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treat any rules files that contain different entries with identical selection criteria  as unacceptable.</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utility that compares the reference files used by a calibrated data set with those that would be recommended by CRDS for a specified context to see if there are any differences.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Property</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means of using "wildcard" matching patterns as part of the rules syntax for selecting reference files.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Tool-I</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users with files that contain the information about how reference files are selected</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HST-19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909"/>
                          </a:solidFill>
                          <a:effectLst/>
                          <a:latin typeface="Arial" charset="0"/>
                          <a:ea typeface="ＭＳ Ｐゴシック" charset="0"/>
                          <a:cs typeface="ＭＳ Ｐゴシック" charset="0"/>
                        </a:rPr>
                        <a:t>Tool-OIU</a:t>
                      </a:r>
                      <a:endParaRPr kumimoji="0" lang="en-US" sz="1200" b="0" i="0" u="none" strike="noStrike" cap="none" normalizeH="0" baseline="0" dirty="0">
                        <a:ln>
                          <a:noFill/>
                        </a:ln>
                        <a:solidFill>
                          <a:srgbClr val="FF0909"/>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CRDS shall provide a tool that indicates which instrument(s), and corresponding instrument modes are affected by a change between pipeline contexts, instrument contexts, or rules files.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4" name="Slide Number Placeholder 3"/>
          <p:cNvSpPr>
            <a:spLocks noGrp="1"/>
          </p:cNvSpPr>
          <p:nvPr>
            <p:ph type="sldNum" sz="quarter" idx="12"/>
          </p:nvPr>
        </p:nvSpPr>
        <p:spPr/>
        <p:txBody>
          <a:bodyPr/>
          <a:lstStyle/>
          <a:p>
            <a:pPr>
              <a:defRPr/>
            </a:pPr>
            <a:r>
              <a:rPr lang="en-US" smtClean="0"/>
              <a:t>1-</a:t>
            </a:r>
            <a:fld id="{2D61C627-6E20-420F-83CB-DEA388E29667}" type="slidenum">
              <a:rPr lang="en-US" smtClean="0"/>
              <a:pPr>
                <a:defRPr/>
              </a:pPr>
              <a:t>36</a:t>
            </a:fld>
            <a:endParaRPr lang="en-US" smtClean="0"/>
          </a:p>
          <a:p>
            <a:pPr>
              <a:defRPr/>
            </a:pPr>
            <a:endParaRPr lang="en-US" dirty="0"/>
          </a:p>
        </p:txBody>
      </p:sp>
    </p:spTree>
    <p:extLst>
      <p:ext uri="{BB962C8B-B14F-4D97-AF65-F5344CB8AC3E}">
        <p14:creationId xmlns:p14="http://schemas.microsoft.com/office/powerpoint/2010/main" val="4292729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152400"/>
            <a:ext cx="6934200" cy="406400"/>
          </a:xfrm>
        </p:spPr>
        <p:txBody>
          <a:bodyPr/>
          <a:lstStyle/>
          <a:p>
            <a:r>
              <a:rPr lang="en-US" sz="2800" dirty="0" smtClean="0">
                <a:latin typeface="Arial" charset="0"/>
              </a:rPr>
              <a:t>New CRDS/HST </a:t>
            </a:r>
            <a:r>
              <a:rPr lang="en-US" sz="2800" dirty="0">
                <a:latin typeface="Arial" charset="0"/>
              </a:rPr>
              <a:t>Requirements </a:t>
            </a:r>
            <a:r>
              <a:rPr lang="en-US" sz="2800" dirty="0" smtClean="0">
                <a:latin typeface="Arial" charset="0"/>
              </a:rPr>
              <a:t>(</a:t>
            </a:r>
            <a:r>
              <a:rPr lang="en-US" sz="2800" dirty="0">
                <a:latin typeface="Arial" charset="0"/>
              </a:rPr>
              <a:t>4</a:t>
            </a:r>
            <a:r>
              <a:rPr lang="en-US" sz="2800" dirty="0" smtClean="0">
                <a:latin typeface="Arial" charset="0"/>
              </a:rPr>
              <a:t>/4)</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2456969546"/>
              </p:ext>
            </p:extLst>
          </p:nvPr>
        </p:nvGraphicFramePr>
        <p:xfrm>
          <a:off x="882650" y="1395413"/>
          <a:ext cx="7239000" cy="2240236"/>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98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SDP-1</a:t>
                      </a:r>
                      <a:endParaRPr kumimoji="0" lang="en-US" sz="1200" b="0"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SDP shall use the CRDS </a:t>
                      </a:r>
                      <a:r>
                        <a:rPr lang="en-US" sz="1200" kern="1200" dirty="0" err="1" smtClean="0">
                          <a:solidFill>
                            <a:schemeClr val="tx1"/>
                          </a:solidFill>
                          <a:latin typeface="+mn-lt"/>
                          <a:ea typeface="+mn-ea"/>
                          <a:cs typeface="+mn-cs"/>
                        </a:rPr>
                        <a:t>bestref</a:t>
                      </a:r>
                      <a:r>
                        <a:rPr lang="en-US" sz="1200" kern="1200" dirty="0" smtClean="0">
                          <a:solidFill>
                            <a:schemeClr val="tx1"/>
                          </a:solidFill>
                          <a:latin typeface="+mn-lt"/>
                          <a:ea typeface="+mn-ea"/>
                          <a:cs typeface="+mn-cs"/>
                        </a:rPr>
                        <a:t> service to track which calibration reference files are to be used with each exposure and association.</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SDP-2</a:t>
                      </a:r>
                      <a:endParaRPr kumimoji="0" lang="en-US" sz="1200" b="0"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SDP shall use the CRDS selection criteria to synchronize local reference files with those needed by a list of CRDS configurations.</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charset="0"/>
                          <a:cs typeface="ＭＳ Ｐゴシック" charset="0"/>
                        </a:rPr>
                        <a:t>SDP-3</a:t>
                      </a:r>
                      <a:endParaRPr kumimoji="0" lang="en-US" sz="1200" b="0"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chemeClr val="tx1"/>
                          </a:solidFill>
                          <a:latin typeface="+mn-lt"/>
                          <a:ea typeface="+mn-ea"/>
                          <a:cs typeface="+mn-cs"/>
                        </a:rPr>
                        <a:t>SDP shall provide a web service that allows CRDS to inquire what CRDS configuration is being used by the operations pipeline and to obtain the history of all previously used CRDS configurations, including the date ranges each configuration was used.</a:t>
                      </a:r>
                      <a:endParaRPr lang="en-US" sz="1200"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4" name="Slide Number Placeholder 3"/>
          <p:cNvSpPr>
            <a:spLocks noGrp="1"/>
          </p:cNvSpPr>
          <p:nvPr>
            <p:ph type="sldNum" sz="quarter" idx="12"/>
          </p:nvPr>
        </p:nvSpPr>
        <p:spPr/>
        <p:txBody>
          <a:bodyPr/>
          <a:lstStyle/>
          <a:p>
            <a:pPr>
              <a:defRPr/>
            </a:pPr>
            <a:r>
              <a:rPr lang="en-US" smtClean="0"/>
              <a:t>1-</a:t>
            </a:r>
            <a:fld id="{2D61C627-6E20-420F-83CB-DEA388E29667}" type="slidenum">
              <a:rPr lang="en-US" smtClean="0"/>
              <a:pPr>
                <a:defRPr/>
              </a:pPr>
              <a:t>37</a:t>
            </a:fld>
            <a:endParaRPr lang="en-US" smtClean="0"/>
          </a:p>
          <a:p>
            <a:pPr>
              <a:defRPr/>
            </a:pPr>
            <a:endParaRPr lang="en-US" dirty="0"/>
          </a:p>
        </p:txBody>
      </p:sp>
    </p:spTree>
    <p:extLst>
      <p:ext uri="{BB962C8B-B14F-4D97-AF65-F5344CB8AC3E}">
        <p14:creationId xmlns:p14="http://schemas.microsoft.com/office/powerpoint/2010/main" val="273739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371600"/>
            <a:ext cx="8216900" cy="5005388"/>
          </a:xfrm>
        </p:spPr>
        <p:txBody>
          <a:bodyPr lIns="90000" tIns="46800" rIns="90000" bIns="46800"/>
          <a:lstStyle/>
          <a:p>
            <a:pPr eaLnBrk="1" hangingPunct="1"/>
            <a:r>
              <a:rPr lang="en-US" sz="2000" dirty="0">
                <a:solidFill>
                  <a:srgbClr val="FF0000"/>
                </a:solidFill>
                <a:latin typeface="Arial" charset="0"/>
              </a:rPr>
              <a:t>Mapping rule: </a:t>
            </a:r>
            <a:r>
              <a:rPr lang="en-US" sz="2000" dirty="0">
                <a:latin typeface="Arial" charset="0"/>
              </a:rPr>
              <a:t>The specification of how a data set is matched to a specific reference file for a specific kind of reference file. Only one used per reference file type (at a time). Depends on:</a:t>
            </a:r>
          </a:p>
          <a:p>
            <a:pPr lvl="1" eaLnBrk="1" hangingPunct="1"/>
            <a:r>
              <a:rPr lang="en-US" dirty="0">
                <a:latin typeface="Arial" charset="0"/>
                <a:ea typeface="ＭＳ Ｐゴシック" charset="0"/>
              </a:rPr>
              <a:t>Instrument configuration</a:t>
            </a:r>
          </a:p>
          <a:p>
            <a:pPr lvl="1" eaLnBrk="1" hangingPunct="1"/>
            <a:r>
              <a:rPr lang="en-US" dirty="0">
                <a:latin typeface="Arial" charset="0"/>
                <a:ea typeface="ＭＳ Ｐゴシック" charset="0"/>
              </a:rPr>
              <a:t>Proposal and engineering information</a:t>
            </a:r>
          </a:p>
          <a:p>
            <a:pPr lvl="1" eaLnBrk="1" hangingPunct="1"/>
            <a:r>
              <a:rPr lang="en-US" dirty="0">
                <a:latin typeface="Arial" charset="0"/>
                <a:ea typeface="ＭＳ Ｐゴシック" charset="0"/>
              </a:rPr>
              <a:t>Date</a:t>
            </a:r>
          </a:p>
          <a:p>
            <a:pPr lvl="1" eaLnBrk="1" hangingPunct="1"/>
            <a:r>
              <a:rPr lang="en-US" dirty="0">
                <a:latin typeface="Arial" charset="0"/>
                <a:ea typeface="ＭＳ Ｐゴシック" charset="0"/>
              </a:rPr>
              <a:t>…</a:t>
            </a:r>
          </a:p>
          <a:p>
            <a:pPr eaLnBrk="1" hangingPunct="1"/>
            <a:r>
              <a:rPr lang="en-US" sz="2000" dirty="0">
                <a:solidFill>
                  <a:srgbClr val="FF0000"/>
                </a:solidFill>
                <a:latin typeface="Arial" charset="0"/>
              </a:rPr>
              <a:t>Context:</a:t>
            </a:r>
            <a:r>
              <a:rPr lang="en-US" sz="2000" dirty="0">
                <a:latin typeface="Arial" charset="0"/>
              </a:rPr>
              <a:t> The set of all rules in effect for a given pipeline environment.</a:t>
            </a:r>
            <a:endParaRPr lang="en-US" sz="12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Glossary (cont.)</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4</a:t>
            </a:fld>
            <a:endParaRPr lang="en-US" smtClean="0"/>
          </a:p>
          <a:p>
            <a:pPr>
              <a:defRPr/>
            </a:pPr>
            <a:endParaRPr lang="en-US" dirty="0"/>
          </a:p>
        </p:txBody>
      </p:sp>
    </p:spTree>
    <p:extLst>
      <p:ext uri="{BB962C8B-B14F-4D97-AF65-F5344CB8AC3E}">
        <p14:creationId xmlns:p14="http://schemas.microsoft.com/office/powerpoint/2010/main" val="3710438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400" dirty="0" smtClean="0">
                <a:latin typeface="Arial" charset="0"/>
              </a:rPr>
              <a:t>JWST Calibration </a:t>
            </a:r>
            <a:r>
              <a:rPr lang="en-US" sz="2400" dirty="0">
                <a:latin typeface="Arial" charset="0"/>
              </a:rPr>
              <a:t>Pipeline/CRDS high-level protocol:</a:t>
            </a:r>
          </a:p>
          <a:p>
            <a:pPr lvl="1" eaLnBrk="1" hangingPunct="1"/>
            <a:r>
              <a:rPr lang="en-US" dirty="0">
                <a:latin typeface="Arial" charset="0"/>
                <a:ea typeface="ＭＳ Ｐゴシック" charset="0"/>
              </a:rPr>
              <a:t>Calibration Pipeline passes augmented data header to CRDS through a web-service mechanism</a:t>
            </a:r>
          </a:p>
          <a:p>
            <a:pPr lvl="1" eaLnBrk="1" hangingPunct="1"/>
            <a:r>
              <a:rPr lang="en-US" dirty="0">
                <a:latin typeface="Arial" charset="0"/>
                <a:ea typeface="ＭＳ Ｐゴシック" charset="0"/>
              </a:rPr>
              <a:t>We are trying to avoid explicit coupling of specific required selection criteria in the interface. Just give it the whole header</a:t>
            </a:r>
          </a:p>
          <a:p>
            <a:pPr lvl="1" eaLnBrk="1" hangingPunct="1"/>
            <a:r>
              <a:rPr lang="en-US" dirty="0">
                <a:latin typeface="Arial" charset="0"/>
                <a:ea typeface="ＭＳ Ｐゴシック" charset="0"/>
              </a:rPr>
              <a:t>Augmented info includes software version and other processing environment details that are relevant; just add as extra keywords to the header passed.</a:t>
            </a:r>
          </a:p>
          <a:p>
            <a:pPr lvl="1" eaLnBrk="1" hangingPunct="1"/>
            <a:r>
              <a:rPr lang="en-US" dirty="0">
                <a:latin typeface="Arial" charset="0"/>
                <a:ea typeface="ＭＳ Ｐゴシック" charset="0"/>
              </a:rPr>
              <a:t>CRDS returns list of recommended reference files to calibration pipeline.</a:t>
            </a:r>
          </a:p>
          <a:p>
            <a:pPr lvl="1" eaLnBrk="1" hangingPunct="1"/>
            <a:r>
              <a:rPr lang="en-US" dirty="0">
                <a:latin typeface="Arial" charset="0"/>
                <a:ea typeface="ＭＳ Ｐゴシック" charset="0"/>
              </a:rPr>
              <a:t>Calibration pipeline checks to see if these reference files are present on local system.</a:t>
            </a:r>
          </a:p>
          <a:p>
            <a:pPr lvl="1" eaLnBrk="1" hangingPunct="1"/>
            <a:r>
              <a:rPr lang="en-US" dirty="0">
                <a:latin typeface="Arial" charset="0"/>
                <a:ea typeface="ＭＳ Ｐゴシック" charset="0"/>
              </a:rPr>
              <a:t>If not, it uses a different CRDS web service to retrieve needed files.</a:t>
            </a:r>
          </a:p>
          <a:p>
            <a:pPr lvl="1" eaLnBrk="1" hangingPunct="1"/>
            <a:r>
              <a:rPr lang="en-US" dirty="0">
                <a:latin typeface="Arial" charset="0"/>
                <a:ea typeface="ＭＳ Ｐゴシック" charset="0"/>
              </a:rPr>
              <a:t>Calibration pipeline opens appropriate reference file when relevant calibration step runs.</a:t>
            </a:r>
            <a:endParaRPr lang="en-US" sz="14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Details of Use in Calibration Pipeline (cont.)</a:t>
            </a:r>
            <a:endParaRPr lang="en-US"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23399252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000" dirty="0" smtClean="0">
                <a:latin typeface="Arial" charset="0"/>
              </a:rPr>
              <a:t>Similar, but different</a:t>
            </a:r>
          </a:p>
          <a:p>
            <a:pPr eaLnBrk="1" hangingPunct="1"/>
            <a:r>
              <a:rPr lang="en-US" sz="2000" dirty="0" smtClean="0">
                <a:latin typeface="Arial" charset="0"/>
              </a:rPr>
              <a:t>HST pipelines preload raw data files with all reference files to be used</a:t>
            </a:r>
          </a:p>
          <a:p>
            <a:pPr lvl="1" eaLnBrk="1" hangingPunct="1"/>
            <a:r>
              <a:rPr lang="en-US" sz="2000" dirty="0" smtClean="0">
                <a:latin typeface="Arial" charset="0"/>
              </a:rPr>
              <a:t>That step performed by “generic conversion”</a:t>
            </a:r>
          </a:p>
          <a:p>
            <a:pPr eaLnBrk="1" hangingPunct="1"/>
            <a:r>
              <a:rPr lang="en-US" sz="2000" dirty="0" smtClean="0">
                <a:latin typeface="Arial" charset="0"/>
              </a:rPr>
              <a:t>Simplest way to use CRDS for HST pipelines is to have generic conversion call CRDS </a:t>
            </a:r>
            <a:r>
              <a:rPr lang="en-US" sz="2000" dirty="0" err="1" smtClean="0">
                <a:latin typeface="Arial" charset="0"/>
              </a:rPr>
              <a:t>bestref</a:t>
            </a:r>
            <a:r>
              <a:rPr lang="en-US" sz="2000" dirty="0" smtClean="0">
                <a:latin typeface="Arial" charset="0"/>
              </a:rPr>
              <a:t> service and continue to preload headers.</a:t>
            </a:r>
          </a:p>
          <a:p>
            <a:pPr lvl="1" eaLnBrk="1" hangingPunct="1"/>
            <a:r>
              <a:rPr lang="en-US" sz="2000" dirty="0" smtClean="0">
                <a:latin typeface="Arial" charset="0"/>
              </a:rPr>
              <a:t>Requires no change to existing calibration pipeline software</a:t>
            </a:r>
          </a:p>
          <a:p>
            <a:pPr eaLnBrk="1" hangingPunct="1"/>
            <a:r>
              <a:rPr lang="en-US" sz="2000" dirty="0" smtClean="0">
                <a:latin typeface="Arial" charset="0"/>
              </a:rPr>
              <a:t>Future calibration pipeline changes could allow JWST-like capabilities.</a:t>
            </a:r>
          </a:p>
          <a:p>
            <a:pPr lvl="1" eaLnBrk="1" hangingPunct="1"/>
            <a:r>
              <a:rPr lang="en-US" sz="2000" dirty="0" smtClean="0">
                <a:latin typeface="Arial" charset="0"/>
              </a:rPr>
              <a:t>But first things first</a:t>
            </a:r>
            <a:endParaRPr lang="en-US" sz="2000" dirty="0">
              <a:latin typeface="Arial" charset="0"/>
            </a:endParaRPr>
          </a:p>
          <a:p>
            <a:pPr lvl="1" eaLnBrk="1" hangingPunct="1"/>
            <a:endParaRPr lang="en-US" sz="14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Details of Use in </a:t>
            </a:r>
            <a:r>
              <a:rPr lang="en-US" b="1" dirty="0" smtClean="0">
                <a:solidFill>
                  <a:srgbClr val="BB0018"/>
                </a:solidFill>
                <a:latin typeface="Arial" charset="0"/>
              </a:rPr>
              <a:t>HST Calibration Pipeline</a:t>
            </a:r>
            <a:endParaRPr lang="en-US"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21512574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 rules file (called “</a:t>
            </a:r>
            <a:r>
              <a:rPr lang="en-US" sz="1600" dirty="0" err="1" smtClean="0"/>
              <a:t>rmap</a:t>
            </a:r>
            <a:r>
              <a:rPr lang="en-US" sz="1600" dirty="0" smtClean="0"/>
              <a:t>”) defines all the rules in effect for a specific kind of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E.g., MIRI nonlinearity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Aside from the software that interprets the rules, the </a:t>
            </a:r>
            <a:r>
              <a:rPr lang="en-US" sz="1600" dirty="0" err="1" smtClean="0"/>
              <a:t>rmap</a:t>
            </a:r>
            <a:r>
              <a:rPr lang="en-US" sz="1600" dirty="0" smtClean="0"/>
              <a:t> file is entirely self-contained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 dependencies on information elsewhere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All referenced reference files are explicitly listed in </a:t>
            </a:r>
            <a:r>
              <a:rPr lang="en-US" sz="1600" dirty="0" err="1" smtClean="0"/>
              <a:t>rmap</a:t>
            </a:r>
            <a:r>
              <a:rPr lang="en-US" sz="1600" dirty="0" smtClean="0"/>
              <a:t> files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If it isn’t there, it doesn’t get used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Because it is self-contained, simple to support many versions of the rules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Each version is simply a different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rmap</a:t>
            </a:r>
            <a:r>
              <a:rPr lang="en-US" sz="1600" dirty="0" smtClean="0"/>
              <a:t> files are simple </a:t>
            </a:r>
            <a:r>
              <a:rPr lang="en-US" sz="1600" dirty="0" err="1" smtClean="0"/>
              <a:t>ascii</a:t>
            </a:r>
            <a:r>
              <a:rPr lang="en-US" sz="1600" dirty="0" smtClean="0"/>
              <a:t> files, human readable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E.g., not xml!</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Types of possible rules limited only by the software that interprets them</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Current set based on experience with what is needed to support HST reference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Defining Mapping Rules</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21823957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spcBef>
                <a:spcPts val="0"/>
              </a:spcBef>
              <a:spcAft>
                <a:spcPts val="300"/>
              </a:spcAft>
              <a:buFontTx/>
              <a:buNone/>
            </a:pPr>
            <a:r>
              <a:rPr lang="en-US" sz="1200" b="0" dirty="0">
                <a:latin typeface="Courier" charset="0"/>
              </a:rPr>
              <a:t>header = {</a:t>
            </a:r>
          </a:p>
          <a:p>
            <a:pPr marL="0" indent="0">
              <a:spcBef>
                <a:spcPts val="0"/>
              </a:spcBef>
              <a:spcAft>
                <a:spcPts val="300"/>
              </a:spcAft>
              <a:buFontTx/>
              <a:buNone/>
            </a:pPr>
            <a:r>
              <a:rPr lang="en-US" sz="1200" b="0" dirty="0">
                <a:latin typeface="Courier" charset="0"/>
              </a:rPr>
              <a:t>    'mapping' : 'reference',</a:t>
            </a:r>
          </a:p>
          <a:p>
            <a:pPr marL="0" indent="0">
              <a:spcBef>
                <a:spcPts val="0"/>
              </a:spcBef>
              <a:spcAft>
                <a:spcPts val="300"/>
              </a:spcAft>
              <a:buFontTx/>
              <a:buNone/>
            </a:pPr>
            <a:r>
              <a:rPr lang="en-US" sz="1200" b="0" dirty="0">
                <a:latin typeface="Courier" charset="0"/>
              </a:rPr>
              <a:t>    'observatory' : 'HST',</a:t>
            </a:r>
          </a:p>
          <a:p>
            <a:pPr marL="0" indent="0">
              <a:spcBef>
                <a:spcPts val="0"/>
              </a:spcBef>
              <a:spcAft>
                <a:spcPts val="300"/>
              </a:spcAft>
              <a:buFontTx/>
              <a:buNone/>
            </a:pPr>
            <a:r>
              <a:rPr lang="it-IT" sz="1200" b="0" dirty="0">
                <a:latin typeface="Courier" charset="0"/>
              </a:rPr>
              <a:t>    '</a:t>
            </a:r>
            <a:r>
              <a:rPr lang="it-IT" sz="1200" b="0" dirty="0" err="1">
                <a:latin typeface="Courier" charset="0"/>
              </a:rPr>
              <a:t>instrument</a:t>
            </a:r>
            <a:r>
              <a:rPr lang="it-IT" sz="1200" b="0" dirty="0">
                <a:latin typeface="Courier" charset="0"/>
              </a:rPr>
              <a:t>' : 'ACS',</a:t>
            </a:r>
          </a:p>
          <a:p>
            <a:pPr marL="0" indent="0">
              <a:spcBef>
                <a:spcPts val="0"/>
              </a:spcBef>
              <a:spcAft>
                <a:spcPts val="300"/>
              </a:spcAft>
              <a:buFontTx/>
              <a:buNone/>
            </a:pPr>
            <a:r>
              <a:rPr lang="fr-FR" sz="1200" b="0" dirty="0">
                <a:latin typeface="Courier" charset="0"/>
              </a:rPr>
              <a:t>    '</a:t>
            </a:r>
            <a:r>
              <a:rPr lang="fr-FR" sz="1200" b="0" u="sng" dirty="0" err="1">
                <a:latin typeface="Courier" charset="0"/>
              </a:rPr>
              <a:t>reftype</a:t>
            </a:r>
            <a:r>
              <a:rPr lang="fr-FR" sz="1200" b="0" u="sng" dirty="0">
                <a:latin typeface="Courier" charset="0"/>
              </a:rPr>
              <a:t>' : 'IDCTAB',</a:t>
            </a:r>
          </a:p>
          <a:p>
            <a:pPr marL="0" indent="0">
              <a:spcBef>
                <a:spcPts val="0"/>
              </a:spcBef>
              <a:spcAft>
                <a:spcPts val="300"/>
              </a:spcAft>
              <a:buFontTx/>
              <a:buNone/>
            </a:pPr>
            <a:r>
              <a:rPr lang="tr-TR" sz="1200" b="0" dirty="0">
                <a:latin typeface="Courier" charset="0"/>
              </a:rPr>
              <a:t>    '</a:t>
            </a:r>
            <a:r>
              <a:rPr lang="tr-TR" sz="1200" b="0" u="sng" dirty="0" err="1">
                <a:latin typeface="Courier" charset="0"/>
              </a:rPr>
              <a:t>parkey</a:t>
            </a:r>
            <a:r>
              <a:rPr lang="tr-TR" sz="1200" b="0" u="sng" dirty="0">
                <a:latin typeface="Courier" charset="0"/>
              </a:rPr>
              <a:t>' : (('DETECTOR',),('DATE-OBS', 'TIME-OBS')),</a:t>
            </a:r>
          </a:p>
          <a:p>
            <a:pPr marL="0" indent="0">
              <a:spcBef>
                <a:spcPts val="0"/>
              </a:spcBef>
              <a:spcAft>
                <a:spcPts val="300"/>
              </a:spcAft>
              <a:buFontTx/>
              <a:buNone/>
            </a:pPr>
            <a:r>
              <a:rPr lang="tr-TR" sz="1200" b="0" dirty="0">
                <a:latin typeface="Courier" charset="0"/>
              </a:rPr>
              <a:t>}</a:t>
            </a:r>
          </a:p>
          <a:p>
            <a:pPr marL="0" indent="0">
              <a:spcBef>
                <a:spcPts val="0"/>
              </a:spcBef>
              <a:spcAft>
                <a:spcPts val="300"/>
              </a:spcAft>
              <a:buFontTx/>
              <a:buNone/>
            </a:pPr>
            <a:r>
              <a:rPr lang="tr-TR" sz="1200" b="0" dirty="0" err="1">
                <a:latin typeface="Courier" charset="0"/>
              </a:rPr>
              <a:t>selector</a:t>
            </a:r>
            <a:r>
              <a:rPr lang="tr-TR" sz="1200" b="0" dirty="0">
                <a:latin typeface="Courier" charset="0"/>
              </a:rPr>
              <a:t> = </a:t>
            </a:r>
            <a:r>
              <a:rPr lang="tr-TR" sz="1200" b="0" dirty="0" err="1">
                <a:latin typeface="Courier" charset="0"/>
              </a:rPr>
              <a:t>Match</a:t>
            </a:r>
            <a:r>
              <a:rPr lang="tr-TR" sz="1200" b="0" dirty="0">
                <a:latin typeface="Courier" charset="0"/>
              </a:rPr>
              <a:t>({</a:t>
            </a:r>
          </a:p>
          <a:p>
            <a:pPr marL="0" indent="0">
              <a:spcBef>
                <a:spcPts val="0"/>
              </a:spcBef>
              <a:spcAft>
                <a:spcPts val="300"/>
              </a:spcAft>
              <a:buFontTx/>
              <a:buNone/>
            </a:pPr>
            <a:r>
              <a:rPr lang="en-US" sz="1200" b="0" dirty="0">
                <a:latin typeface="Courier" charset="0"/>
              </a:rPr>
              <a:t>    ('HRC',)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tr-TR" sz="1200" b="0" dirty="0">
                <a:latin typeface="Courier" charset="0"/>
              </a:rPr>
              <a:t>        '2002-03-01 00:00:00' : 'p7d1548qj_idc.fits',</a:t>
            </a:r>
          </a:p>
          <a:p>
            <a:pPr marL="0" indent="0">
              <a:spcBef>
                <a:spcPts val="0"/>
              </a:spcBef>
              <a:spcAft>
                <a:spcPts val="300"/>
              </a:spcAft>
              <a:buFontTx/>
              <a:buNone/>
            </a:pPr>
            <a:r>
              <a:rPr lang="tr-TR" sz="1200" b="0" dirty="0">
                <a:latin typeface="Courier" charset="0"/>
              </a:rPr>
              <a:t>        '2002-10-21 00:00:00' : 'q692007bj_idc.fits',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en-US" sz="1200" b="0" dirty="0">
                <a:latin typeface="Courier" charset="0"/>
              </a:rPr>
              <a:t>    ('SBC',)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fr-FR" sz="1200" b="0" dirty="0">
                <a:latin typeface="Courier" charset="0"/>
              </a:rPr>
              <a:t>        '2002-03-01 00:00:00' : 'o911150jj_idc.fits',</a:t>
            </a:r>
          </a:p>
          <a:p>
            <a:pPr marL="0" indent="0">
              <a:spcBef>
                <a:spcPts val="0"/>
              </a:spcBef>
              <a:spcAft>
                <a:spcPts val="300"/>
              </a:spcAft>
              <a:buFontTx/>
              <a:buNone/>
            </a:pPr>
            <a:r>
              <a:rPr lang="tr-TR" sz="1200" b="0" dirty="0">
                <a:latin typeface="Courier" charset="0"/>
              </a:rPr>
              <a:t>        '2002-10-21 00:00:00' : 's5d1409dj_idc.fits',</a:t>
            </a:r>
          </a:p>
          <a:p>
            <a:pPr marL="0" indent="0">
              <a:spcBef>
                <a:spcPts val="0"/>
              </a:spcBef>
              <a:spcAft>
                <a:spcPts val="300"/>
              </a:spcAft>
              <a:buFontTx/>
              <a:buNone/>
            </a:pPr>
            <a:r>
              <a:rPr lang="tr-TR" sz="1200" b="0" dirty="0">
                <a:latin typeface="Courier" charset="0"/>
              </a:rPr>
              <a:t>        '2007-07-17 00:00:00' : 's5f1959lj_idc.fits',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en-US" sz="1200" b="0" dirty="0">
                <a:latin typeface="Courier" charset="0"/>
              </a:rPr>
              <a:t>    ('WFC',)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tr-TR" sz="1200" b="0" dirty="0">
                <a:latin typeface="Courier" charset="0"/>
              </a:rPr>
              <a:t>        '2002-03-01 00:00:00' : 'v4115408j_idc.fits',</a:t>
            </a:r>
          </a:p>
          <a:p>
            <a:pPr marL="0" indent="0">
              <a:spcBef>
                <a:spcPts val="0"/>
              </a:spcBef>
              <a:spcAft>
                <a:spcPts val="300"/>
              </a:spcAft>
              <a:buFontTx/>
              <a:buNone/>
            </a:pPr>
            <a:r>
              <a:rPr lang="tr-TR" sz="1200" b="0" dirty="0">
                <a:latin typeface="Courier" charset="0"/>
              </a:rPr>
              <a:t>        '2002-10-21 00:00:00' : 'u7n18502j_idc.fits',</a:t>
            </a:r>
          </a:p>
          <a:p>
            <a:pPr marL="0" indent="0">
              <a:spcBef>
                <a:spcPts val="0"/>
              </a:spcBef>
              <a:spcAft>
                <a:spcPts val="300"/>
              </a:spcAft>
              <a:buFontTx/>
              <a:buNone/>
            </a:pPr>
            <a:r>
              <a:rPr lang="tr-TR" sz="1200" b="0" dirty="0">
                <a:latin typeface="Courier" charset="0"/>
              </a:rPr>
              <a:t>        '2009-01-01 00:00:00' : 'u7n18501j_idc.fits',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tr-TR" sz="1200" b="0" dirty="0">
                <a:latin typeface="Courier" charset="0"/>
              </a:rPr>
              <a:t>})</a:t>
            </a:r>
          </a:p>
          <a:p>
            <a:pPr marL="0" indent="0" eaLnBrk="1" hangingPunct="1">
              <a:spcBef>
                <a:spcPts val="0"/>
              </a:spcBef>
              <a:spcAft>
                <a:spcPts val="300"/>
              </a:spcAft>
              <a:buFontTx/>
              <a:buNone/>
            </a:pPr>
            <a:endParaRPr lang="en-US" sz="1200" b="0" dirty="0">
              <a:latin typeface="Courier"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a:t>
            </a:r>
            <a:r>
              <a:rPr lang="en-US" sz="2800" b="1" dirty="0" err="1" smtClean="0">
                <a:solidFill>
                  <a:srgbClr val="BB0018"/>
                </a:solidFill>
                <a:latin typeface="Arial" charset="0"/>
              </a:rPr>
              <a:t>rmap</a:t>
            </a:r>
            <a:r>
              <a:rPr lang="en-US" sz="2800" b="1" dirty="0" smtClean="0">
                <a:solidFill>
                  <a:srgbClr val="BB0018"/>
                </a:solidFill>
                <a:latin typeface="Arial" charset="0"/>
              </a:rPr>
              <a:t> file</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3124790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r>
              <a:rPr lang="en-US" dirty="0">
                <a:latin typeface="Arial" charset="0"/>
              </a:rPr>
              <a:t>Past experience with HST indicates that most reference file types have very few active reference files</a:t>
            </a:r>
          </a:p>
          <a:p>
            <a:pPr lvl="1" eaLnBrk="1" hangingPunct="1"/>
            <a:r>
              <a:rPr lang="en-US" sz="1400" dirty="0">
                <a:latin typeface="Arial" charset="0"/>
                <a:ea typeface="ＭＳ Ｐゴシック" charset="0"/>
              </a:rPr>
              <a:t>Typically less than 20 per instrument reference file type for the great majority.</a:t>
            </a:r>
          </a:p>
          <a:p>
            <a:pPr lvl="1" eaLnBrk="1" hangingPunct="1"/>
            <a:r>
              <a:rPr lang="en-US" sz="1400" dirty="0">
                <a:latin typeface="Arial" charset="0"/>
                <a:ea typeface="ＭＳ Ｐゴシック" charset="0"/>
              </a:rPr>
              <a:t>No need for a complicated system to handle mapping these.</a:t>
            </a:r>
          </a:p>
          <a:p>
            <a:pPr eaLnBrk="1" hangingPunct="1"/>
            <a:r>
              <a:rPr lang="en-US" dirty="0">
                <a:latin typeface="Arial" charset="0"/>
              </a:rPr>
              <a:t>What about the exceptions?</a:t>
            </a:r>
          </a:p>
          <a:p>
            <a:pPr lvl="1" eaLnBrk="1" hangingPunct="1"/>
            <a:r>
              <a:rPr lang="en-US" sz="1400" dirty="0">
                <a:latin typeface="Arial" charset="0"/>
                <a:ea typeface="ＭＳ Ｐゴシック" charset="0"/>
              </a:rPr>
              <a:t>A few HST cases number &gt; 500 active files</a:t>
            </a:r>
          </a:p>
          <a:p>
            <a:pPr lvl="1" eaLnBrk="1" hangingPunct="1"/>
            <a:r>
              <a:rPr lang="en-US" sz="1400" dirty="0">
                <a:latin typeface="Arial" charset="0"/>
                <a:ea typeface="ＭＳ Ｐゴシック" charset="0"/>
              </a:rPr>
              <a:t>All these are time-dependent data (e.g., daily darks or bias)</a:t>
            </a:r>
          </a:p>
          <a:p>
            <a:pPr lvl="1" eaLnBrk="1" hangingPunct="1"/>
            <a:r>
              <a:rPr lang="en-US" sz="1400" dirty="0">
                <a:latin typeface="Arial" charset="0"/>
                <a:ea typeface="ＭＳ Ｐゴシック" charset="0"/>
              </a:rPr>
              <a:t>For these lookups are simple (ordered data)</a:t>
            </a:r>
          </a:p>
          <a:p>
            <a:pPr lvl="1" eaLnBrk="1" hangingPunct="1"/>
            <a:r>
              <a:rPr lang="en-US" sz="1400" dirty="0">
                <a:latin typeface="Arial" charset="0"/>
                <a:ea typeface="ＭＳ Ｐゴシック" charset="0"/>
              </a:rPr>
              <a:t>For these changes are usually simple appends to the </a:t>
            </a:r>
            <a:r>
              <a:rPr lang="en-US" sz="1400" dirty="0" err="1">
                <a:latin typeface="Arial" charset="0"/>
                <a:ea typeface="ＭＳ Ｐゴシック" charset="0"/>
              </a:rPr>
              <a:t>rmap</a:t>
            </a:r>
            <a:r>
              <a:rPr lang="en-US" sz="1400" dirty="0">
                <a:latin typeface="Arial" charset="0"/>
                <a:ea typeface="ＭＳ Ｐゴシック" charset="0"/>
              </a:rPr>
              <a:t> file (most lines don</a:t>
            </a:r>
            <a:r>
              <a:rPr lang="ja-JP" altLang="en-US" sz="1400" dirty="0">
                <a:latin typeface="Arial" charset="0"/>
                <a:ea typeface="ＭＳ Ｐゴシック" charset="0"/>
                <a:cs typeface="ＭＳ Ｐゴシック" charset="0"/>
              </a:rPr>
              <a:t>’</a:t>
            </a:r>
            <a:r>
              <a:rPr lang="en-US" altLang="ja-JP" sz="1400" dirty="0">
                <a:latin typeface="Arial" charset="0"/>
                <a:ea typeface="ＭＳ Ｐゴシック" charset="0"/>
              </a:rPr>
              <a:t>t change between versions)</a:t>
            </a:r>
          </a:p>
          <a:p>
            <a:pPr lvl="1" eaLnBrk="1" hangingPunct="1"/>
            <a:r>
              <a:rPr lang="en-US" sz="1400" dirty="0">
                <a:latin typeface="Arial" charset="0"/>
                <a:ea typeface="ＭＳ Ｐゴシック" charset="0"/>
              </a:rPr>
              <a:t>Even for daily reference files, updates are typically done much more infrequently (weekly at most).</a:t>
            </a:r>
          </a:p>
          <a:p>
            <a:pPr lvl="1" eaLnBrk="1" hangingPunct="1"/>
            <a:r>
              <a:rPr lang="en-US" sz="1400" dirty="0">
                <a:latin typeface="Arial" charset="0"/>
                <a:ea typeface="ＭＳ Ｐゴシック" charset="0"/>
              </a:rPr>
              <a:t>The space taken up by having 500 such updates (the approximate number of weeks in 10 years) will not lead to significant storage issues</a:t>
            </a:r>
          </a:p>
          <a:p>
            <a:pPr lvl="1" eaLnBrk="1" hangingPunct="1"/>
            <a:r>
              <a:rPr lang="en-US" sz="1400" dirty="0">
                <a:latin typeface="Arial" charset="0"/>
                <a:ea typeface="ＭＳ Ｐゴシック" charset="0"/>
              </a:rPr>
              <a:t>The elimination of OTFR means that there is not a strong need for a high update frequency as well.</a:t>
            </a:r>
          </a:p>
          <a:p>
            <a:pPr eaLnBrk="1" hangingPunct="1"/>
            <a:r>
              <a:rPr lang="en-US" dirty="0">
                <a:latin typeface="Arial" charset="0"/>
              </a:rPr>
              <a:t>In conclusion: </a:t>
            </a:r>
          </a:p>
          <a:p>
            <a:pPr lvl="1" eaLnBrk="1" hangingPunct="1"/>
            <a:r>
              <a:rPr lang="en-US" sz="1400" dirty="0">
                <a:latin typeface="Arial" charset="0"/>
                <a:ea typeface="ＭＳ Ｐゴシック" charset="0"/>
              </a:rPr>
              <a:t>There is no good reason not to save all previous mapping rules</a:t>
            </a:r>
          </a:p>
          <a:p>
            <a:pPr lvl="1" eaLnBrk="1" hangingPunct="1"/>
            <a:r>
              <a:rPr lang="en-US" sz="1400" dirty="0">
                <a:latin typeface="Arial" charset="0"/>
                <a:ea typeface="ＭＳ Ｐゴシック" charset="0"/>
              </a:rPr>
              <a:t>There is no good reason not to have instrument scientists edit the rules directly</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Manageability of Rules Files</a:t>
            </a:r>
            <a:endParaRPr lang="en-US" sz="2800" b="1" dirty="0">
              <a:solidFill>
                <a:srgbClr val="BB0018"/>
              </a:solidFill>
              <a:latin typeface="Arial" charset="0"/>
            </a:endParaRPr>
          </a:p>
        </p:txBody>
      </p:sp>
      <p:sp>
        <p:nvSpPr>
          <p:cNvPr id="2" name="Date Placeholder 1"/>
          <p:cNvSpPr>
            <a:spLocks noGrp="1"/>
          </p:cNvSpPr>
          <p:nvPr>
            <p:ph type="dt" sz="half" idx="10"/>
          </p:nvPr>
        </p:nvSpPr>
        <p:spPr/>
        <p:txBody>
          <a:bodyPr/>
          <a:lstStyle/>
          <a:p>
            <a:pPr>
              <a:defRPr/>
            </a:pPr>
            <a:r>
              <a:rPr lang="en-US" smtClean="0"/>
              <a:t>Dec 14, 2011</a:t>
            </a:r>
            <a:endParaRPr lang="en-US" dirty="0"/>
          </a:p>
        </p:txBody>
      </p:sp>
      <p:sp>
        <p:nvSpPr>
          <p:cNvPr id="3" name="Footer Placeholder 2"/>
          <p:cNvSpPr>
            <a:spLocks noGrp="1"/>
          </p:cNvSpPr>
          <p:nvPr>
            <p:ph type="ftr" sz="quarter" idx="11"/>
          </p:nvPr>
        </p:nvSpPr>
        <p:spPr/>
        <p:txBody>
          <a:bodyPr/>
          <a:lstStyle/>
          <a:p>
            <a:pPr>
              <a:defRPr/>
            </a:pPr>
            <a:r>
              <a:rPr lang="en-US" altLang="en-US" smtClean="0"/>
              <a:t>HST Requirements Review</a:t>
            </a:r>
            <a:endParaRPr lang="en-US" altLang="en-US" dirty="0"/>
          </a:p>
        </p:txBody>
      </p:sp>
      <p:sp>
        <p:nvSpPr>
          <p:cNvPr id="10" name="Slide Number Placeholder 9"/>
          <p:cNvSpPr>
            <a:spLocks noGrp="1"/>
          </p:cNvSpPr>
          <p:nvPr>
            <p:ph type="sldNum" sz="quarter" idx="12"/>
          </p:nvPr>
        </p:nvSpPr>
        <p:spPr/>
        <p:txBody>
          <a:bodyPr/>
          <a:lstStyle/>
          <a:p>
            <a:pPr>
              <a:defRPr/>
            </a:pPr>
            <a:r>
              <a:rPr lang="en-US" smtClean="0"/>
              <a:t>1-</a:t>
            </a:r>
            <a:fld id="{2D61C627-6E20-420F-83CB-DEA388E29667}"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36795698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113455</TotalTime>
  <Words>5037</Words>
  <Application>Microsoft Macintosh PowerPoint</Application>
  <PresentationFormat>On-screen Show (4:3)</PresentationFormat>
  <Paragraphs>570</Paragraphs>
  <Slides>37</Slides>
  <Notes>30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JWST-S&amp;OC-SRR</vt:lpstr>
      <vt:lpstr>PowerPoint Presentation</vt:lpstr>
      <vt:lpstr>CRDS Ops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Original CRDS Requirements (1/2)</vt:lpstr>
      <vt:lpstr>Original CRDS Requirements (2/2)</vt:lpstr>
      <vt:lpstr>New CRDS/HST Requirements (1/4)</vt:lpstr>
      <vt:lpstr>New CRDS/HST Requirements (2/4)</vt:lpstr>
      <vt:lpstr>New CRDS/HST Requirements (3/4)</vt:lpstr>
      <vt:lpstr>New CRDS/HST Requirements (4/4)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Perry  Greenfield</cp:lastModifiedBy>
  <cp:revision>320</cp:revision>
  <cp:lastPrinted>2011-12-08T12:11:21Z</cp:lastPrinted>
  <dcterms:created xsi:type="dcterms:W3CDTF">2010-05-10T15:28:32Z</dcterms:created>
  <dcterms:modified xsi:type="dcterms:W3CDTF">2011-12-12T17:52:51Z</dcterms:modified>
</cp:coreProperties>
</file>