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3" r:id="rId3"/>
    <p:sldId id="324" r:id="rId4"/>
    <p:sldId id="325" r:id="rId5"/>
    <p:sldId id="326" r:id="rId6"/>
    <p:sldId id="327" r:id="rId7"/>
    <p:sldId id="603" r:id="rId8"/>
    <p:sldId id="597" r:id="rId9"/>
    <p:sldId id="600" r:id="rId10"/>
    <p:sldId id="515" r:id="rId11"/>
    <p:sldId id="329" r:id="rId12"/>
    <p:sldId id="330" r:id="rId13"/>
    <p:sldId id="331" r:id="rId14"/>
    <p:sldId id="639" r:id="rId15"/>
    <p:sldId id="336" r:id="rId16"/>
    <p:sldId id="333" r:id="rId17"/>
    <p:sldId id="334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/>
    <p:restoredTop sz="79808"/>
  </p:normalViewPr>
  <p:slideViewPr>
    <p:cSldViewPr snapToGrid="0" snapToObjects="1">
      <p:cViewPr varScale="1">
        <p:scale>
          <a:sx n="95" d="100"/>
          <a:sy n="95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6: </a:t>
            </a: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Energy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11,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 how was it 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What additional kinds of aggregation is possible/desirable? </a:t>
            </a:r>
          </a:p>
          <a:p>
            <a:pPr lvl="1"/>
            <a:r>
              <a:rPr lang="en-US" sz="2000" dirty="0"/>
              <a:t>From individual people to demographic groups? </a:t>
            </a:r>
          </a:p>
          <a:p>
            <a:pPr lvl="1"/>
            <a:r>
              <a:rPr lang="en-US" sz="2000" dirty="0"/>
              <a:t>From individual events to totals across time or regions?</a:t>
            </a:r>
          </a:p>
          <a:p>
            <a:pPr lvl="1"/>
            <a:r>
              <a:rPr lang="en-US" sz="2000" dirty="0"/>
              <a:t>Hierarchies (city/county/state, second/minute/hour/days)</a:t>
            </a:r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Are there strange timestamps that might represent null values?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data?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3B2A-ADAB-8B46-8558-22E2D604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Reading: </a:t>
            </a:r>
            <a:r>
              <a:rPr lang="en-US" dirty="0" err="1"/>
              <a:t>Goldemberg</a:t>
            </a:r>
            <a:r>
              <a:rPr lang="en-US" dirty="0"/>
              <a:t>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DB0F-0264-6C43-B2DC-B14EC85A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4B766-8703-E348-AC15-3AE7118B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0588-4F3A-3B49-9974-A0463D1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questions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71F5-AE6B-4649-B56C-17E3A683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Lorenz curve relate to the national dialog the U.S. had over the 99% vs. the 1% several years ago?</a:t>
            </a:r>
          </a:p>
          <a:p>
            <a:r>
              <a:rPr lang="en-US" dirty="0"/>
              <a:t>What details about global living conditions and income would we miss if we use GNP per capita data at the country level?</a:t>
            </a:r>
          </a:p>
          <a:p>
            <a:r>
              <a:rPr lang="en-US" dirty="0"/>
              <a:t>Figure 3.5 shows factors that describe living conditions in a country versus energy use.  </a:t>
            </a:r>
          </a:p>
          <a:p>
            <a:pPr lvl="1"/>
            <a:r>
              <a:rPr lang="en-US" dirty="0"/>
              <a:t>What TOE on the x-axis on these plots?  </a:t>
            </a:r>
          </a:p>
          <a:p>
            <a:pPr lvl="1"/>
            <a:r>
              <a:rPr lang="en-US" dirty="0"/>
              <a:t>What trends do the plots in Fig 3.5 describe?  </a:t>
            </a:r>
          </a:p>
          <a:p>
            <a:pPr lvl="1"/>
            <a:r>
              <a:rPr lang="en-US" dirty="0"/>
              <a:t>What kinds of conclusions can you make from this plot?  What is your take on the ``1 TOE barrier``?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A370-7B56-9143-9328-2A2F6D7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1E0D-92BB-1D47-AF19-9D217912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C47D-73D5-1E42-B55A-9C346ADB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“A low energy consumption is not, of course, the only cause of poverty and underdevelopment but it is a good proxy for many of its causes, such as poor education, bad health care and the hardship imposed on women and children.”</a:t>
            </a:r>
          </a:p>
          <a:p>
            <a:r>
              <a:rPr lang="en-US" dirty="0"/>
              <a:t>“Energy, in itself, is of little interest but it is an essential ingredient of socio- economic development and economic growth. The objective of the energy system is to provide energy services, for instance lighting, comfortable indoor temperature, refrigerated storage, transportation and appropriate temperatures for cooking.”</a:t>
            </a:r>
          </a:p>
          <a:p>
            <a:r>
              <a:rPr lang="en-US" dirty="0"/>
              <a:t>"This meant that there could be a 'delinking' between GOP growth and energy growth, which did in fact take place in the industrialized countries in the 1970s and 1980s”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84629-E7F5-6540-B048-42582890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9AC4-E580-3A4F-92C8-454863B0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BDD-B5D5-484E-89FE-143346D3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etc.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E603-07ED-DD4C-A3FD-9AD7813A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Late policy</a:t>
            </a:r>
          </a:p>
          <a:p>
            <a:r>
              <a:rPr lang="en-US" dirty="0"/>
              <a:t>Lab 3 due Friday, HW3 due next Tuesday.</a:t>
            </a:r>
          </a:p>
          <a:p>
            <a:r>
              <a:rPr lang="en-US" dirty="0"/>
              <a:t>Reading</a:t>
            </a:r>
            <a:endParaRPr lang="en-US" i="1" dirty="0"/>
          </a:p>
          <a:p>
            <a:pPr lvl="1"/>
            <a:r>
              <a:rPr lang="en-US" dirty="0"/>
              <a:t>Today: </a:t>
            </a:r>
          </a:p>
          <a:p>
            <a:pPr lvl="2"/>
            <a:r>
              <a:rPr lang="en-US" dirty="0" err="1"/>
              <a:t>Goldemberg</a:t>
            </a:r>
            <a:r>
              <a:rPr lang="en-US" dirty="0"/>
              <a:t> et al</a:t>
            </a:r>
          </a:p>
          <a:p>
            <a:pPr lvl="2"/>
            <a:r>
              <a:rPr lang="en-US" dirty="0"/>
              <a:t>DS100 Ch4 and 5</a:t>
            </a:r>
          </a:p>
          <a:p>
            <a:pPr lvl="1"/>
            <a:r>
              <a:rPr lang="en-US" dirty="0"/>
              <a:t>Thursday: DS100 Ch6 textbook</a:t>
            </a:r>
          </a:p>
          <a:p>
            <a:pPr lvl="1"/>
            <a:r>
              <a:rPr lang="en-US" dirty="0"/>
              <a:t>Next Tuesday: Lee </a:t>
            </a:r>
            <a:r>
              <a:rPr lang="en-US" i="1" dirty="0"/>
              <a:t>et al</a:t>
            </a:r>
            <a:r>
              <a:rPr lang="en-US" dirty="0"/>
              <a:t> 2016.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</a:t>
            </a:r>
            <a:r>
              <a:rPr lang="en-US" dirty="0" err="1"/>
              <a:t>unnest</a:t>
            </a:r>
            <a:r>
              <a:rPr lang="en-US" dirty="0"/>
              <a:t> the data?</a:t>
            </a:r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Commas, tabs </a:t>
            </a:r>
            <a:br>
              <a:rPr lang="en-US" dirty="0"/>
            </a:br>
            <a:r>
              <a:rPr lang="en-US" dirty="0"/>
              <a:t>in records</a:t>
            </a:r>
          </a:p>
          <a:p>
            <a:pPr lvl="1"/>
            <a:r>
              <a:rPr lang="en-US" dirty="0"/>
              <a:t>Quoting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18371</TotalTime>
  <Words>1077</Words>
  <Application>Microsoft Macintosh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Wingdings</vt:lpstr>
      <vt:lpstr>Office Theme</vt:lpstr>
      <vt:lpstr>Data, Environment and Society  Lecture 6:  Exploratory Data Analysis and Data Cleaning and Energy and Development</vt:lpstr>
      <vt:lpstr>Announcements</vt:lpstr>
      <vt:lpstr>Data cleaning</vt:lpstr>
      <vt:lpstr>Data merging</vt:lpstr>
      <vt:lpstr>Exploratory Data Analysis (EDA)</vt:lpstr>
      <vt:lpstr>Structure</vt:lpstr>
      <vt:lpstr>How are these data files formatted?</vt:lpstr>
      <vt:lpstr>Comma and Tab Separated Values Files</vt:lpstr>
      <vt:lpstr>JavaScript Object Notation (JSON)</vt:lpstr>
      <vt:lpstr>Granularity</vt:lpstr>
      <vt:lpstr>Scope</vt:lpstr>
      <vt:lpstr>Temporality</vt:lpstr>
      <vt:lpstr>Faithfulness</vt:lpstr>
      <vt:lpstr>Summary: How do you “do” EDA?</vt:lpstr>
      <vt:lpstr>Reading: Goldemberg et al</vt:lpstr>
      <vt:lpstr>Warmup questions to discuss</vt:lpstr>
      <vt:lpstr>Quotes to discuss</vt:lpstr>
      <vt:lpstr>Additional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290</cp:revision>
  <dcterms:created xsi:type="dcterms:W3CDTF">2018-08-20T12:51:30Z</dcterms:created>
  <dcterms:modified xsi:type="dcterms:W3CDTF">2018-09-11T04:37:47Z</dcterms:modified>
</cp:coreProperties>
</file>