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7" r:id="rId4"/>
    <p:sldId id="273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2"/>
    <p:restoredTop sz="91415"/>
  </p:normalViewPr>
  <p:slideViewPr>
    <p:cSldViewPr snapToGrid="0" snapToObjects="1">
      <p:cViewPr varScale="1">
        <p:scale>
          <a:sx n="85" d="100"/>
          <a:sy n="85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D58D8-13B4-9A42-93F4-80ED145B861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B6326-426E-6449-9C9B-58EE54462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B49-494E-1D4B-B75A-DFCDCCB995CC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9720-3F0B-9147-98C7-71E26D4549E2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FDFE-23A8-1F42-AB91-EC97D1038A1A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01D1-7812-5A4B-A54D-1136697640E1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08B8-8494-3C42-A7D1-4FA7E28AC675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C425-EBB7-0B41-9509-0C453AF1925C}" type="datetime1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F77B-7868-2D45-9286-1D2CE2BEE9E1}" type="datetime1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C1F9-F0FD-A640-8B82-2702E5FF1A84}" type="datetime1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3AE-4DD3-C54D-A928-740DE3C1A3AC}" type="datetime1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089-40DB-074B-AE05-058B4B14EA18}" type="datetime1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0658-0DE5-D74A-9641-89DD872D57B6}" type="datetime1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6C43-E043-DE45-9D73-2F74D5081A02}" type="datetime1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atahub.berkeley.edu/user-redirect/interact?account=ds-modules&amp;repo=ER-190C&amp;branch=master&amp;path=lecture/Lecture%2018%20October%2023/supporting%20noteboo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Resampling</a:t>
            </a:r>
            <a:br>
              <a:rPr lang="en-US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# 18</a:t>
            </a:r>
          </a:p>
          <a:p>
            <a:r>
              <a:rPr lang="en-US" dirty="0"/>
              <a:t>October 23,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3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Randomly divide the set into k equal groups </a:t>
            </a:r>
          </a:p>
          <a:p>
            <a:pPr lvl="1"/>
            <a:r>
              <a:rPr lang="en-US" dirty="0"/>
              <a:t>(LOOCV is n-fold cross validation)</a:t>
            </a:r>
          </a:p>
          <a:p>
            <a:r>
              <a:rPr lang="en-US" dirty="0"/>
              <a:t>Compute the test error </a:t>
            </a:r>
            <a:r>
              <a:rPr lang="en-US" dirty="0" err="1"/>
              <a:t>MSE</a:t>
            </a:r>
            <a:r>
              <a:rPr lang="en-US" i="1" baseline="-25000" dirty="0" err="1"/>
              <a:t>i</a:t>
            </a:r>
            <a:r>
              <a:rPr lang="en-US" dirty="0"/>
              <a:t> for each group.  This will be the sum of errors for </a:t>
            </a:r>
            <a:r>
              <a:rPr lang="en-US" i="1" dirty="0"/>
              <a:t>all</a:t>
            </a:r>
            <a:r>
              <a:rPr lang="en-US" dirty="0"/>
              <a:t> withheld observations.</a:t>
            </a:r>
          </a:p>
          <a:p>
            <a:r>
              <a:rPr lang="en-US" dirty="0"/>
              <a:t>Then: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 this?</a:t>
            </a:r>
          </a:p>
          <a:p>
            <a:pPr lvl="1"/>
            <a:r>
              <a:rPr lang="en-US" dirty="0"/>
              <a:t>Only k folds (rather than n) </a:t>
            </a:r>
            <a:r>
              <a:rPr lang="mr-IN" dirty="0"/>
              <a:t>–</a:t>
            </a:r>
            <a:r>
              <a:rPr lang="en-US" dirty="0"/>
              <a:t> computationally easier</a:t>
            </a:r>
          </a:p>
          <a:p>
            <a:pPr lvl="1"/>
            <a:r>
              <a:rPr lang="en-US" dirty="0"/>
              <a:t>Estimates of the error rate can be more accurate than LOOCV </a:t>
            </a:r>
            <a:r>
              <a:rPr lang="mr-IN" dirty="0"/>
              <a:t>–</a:t>
            </a:r>
            <a:r>
              <a:rPr lang="en-US" dirty="0"/>
              <a:t> if you choose the right k</a:t>
            </a:r>
          </a:p>
          <a:p>
            <a:pPr lvl="2"/>
            <a:r>
              <a:rPr lang="en-US" dirty="0"/>
              <a:t>This is due to bias-variance tradeoff ideas.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165" y="3732031"/>
            <a:ext cx="3260909" cy="1142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" y="356187"/>
            <a:ext cx="7955833" cy="304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143" y="3464780"/>
            <a:ext cx="8006381" cy="337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7801" y="107753"/>
            <a:ext cx="1846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Test with 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0208" y="138530"/>
            <a:ext cx="254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10 different validation data sets</a:t>
            </a:r>
            <a:endParaRPr lang="en-US" sz="14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058340" y="415530"/>
            <a:ext cx="3871390" cy="6085478"/>
          </a:xfrm>
        </p:spPr>
        <p:txBody>
          <a:bodyPr>
            <a:normAutofit/>
          </a:bodyPr>
          <a:lstStyle/>
          <a:p>
            <a:r>
              <a:rPr lang="en-US" dirty="0"/>
              <a:t>Validation can be used for model selection.</a:t>
            </a:r>
          </a:p>
          <a:p>
            <a:r>
              <a:rPr lang="en-US" dirty="0"/>
              <a:t>The “best” model is the one with the lowest MSE</a:t>
            </a:r>
          </a:p>
          <a:p>
            <a:r>
              <a:rPr lang="en-US" dirty="0"/>
              <a:t>In these figures (Auto data set from the book) the minima are in different locations for different validation approaches</a:t>
            </a:r>
          </a:p>
          <a:p>
            <a:r>
              <a:rPr lang="en-US" dirty="0"/>
              <a:t>10-fold: each line is a different random split into 10 folds.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on classification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Yep, pretty simple to extend.  Here it is for n-fold (LOOCV)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Err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error rate (misclassified / total)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54" y="2593015"/>
            <a:ext cx="2684463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k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answer can be based on the bias variance tradeoff</a:t>
            </a:r>
          </a:p>
          <a:p>
            <a:pPr lvl="1"/>
            <a:r>
              <a:rPr lang="en-US" dirty="0"/>
              <a:t>LOOCV has lower bias than k-fold, </a:t>
            </a:r>
          </a:p>
          <a:p>
            <a:pPr lvl="1"/>
            <a:r>
              <a:rPr lang="en-US" dirty="0"/>
              <a:t>But LOOCV MSE variance tends to be larger than k-fold CV.</a:t>
            </a:r>
          </a:p>
          <a:p>
            <a:r>
              <a:rPr lang="en-US" dirty="0"/>
              <a:t>Rule of thumb: k = 5 to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3E60-0F1F-AB48-8B29-0F627BB3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today’s notebook.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344D-11A3-E142-8C4A-6C8D4154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Here is the interact link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19475-D576-BB45-8699-C5C3B13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BEE9-EB7E-4140-85B2-13B1E699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288F-E103-164B-AE3C-B55674A6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HW7 due today</a:t>
            </a:r>
          </a:p>
          <a:p>
            <a:r>
              <a:rPr lang="en-US" dirty="0"/>
              <a:t>HW8 will post today – </a:t>
            </a:r>
          </a:p>
          <a:p>
            <a:pPr lvl="1"/>
            <a:r>
              <a:rPr lang="en-US" dirty="0"/>
              <a:t>there will be time to work on it in the next lab</a:t>
            </a:r>
          </a:p>
          <a:p>
            <a:pPr lvl="1"/>
            <a:r>
              <a:rPr lang="en-US" dirty="0"/>
              <a:t>I’ll give you some hints today on how to do it.</a:t>
            </a:r>
          </a:p>
          <a:p>
            <a:r>
              <a:rPr lang="en-US" dirty="0"/>
              <a:t>Guest lectures / panels upcoming</a:t>
            </a:r>
          </a:p>
          <a:p>
            <a:pPr lvl="1"/>
            <a:r>
              <a:rPr lang="en-US" dirty="0"/>
              <a:t>Nov 1</a:t>
            </a:r>
          </a:p>
          <a:p>
            <a:pPr lvl="1"/>
            <a:r>
              <a:rPr lang="en-US" dirty="0"/>
              <a:t>Nov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4926C-41AE-034A-8AFF-6F9D5982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can do with resampling:</a:t>
            </a:r>
          </a:p>
          <a:p>
            <a:pPr lvl="1"/>
            <a:r>
              <a:rPr lang="en-US" dirty="0"/>
              <a:t>Model assessment	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Measuring the accuracy of parameter estimates</a:t>
            </a:r>
          </a:p>
          <a:p>
            <a:pPr lvl="2"/>
            <a:r>
              <a:rPr lang="en-US" dirty="0"/>
              <a:t>Parameters can be model coefficients</a:t>
            </a:r>
          </a:p>
          <a:p>
            <a:pPr lvl="2"/>
            <a:r>
              <a:rPr lang="en-US" dirty="0"/>
              <a:t>But they can also be other quantities you’d like to compute with the model.  </a:t>
            </a:r>
          </a:p>
          <a:p>
            <a:r>
              <a:rPr lang="en-US" dirty="0"/>
              <a:t>When you’ll (most likely) use which method:</a:t>
            </a:r>
          </a:p>
          <a:p>
            <a:pPr lvl="1"/>
            <a:r>
              <a:rPr lang="en-US" i="1" dirty="0"/>
              <a:t>Cross validation </a:t>
            </a:r>
            <a:r>
              <a:rPr lang="en-US" dirty="0"/>
              <a:t>for model assessment and selection</a:t>
            </a:r>
          </a:p>
          <a:p>
            <a:pPr lvl="1"/>
            <a:r>
              <a:rPr lang="en-US" i="1" dirty="0"/>
              <a:t>Bootstrapping</a:t>
            </a:r>
            <a:r>
              <a:rPr lang="en-US" dirty="0"/>
              <a:t> for measuring parameter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0EB8-C4BA-6149-8D9B-6B7A4FE4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note on terminology…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3F0C-B977-A548-AE5A-CB8FAA81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ISLR, resampling means repeatedly pulling sub samples from your data.  </a:t>
            </a:r>
          </a:p>
          <a:p>
            <a:pPr lvl="1"/>
            <a:r>
              <a:rPr lang="en-US" dirty="0"/>
              <a:t>If your data are a sample from the population, then we’re creating new samples from the original.</a:t>
            </a:r>
          </a:p>
          <a:p>
            <a:r>
              <a:rPr lang="en-US" dirty="0"/>
              <a:t>But in pandas, resampling can also mean aggregating your data, </a:t>
            </a:r>
          </a:p>
          <a:p>
            <a:pPr lvl="1"/>
            <a:r>
              <a:rPr lang="en-US" dirty="0"/>
              <a:t>e.g. taking all data from a particular time window and averaging them.</a:t>
            </a:r>
          </a:p>
          <a:p>
            <a:pPr lvl="1"/>
            <a:r>
              <a:rPr lang="en-US" dirty="0"/>
              <a:t>We’ll see this in the notebook today.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D2E58-30D0-C642-8CDE-0EB97B84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828-7100-C943-96AA-3E1560A6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on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3827-2060-9848-9681-172EB1BD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mostly focused on model </a:t>
            </a:r>
            <a:r>
              <a:rPr lang="en-US" i="1" dirty="0"/>
              <a:t>identification, </a:t>
            </a:r>
            <a:r>
              <a:rPr lang="en-US" dirty="0"/>
              <a:t>or the process of choosing model parameters.</a:t>
            </a:r>
          </a:p>
          <a:p>
            <a:r>
              <a:rPr lang="en-US" dirty="0"/>
              <a:t>But we also used AIC to do model </a:t>
            </a:r>
            <a:r>
              <a:rPr lang="en-US" i="1" dirty="0"/>
              <a:t>selection</a:t>
            </a:r>
            <a:r>
              <a:rPr lang="en-US" dirty="0"/>
              <a:t>, i.e. to learn which </a:t>
            </a:r>
            <a:r>
              <a:rPr lang="en-US" i="1" dirty="0"/>
              <a:t>type</a:t>
            </a:r>
            <a:r>
              <a:rPr lang="en-US" dirty="0"/>
              <a:t> of model we should use.</a:t>
            </a:r>
          </a:p>
          <a:p>
            <a:r>
              <a:rPr lang="en-US" dirty="0"/>
              <a:t>AIC works for OLS specifications.</a:t>
            </a:r>
          </a:p>
          <a:p>
            <a:r>
              <a:rPr lang="en-US" dirty="0"/>
              <a:t>But what about KNN and all the other methods we’re about to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1503C-DA1D-DE47-87AD-3577F819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</a:t>
            </a:r>
            <a:br>
              <a:rPr lang="en-US" dirty="0"/>
            </a:br>
            <a:r>
              <a:rPr lang="en-US" dirty="0"/>
              <a:t>Train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4409"/>
            <a:ext cx="10515600" cy="2254103"/>
          </a:xfrm>
        </p:spPr>
        <p:txBody>
          <a:bodyPr>
            <a:normAutofit/>
          </a:bodyPr>
          <a:lstStyle/>
          <a:p>
            <a:r>
              <a:rPr lang="en-US" dirty="0"/>
              <a:t>We’ve already talked about the power of training and testing data</a:t>
            </a:r>
          </a:p>
          <a:p>
            <a:pPr lvl="1"/>
            <a:r>
              <a:rPr lang="en-US" dirty="0"/>
              <a:t>Testing data a.k.a. “holdout data” and “validation data”</a:t>
            </a:r>
          </a:p>
          <a:p>
            <a:r>
              <a:rPr lang="en-US" dirty="0"/>
              <a:t>If you just split the data once:</a:t>
            </a:r>
          </a:p>
          <a:p>
            <a:pPr lvl="1"/>
            <a:r>
              <a:rPr lang="en-US" dirty="0"/>
              <a:t>Your error rate may depend strongly on the characteristics of the random split</a:t>
            </a:r>
          </a:p>
          <a:p>
            <a:pPr lvl="1"/>
            <a:r>
              <a:rPr lang="en-US" dirty="0"/>
              <a:t>You’re only using a fraction of the data for validation.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3" y="155134"/>
            <a:ext cx="7337592" cy="4159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you to use </a:t>
            </a:r>
            <a:r>
              <a:rPr lang="en-US" i="1" dirty="0"/>
              <a:t>all</a:t>
            </a:r>
            <a:r>
              <a:rPr lang="en-US" dirty="0"/>
              <a:t> the data for testing / validation</a:t>
            </a:r>
          </a:p>
          <a:p>
            <a:r>
              <a:rPr lang="en-US" dirty="0"/>
              <a:t>Provides one estimate of the test error.</a:t>
            </a:r>
          </a:p>
          <a:p>
            <a:r>
              <a:rPr lang="en-US" dirty="0"/>
              <a:t>Fig. 5.3 from the text: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basic idea is to repeatedly split the data such that you “leave out” each observation once.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73" y="2774949"/>
            <a:ext cx="5806126" cy="30686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 (LOOCV)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all </a:t>
            </a:r>
            <a:r>
              <a:rPr lang="en-US" i="1" dirty="0" err="1"/>
              <a:t>i</a:t>
            </a:r>
            <a:r>
              <a:rPr lang="en-US" dirty="0"/>
              <a:t>, pull the observation 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 out and fit the data to the remaining data.</a:t>
            </a:r>
          </a:p>
          <a:p>
            <a:pPr lvl="1"/>
            <a:r>
              <a:rPr lang="en-US" dirty="0"/>
              <a:t>Call the estimate of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from the “one-left-out” model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dirty="0" err="1"/>
              <a:t>MSE</a:t>
            </a:r>
            <a:r>
              <a:rPr lang="en-US" baseline="-25000" dirty="0" err="1"/>
              <a:t>i</a:t>
            </a:r>
            <a:r>
              <a:rPr lang="en-US" dirty="0"/>
              <a:t> = (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Then the error estimate for this “leave one out” process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where the sum is over </a:t>
            </a:r>
            <a:r>
              <a:rPr lang="en-US" i="1" dirty="0"/>
              <a:t>all</a:t>
            </a:r>
            <a:r>
              <a:rPr lang="en-US" dirty="0"/>
              <a:t> n </a:t>
            </a:r>
            <a:r>
              <a:rPr lang="mr-IN" dirty="0"/>
              <a:t>–</a:t>
            </a:r>
            <a:r>
              <a:rPr lang="en-US" dirty="0"/>
              <a:t> i.e. n models were fit, each time fitting a different subset of the data.</a:t>
            </a:r>
          </a:p>
          <a:p>
            <a:r>
              <a:rPr lang="en-US" dirty="0"/>
              <a:t>Note the subscript on CV is n because we split the data n times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56" y="3776723"/>
            <a:ext cx="3554930" cy="13542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2920763"/>
            <a:ext cx="205415" cy="123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85" y="2520272"/>
            <a:ext cx="205415" cy="1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 advantages to using just one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when you split just once tends to overestimate error more than LOOCV  </a:t>
            </a:r>
          </a:p>
          <a:p>
            <a:pPr lvl="1"/>
            <a:r>
              <a:rPr lang="en-US" dirty="0"/>
              <a:t>that is, there is less bias in error when you use LOOCV</a:t>
            </a:r>
          </a:p>
          <a:p>
            <a:pPr lvl="1"/>
            <a:r>
              <a:rPr lang="en-US" dirty="0"/>
              <a:t>This is because you use more data to fit each model with LOOCV</a:t>
            </a:r>
          </a:p>
          <a:p>
            <a:r>
              <a:rPr lang="en-US" dirty="0"/>
              <a:t>By using every possible split, there is no variation in the estimate of error.  </a:t>
            </a:r>
          </a:p>
          <a:p>
            <a:pPr lvl="1"/>
            <a:r>
              <a:rPr lang="en-US" dirty="0"/>
              <a:t>On the other hand, if you use just one validation set, the error depends strongly your random split.</a:t>
            </a:r>
          </a:p>
          <a:p>
            <a:r>
              <a:rPr lang="en-US" dirty="0"/>
              <a:t>For some special cases you don’t even need to do the resampling</a:t>
            </a:r>
          </a:p>
          <a:p>
            <a:pPr lvl="1"/>
            <a:r>
              <a:rPr lang="en-US" dirty="0"/>
              <a:t>See equation 5.2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5609</TotalTime>
  <Words>767</Words>
  <Application>Microsoft Macintosh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Resampling </vt:lpstr>
      <vt:lpstr>Announcements</vt:lpstr>
      <vt:lpstr>Resampling</vt:lpstr>
      <vt:lpstr>A side note on terminology…</vt:lpstr>
      <vt:lpstr>A little more on model selection</vt:lpstr>
      <vt:lpstr>Test and  Train data</vt:lpstr>
      <vt:lpstr>Leave One Out Cross validation…</vt:lpstr>
      <vt:lpstr>Leave One Out Cross validation (LOOCV)</vt:lpstr>
      <vt:lpstr>LOOCV advantages to using just one split</vt:lpstr>
      <vt:lpstr>k-fold cross validation</vt:lpstr>
      <vt:lpstr>PowerPoint Presentation</vt:lpstr>
      <vt:lpstr>k-fold on classification problems?</vt:lpstr>
      <vt:lpstr>What should k be?</vt:lpstr>
      <vt:lpstr>Let’s look at today’s notebook.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Callaway</dc:creator>
  <cp:lastModifiedBy>Microsoft Office User</cp:lastModifiedBy>
  <cp:revision>79</cp:revision>
  <dcterms:created xsi:type="dcterms:W3CDTF">2017-09-14T05:06:24Z</dcterms:created>
  <dcterms:modified xsi:type="dcterms:W3CDTF">2018-10-25T12:27:49Z</dcterms:modified>
</cp:coreProperties>
</file>