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72" r:id="rId3"/>
    <p:sldId id="257" r:id="rId4"/>
    <p:sldId id="273" r:id="rId5"/>
    <p:sldId id="271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4" r:id="rId14"/>
    <p:sldId id="274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53"/>
    <p:restoredTop sz="93807"/>
  </p:normalViewPr>
  <p:slideViewPr>
    <p:cSldViewPr snapToGrid="0" snapToObjects="1">
      <p:cViewPr varScale="1">
        <p:scale>
          <a:sx n="87" d="100"/>
          <a:sy n="87" d="100"/>
        </p:scale>
        <p:origin x="3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D58D8-13B4-9A42-93F4-80ED145B861A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B6326-426E-6449-9C9B-58EE54462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64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B6326-426E-6449-9C9B-58EE544626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98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2B49-494E-1D4B-B75A-DFCDCCB995CC}" type="datetime1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35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9720-3F0B-9147-98C7-71E26D4549E2}" type="datetime1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1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FDFE-23A8-1F42-AB91-EC97D1038A1A}" type="datetime1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9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B01D1-7812-5A4B-A54D-1136697640E1}" type="datetime1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08B8-8494-3C42-A7D1-4FA7E28AC675}" type="datetime1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03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5C425-EBB7-0B41-9509-0C453AF1925C}" type="datetime1">
              <a:rPr lang="en-US" smtClean="0"/>
              <a:t>10/22/18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0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0F77B-7868-2D45-9286-1D2CE2BEE9E1}" type="datetime1">
              <a:rPr lang="en-US" smtClean="0"/>
              <a:t>10/22/18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C1F9-F0FD-A640-8B82-2702E5FF1A84}" type="datetime1">
              <a:rPr lang="en-US" smtClean="0"/>
              <a:t>10/22/18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71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C3AE-4DD3-C54D-A928-740DE3C1A3AC}" type="datetime1">
              <a:rPr lang="en-US" smtClean="0"/>
              <a:t>10/22/18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58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C089-40DB-074B-AE05-058B4B14EA18}" type="datetime1">
              <a:rPr lang="en-US" smtClean="0"/>
              <a:t>10/22/18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0658-0DE5-D74A-9641-89DD872D57B6}" type="datetime1">
              <a:rPr lang="en-US" smtClean="0"/>
              <a:t>10/22/18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8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16C43-E043-DE45-9D73-2F74D5081A02}" type="datetime1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1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Resampling</a:t>
            </a:r>
            <a:br>
              <a:rPr lang="en-US" dirty="0"/>
            </a:b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# 18</a:t>
            </a:r>
          </a:p>
          <a:p>
            <a:r>
              <a:rPr lang="en-US" dirty="0"/>
              <a:t>October 23,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25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cross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03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Randomly divide the set into k equal groups </a:t>
            </a:r>
          </a:p>
          <a:p>
            <a:pPr lvl="1"/>
            <a:r>
              <a:rPr lang="en-US" dirty="0"/>
              <a:t>(LOOCV is n-fold cross validation)</a:t>
            </a:r>
          </a:p>
          <a:p>
            <a:r>
              <a:rPr lang="en-US" dirty="0"/>
              <a:t>Compute the test error </a:t>
            </a:r>
            <a:r>
              <a:rPr lang="en-US" dirty="0" err="1"/>
              <a:t>MSE</a:t>
            </a:r>
            <a:r>
              <a:rPr lang="en-US" i="1" baseline="-25000" dirty="0" err="1"/>
              <a:t>i</a:t>
            </a:r>
            <a:r>
              <a:rPr lang="en-US" dirty="0"/>
              <a:t> for each group.  This will be the sum of errors for </a:t>
            </a:r>
            <a:r>
              <a:rPr lang="en-US" i="1" dirty="0"/>
              <a:t>all</a:t>
            </a:r>
            <a:r>
              <a:rPr lang="en-US" dirty="0"/>
              <a:t> withheld observations.</a:t>
            </a:r>
          </a:p>
          <a:p>
            <a:r>
              <a:rPr lang="en-US" dirty="0"/>
              <a:t>Then: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 do this?</a:t>
            </a:r>
          </a:p>
          <a:p>
            <a:pPr lvl="1"/>
            <a:r>
              <a:rPr lang="en-US" dirty="0"/>
              <a:t>Only k folds (rather than n) </a:t>
            </a:r>
            <a:r>
              <a:rPr lang="mr-IN" dirty="0"/>
              <a:t>–</a:t>
            </a:r>
            <a:r>
              <a:rPr lang="en-US" dirty="0"/>
              <a:t> computationally easier</a:t>
            </a:r>
          </a:p>
          <a:p>
            <a:pPr lvl="1"/>
            <a:r>
              <a:rPr lang="en-US" dirty="0"/>
              <a:t>Estimates of the error rate can be more accurate than LOOCV </a:t>
            </a:r>
            <a:r>
              <a:rPr lang="mr-IN" dirty="0"/>
              <a:t>–</a:t>
            </a:r>
            <a:r>
              <a:rPr lang="en-US" dirty="0"/>
              <a:t> if you choose the right k</a:t>
            </a:r>
          </a:p>
          <a:p>
            <a:pPr lvl="2"/>
            <a:r>
              <a:rPr lang="en-US" dirty="0"/>
              <a:t>This is due to bias-variance tradeoff ideas.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165" y="3732031"/>
            <a:ext cx="3260909" cy="114299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4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4" y="356187"/>
            <a:ext cx="7955833" cy="3044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0143" y="3464780"/>
            <a:ext cx="8006381" cy="33788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07801" y="107753"/>
            <a:ext cx="1846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Test with training 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90208" y="138530"/>
            <a:ext cx="2546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10 different validation data sets</a:t>
            </a:r>
            <a:endParaRPr lang="en-US" sz="1400" b="1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058340" y="415530"/>
            <a:ext cx="3871390" cy="6085478"/>
          </a:xfrm>
        </p:spPr>
        <p:txBody>
          <a:bodyPr>
            <a:normAutofit/>
          </a:bodyPr>
          <a:lstStyle/>
          <a:p>
            <a:r>
              <a:rPr lang="en-US" dirty="0"/>
              <a:t>Validation can be used for model selection.</a:t>
            </a:r>
          </a:p>
          <a:p>
            <a:r>
              <a:rPr lang="en-US" dirty="0"/>
              <a:t>The “best” model is the one with the lowest MSE</a:t>
            </a:r>
          </a:p>
          <a:p>
            <a:r>
              <a:rPr lang="en-US" dirty="0"/>
              <a:t>In these figures (Auto data set from the book) the minima are in different locations for different validation approaches</a:t>
            </a:r>
          </a:p>
          <a:p>
            <a:r>
              <a:rPr lang="en-US" dirty="0"/>
              <a:t>10-fold: each line is a different random split into 10 folds.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30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on classification problems?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Yep, pretty simple to extend.  Here it is for n-fold (LOOCV)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Err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is the error rate (misclassified / total)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254" y="2593015"/>
            <a:ext cx="2684463" cy="10858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k 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answer can be based on the bias variance tradeoff</a:t>
            </a:r>
          </a:p>
          <a:p>
            <a:pPr lvl="1"/>
            <a:r>
              <a:rPr lang="en-US" dirty="0"/>
              <a:t>LOOCV has lower bias than k-fold, </a:t>
            </a:r>
          </a:p>
          <a:p>
            <a:pPr lvl="1"/>
            <a:r>
              <a:rPr lang="en-US" dirty="0"/>
              <a:t>But LOOCV MSE variance tends to be larger than k-fold CV.</a:t>
            </a:r>
          </a:p>
          <a:p>
            <a:r>
              <a:rPr lang="en-US" dirty="0"/>
              <a:t>Rule of thumb: k = 5 to 10.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28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63E60-0F1F-AB48-8B29-0F627BB3B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today’s notebook.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8344D-11A3-E142-8C4A-6C8D41540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19475-D576-BB45-8699-C5C3B13A0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36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4867"/>
            <a:ext cx="10515600" cy="4895850"/>
          </a:xfrm>
        </p:spPr>
        <p:txBody>
          <a:bodyPr/>
          <a:lstStyle/>
          <a:p>
            <a:r>
              <a:rPr lang="en-US" dirty="0"/>
              <a:t>Standard error -- what is it?</a:t>
            </a:r>
          </a:p>
          <a:p>
            <a:pPr lvl="1"/>
            <a:r>
              <a:rPr lang="en-US" dirty="0"/>
              <a:t>A measure of the average difference between an </a:t>
            </a:r>
            <a:r>
              <a:rPr lang="en-US" i="1" dirty="0"/>
              <a:t>estimate</a:t>
            </a:r>
            <a:r>
              <a:rPr lang="en-US" dirty="0"/>
              <a:t> of a parameter from the true value of the parameter.</a:t>
            </a:r>
          </a:p>
          <a:p>
            <a:r>
              <a:rPr lang="en-US" dirty="0"/>
              <a:t>Standard errors can be computed with simple formulae in some cases, for example for coefficients fit using ordinary least squares (OLS) regression</a:t>
            </a:r>
          </a:p>
          <a:p>
            <a:r>
              <a:rPr lang="en-US" dirty="0"/>
              <a:t>However for many other cases there is no simple formula</a:t>
            </a:r>
          </a:p>
          <a:p>
            <a:pPr lvl="1"/>
            <a:r>
              <a:rPr lang="en-US" dirty="0"/>
              <a:t>When the assumptions required to apply the formulae don’t apply, even if you’re doing OLS</a:t>
            </a:r>
          </a:p>
          <a:p>
            <a:pPr lvl="2"/>
            <a:r>
              <a:rPr lang="en-US" dirty="0"/>
              <a:t>For example if your errors are strongly correlated</a:t>
            </a:r>
          </a:p>
          <a:p>
            <a:pPr lvl="1"/>
            <a:r>
              <a:rPr lang="en-US" dirty="0"/>
              <a:t>When you’re using a different algorithm to fit your model, for example linear discriminant 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3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standard error numerically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you can’t directly apply a formula to compute the standard error, you might be able to use your computer to construct the distribution</a:t>
            </a:r>
          </a:p>
          <a:p>
            <a:r>
              <a:rPr lang="en-US" dirty="0"/>
              <a:t>You could draw new </a:t>
            </a:r>
            <a:r>
              <a:rPr lang="en-US" i="1" dirty="0"/>
              <a:t>sets</a:t>
            </a:r>
            <a:r>
              <a:rPr lang="en-US" dirty="0"/>
              <a:t> of samples from your population repeatedly and </a:t>
            </a:r>
            <a:r>
              <a:rPr lang="en-US" dirty="0" err="1"/>
              <a:t>recompute</a:t>
            </a:r>
            <a:r>
              <a:rPr lang="en-US" dirty="0"/>
              <a:t> the parameter of interest</a:t>
            </a:r>
          </a:p>
          <a:p>
            <a:pPr lvl="1"/>
            <a:r>
              <a:rPr lang="en-US" dirty="0"/>
              <a:t>For example draw a set of N = 100 observations and repeat B = 1,000 times</a:t>
            </a:r>
          </a:p>
          <a:p>
            <a:pPr lvl="1"/>
            <a:r>
              <a:rPr lang="en-US" dirty="0"/>
              <a:t>The average parameter estimate across the B draws will be the true parameter, and you can measure the standard error from the distribution of parameter estimates</a:t>
            </a:r>
          </a:p>
          <a:p>
            <a:r>
              <a:rPr lang="en-US" dirty="0"/>
              <a:t>But!  We can’t usually repeatedly sample from the true population</a:t>
            </a:r>
          </a:p>
          <a:p>
            <a:pPr lvl="1"/>
            <a:r>
              <a:rPr lang="en-US" dirty="0"/>
              <a:t>You can’t go out and re-survey a new set of 100 randomly chosen 1,000 times (or else you’ll never graduate!)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36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the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7034"/>
            <a:ext cx="6200774" cy="4895850"/>
          </a:xfrm>
        </p:spPr>
        <p:txBody>
          <a:bodyPr/>
          <a:lstStyle/>
          <a:p>
            <a:r>
              <a:rPr lang="en-US" dirty="0"/>
              <a:t>First key idea: create a new sample from your original sample by sampling </a:t>
            </a:r>
            <a:r>
              <a:rPr lang="en-US" i="1" dirty="0"/>
              <a:t>with replacement</a:t>
            </a:r>
            <a:r>
              <a:rPr lang="en-US" dirty="0"/>
              <a:t>.</a:t>
            </a:r>
          </a:p>
          <a:p>
            <a:r>
              <a:rPr lang="en-US" dirty="0"/>
              <a:t>Repeat this B times</a:t>
            </a:r>
          </a:p>
          <a:p>
            <a:r>
              <a:rPr lang="en-US" dirty="0"/>
              <a:t>Record the parameters you care about each time</a:t>
            </a:r>
          </a:p>
          <a:p>
            <a:r>
              <a:rPr lang="en-US" dirty="0"/>
              <a:t>The average parameter </a:t>
            </a:r>
            <a:r>
              <a:rPr lang="en-US"/>
              <a:t>estimate will equal </a:t>
            </a:r>
            <a:r>
              <a:rPr lang="en-US" dirty="0"/>
              <a:t>the true parameter</a:t>
            </a:r>
          </a:p>
          <a:p>
            <a:r>
              <a:rPr lang="en-US" dirty="0"/>
              <a:t>Second key idea:  the standard error of the parameter estimate </a:t>
            </a:r>
            <a:r>
              <a:rPr lang="en-US" i="1" dirty="0"/>
              <a:t>will</a:t>
            </a:r>
            <a:r>
              <a:rPr lang="en-US" dirty="0"/>
              <a:t> be roughly the true standard error.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0" y="1479555"/>
            <a:ext cx="5327649" cy="440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471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79543"/>
            <a:ext cx="10515600" cy="1325563"/>
          </a:xfrm>
        </p:spPr>
        <p:txBody>
          <a:bodyPr/>
          <a:lstStyle/>
          <a:p>
            <a:r>
              <a:rPr lang="en-US" dirty="0"/>
              <a:t>In other words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97139"/>
            <a:ext cx="10515600" cy="1217613"/>
          </a:xfrm>
        </p:spPr>
        <p:txBody>
          <a:bodyPr/>
          <a:lstStyle/>
          <a:p>
            <a:r>
              <a:rPr lang="en-US" dirty="0"/>
              <a:t>“The population is to the sample what the sample is to the bootstrapped sample”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18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37750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many in the sample?  How many samples?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5235583"/>
            <a:ext cx="10515600" cy="12176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 = (Rule of thumb) Make your samples equal in size to the original sample</a:t>
            </a:r>
          </a:p>
          <a:p>
            <a:r>
              <a:rPr lang="en-US" dirty="0"/>
              <a:t>B = (Good practice) keep generating new samples until your estimates (parameter average and standard error) converge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520705"/>
            <a:ext cx="10515600" cy="1217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Say it again: the standard error of the bootstrapped parameter estimates is a decent approximation of true standard error.</a:t>
            </a:r>
          </a:p>
        </p:txBody>
      </p:sp>
    </p:spTree>
    <p:extLst>
      <p:ext uri="{BB962C8B-B14F-4D97-AF65-F5344CB8AC3E}">
        <p14:creationId xmlns:p14="http://schemas.microsoft.com/office/powerpoint/2010/main" val="552028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I bootstrap?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483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is one of the advantages of bootstrapping: anything you might want to calculate from your data, you can bootstrap.</a:t>
            </a:r>
          </a:p>
          <a:p>
            <a:r>
              <a:rPr lang="en-US" dirty="0"/>
              <a:t>You don’t need to limit yourself to regression coefficients</a:t>
            </a:r>
          </a:p>
          <a:p>
            <a:r>
              <a:rPr lang="en-US" dirty="0"/>
              <a:t>Example: bootstrapped estimates of CO2 avoided by implementing various technologies in different locations</a:t>
            </a:r>
            <a:r>
              <a:rPr lang="en-US" sz="2000" dirty="0"/>
              <a:t> (Callaway, </a:t>
            </a:r>
            <a:r>
              <a:rPr lang="en-US" sz="2000" dirty="0" err="1"/>
              <a:t>Fowlie</a:t>
            </a:r>
            <a:r>
              <a:rPr lang="en-US" sz="2000" dirty="0"/>
              <a:t> and McCormick, JAERE 2017)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699" y="1690688"/>
            <a:ext cx="5345651" cy="389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45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CBEE9-EB7E-4140-85B2-13B1E6996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5288F-E103-164B-AE3C-B55674A69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HW7 due today</a:t>
            </a:r>
          </a:p>
          <a:p>
            <a:r>
              <a:rPr lang="en-US" dirty="0"/>
              <a:t>HW8 will post today – </a:t>
            </a:r>
          </a:p>
          <a:p>
            <a:pPr lvl="1"/>
            <a:r>
              <a:rPr lang="en-US" dirty="0"/>
              <a:t>there will be time to work on it in the next lab</a:t>
            </a:r>
          </a:p>
          <a:p>
            <a:pPr lvl="1"/>
            <a:r>
              <a:rPr lang="en-US" dirty="0"/>
              <a:t>I’ll give you some hints today on how to do it.</a:t>
            </a:r>
          </a:p>
          <a:p>
            <a:r>
              <a:rPr lang="en-US" dirty="0"/>
              <a:t>Guest lectures / panels upcoming</a:t>
            </a:r>
          </a:p>
          <a:p>
            <a:pPr lvl="1"/>
            <a:r>
              <a:rPr lang="en-US" dirty="0"/>
              <a:t>Nov 1</a:t>
            </a:r>
          </a:p>
          <a:p>
            <a:pPr lvl="1"/>
            <a:r>
              <a:rPr lang="en-US" dirty="0"/>
              <a:t>Nov 15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4926C-41AE-034A-8AFF-6F9D5982C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8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 can do with resampling:</a:t>
            </a:r>
          </a:p>
          <a:p>
            <a:pPr lvl="1"/>
            <a:r>
              <a:rPr lang="en-US" dirty="0"/>
              <a:t>Model assessment	</a:t>
            </a:r>
          </a:p>
          <a:p>
            <a:pPr lvl="1"/>
            <a:r>
              <a:rPr lang="en-US" dirty="0"/>
              <a:t>Model selection</a:t>
            </a:r>
          </a:p>
          <a:p>
            <a:pPr lvl="1"/>
            <a:r>
              <a:rPr lang="en-US" dirty="0"/>
              <a:t>Measuring the accuracy of parameter estimates</a:t>
            </a:r>
          </a:p>
          <a:p>
            <a:pPr lvl="2"/>
            <a:r>
              <a:rPr lang="en-US" dirty="0"/>
              <a:t>Parameters can be model coefficients</a:t>
            </a:r>
          </a:p>
          <a:p>
            <a:pPr lvl="2"/>
            <a:r>
              <a:rPr lang="en-US" dirty="0"/>
              <a:t>But they can also be other quantities you’d like to compute with the model.  </a:t>
            </a:r>
          </a:p>
          <a:p>
            <a:r>
              <a:rPr lang="en-US" dirty="0"/>
              <a:t>When you’ll (most likely) use which method:</a:t>
            </a:r>
          </a:p>
          <a:p>
            <a:pPr lvl="1"/>
            <a:r>
              <a:rPr lang="en-US" i="1" dirty="0"/>
              <a:t>Cross validation </a:t>
            </a:r>
            <a:r>
              <a:rPr lang="en-US" dirty="0"/>
              <a:t>for model assessment and selection</a:t>
            </a:r>
          </a:p>
          <a:p>
            <a:pPr lvl="1"/>
            <a:r>
              <a:rPr lang="en-US" i="1" dirty="0"/>
              <a:t>Bootstrapping</a:t>
            </a:r>
            <a:r>
              <a:rPr lang="en-US" dirty="0"/>
              <a:t> for measuring parameter accuracy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18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D0EB8-C4BA-6149-8D9B-6B7A4FE47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side note on terminology…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B3F0C-B977-A548-AE5A-CB8FAA819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ISLR, resampling means repeatedly pulling sub samples from your data.  </a:t>
            </a:r>
          </a:p>
          <a:p>
            <a:pPr lvl="1"/>
            <a:r>
              <a:rPr lang="en-US" dirty="0"/>
              <a:t>If your data are a sample from the population, then we’re creating new samples from the original.</a:t>
            </a:r>
          </a:p>
          <a:p>
            <a:r>
              <a:rPr lang="en-US" dirty="0"/>
              <a:t>But in pandas, resampling can also mean aggregating your data, </a:t>
            </a:r>
          </a:p>
          <a:p>
            <a:pPr lvl="1"/>
            <a:r>
              <a:rPr lang="en-US" dirty="0"/>
              <a:t>e.g. taking all data from a particular time window and averaging them.</a:t>
            </a:r>
          </a:p>
          <a:p>
            <a:pPr lvl="1"/>
            <a:r>
              <a:rPr lang="en-US" dirty="0"/>
              <a:t>We’ll see this in the notebook today.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D2E58-30D0-C642-8CDE-0EB97B84D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37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7D828-7100-C943-96AA-3E1560A68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more on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B3827-2060-9848-9681-172EB1BD0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 we have mostly focused on model </a:t>
            </a:r>
            <a:r>
              <a:rPr lang="en-US" i="1" dirty="0"/>
              <a:t>identification, </a:t>
            </a:r>
            <a:r>
              <a:rPr lang="en-US" dirty="0"/>
              <a:t>or the process of choosing model parameters.</a:t>
            </a:r>
          </a:p>
          <a:p>
            <a:r>
              <a:rPr lang="en-US" dirty="0"/>
              <a:t>But we also used AIC to do model </a:t>
            </a:r>
            <a:r>
              <a:rPr lang="en-US" i="1" dirty="0"/>
              <a:t>selection</a:t>
            </a:r>
            <a:r>
              <a:rPr lang="en-US" dirty="0"/>
              <a:t>, i.e. to learn which </a:t>
            </a:r>
            <a:r>
              <a:rPr lang="en-US" i="1" dirty="0"/>
              <a:t>type</a:t>
            </a:r>
            <a:r>
              <a:rPr lang="en-US" dirty="0"/>
              <a:t> of model we should use.</a:t>
            </a:r>
          </a:p>
          <a:p>
            <a:r>
              <a:rPr lang="en-US" dirty="0"/>
              <a:t>AIC works for OLS specifications.</a:t>
            </a:r>
          </a:p>
          <a:p>
            <a:r>
              <a:rPr lang="en-US" dirty="0"/>
              <a:t>But what about KNN and all the other methods we’re about to learn?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1503C-DA1D-DE47-87AD-3577F8199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97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and </a:t>
            </a:r>
            <a:br>
              <a:rPr lang="en-US" dirty="0"/>
            </a:br>
            <a:r>
              <a:rPr lang="en-US" dirty="0"/>
              <a:t>Train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44409"/>
            <a:ext cx="10515600" cy="2254103"/>
          </a:xfrm>
        </p:spPr>
        <p:txBody>
          <a:bodyPr>
            <a:normAutofit/>
          </a:bodyPr>
          <a:lstStyle/>
          <a:p>
            <a:r>
              <a:rPr lang="en-US" dirty="0"/>
              <a:t>We’ve already talked about the power of training and testing data</a:t>
            </a:r>
          </a:p>
          <a:p>
            <a:pPr lvl="1"/>
            <a:r>
              <a:rPr lang="en-US" dirty="0"/>
              <a:t>Testing data a.k.a. “holdout data” and “validation data”</a:t>
            </a:r>
          </a:p>
          <a:p>
            <a:r>
              <a:rPr lang="en-US" dirty="0"/>
              <a:t>If you just split the data once:</a:t>
            </a:r>
          </a:p>
          <a:p>
            <a:pPr lvl="1"/>
            <a:r>
              <a:rPr lang="en-US" dirty="0"/>
              <a:t>Your error rate may depend strongly on the characteristics of the random split</a:t>
            </a:r>
          </a:p>
          <a:p>
            <a:pPr lvl="1"/>
            <a:r>
              <a:rPr lang="en-US" dirty="0"/>
              <a:t>You’re only using a fraction of the data for validation.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013" y="155134"/>
            <a:ext cx="7337592" cy="415969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6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Leave One Out Cross validation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80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Allows you to use </a:t>
            </a:r>
            <a:r>
              <a:rPr lang="en-US" i="1" dirty="0"/>
              <a:t>all</a:t>
            </a:r>
            <a:r>
              <a:rPr lang="en-US" dirty="0"/>
              <a:t> the data for testing / validation</a:t>
            </a:r>
          </a:p>
          <a:p>
            <a:r>
              <a:rPr lang="en-US" dirty="0"/>
              <a:t>Provides one estimate of the test error.</a:t>
            </a:r>
          </a:p>
          <a:p>
            <a:r>
              <a:rPr lang="en-US" dirty="0"/>
              <a:t>Fig. 5.3 from the text: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basic idea is to repeatedly split the data such that you “leave out” each observation once.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873" y="2774949"/>
            <a:ext cx="5806126" cy="306863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20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Leave One Out Cross validation (LOOCV)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all </a:t>
            </a:r>
            <a:r>
              <a:rPr lang="en-US" i="1" dirty="0" err="1"/>
              <a:t>i</a:t>
            </a:r>
            <a:r>
              <a:rPr lang="en-US" dirty="0"/>
              <a:t>, pull the observation (x</a:t>
            </a:r>
            <a:r>
              <a:rPr lang="en-US" baseline="-25000" dirty="0"/>
              <a:t>i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) out and fit the data to the remaining data.</a:t>
            </a:r>
          </a:p>
          <a:p>
            <a:pPr lvl="1"/>
            <a:r>
              <a:rPr lang="en-US" dirty="0"/>
              <a:t>Call the estimate of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from the “one-left-out” model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endParaRPr lang="en-US" dirty="0"/>
          </a:p>
          <a:p>
            <a:pPr lvl="1"/>
            <a:r>
              <a:rPr lang="en-US" dirty="0"/>
              <a:t>Then </a:t>
            </a:r>
            <a:r>
              <a:rPr lang="en-US" dirty="0" err="1"/>
              <a:t>MSE</a:t>
            </a:r>
            <a:r>
              <a:rPr lang="en-US" baseline="-25000" dirty="0" err="1"/>
              <a:t>i</a:t>
            </a:r>
            <a:r>
              <a:rPr lang="en-US" dirty="0"/>
              <a:t> = (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-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)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dirty="0"/>
              <a:t>Then the error estimate for this “leave one out” process 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mr-IN" dirty="0"/>
              <a:t>…</a:t>
            </a:r>
            <a:r>
              <a:rPr lang="en-US" dirty="0"/>
              <a:t>where the sum is over </a:t>
            </a:r>
            <a:r>
              <a:rPr lang="en-US" i="1" dirty="0"/>
              <a:t>all</a:t>
            </a:r>
            <a:r>
              <a:rPr lang="en-US" dirty="0"/>
              <a:t> n </a:t>
            </a:r>
            <a:r>
              <a:rPr lang="mr-IN" dirty="0"/>
              <a:t>–</a:t>
            </a:r>
            <a:r>
              <a:rPr lang="en-US" dirty="0"/>
              <a:t> i.e. n models were fit, each time fitting a different subset of the data.</a:t>
            </a:r>
          </a:p>
          <a:p>
            <a:r>
              <a:rPr lang="en-US" dirty="0"/>
              <a:t>Note the subscript on CV is n because we split the data n times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456" y="3776723"/>
            <a:ext cx="3554930" cy="135425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1" y="2920763"/>
            <a:ext cx="205415" cy="1232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6185" y="2520272"/>
            <a:ext cx="205415" cy="12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7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LOOCV advantages to using just one split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Validation when you split just once tends to overestimate error more than LOOCV  </a:t>
            </a:r>
          </a:p>
          <a:p>
            <a:pPr lvl="1"/>
            <a:r>
              <a:rPr lang="en-US" dirty="0"/>
              <a:t>that is, there is less bias in error when you use LOOCV</a:t>
            </a:r>
          </a:p>
          <a:p>
            <a:pPr lvl="1"/>
            <a:r>
              <a:rPr lang="en-US" dirty="0"/>
              <a:t>This is because you use more data to fit each model with LOOCV</a:t>
            </a:r>
          </a:p>
          <a:p>
            <a:r>
              <a:rPr lang="en-US" dirty="0"/>
              <a:t>By using every possible split, there is no variation in the estimate of error.  </a:t>
            </a:r>
          </a:p>
          <a:p>
            <a:pPr lvl="1"/>
            <a:r>
              <a:rPr lang="en-US" dirty="0"/>
              <a:t>On the other hand, if you use just one validation set, the error depends strongly your random split.</a:t>
            </a:r>
          </a:p>
          <a:p>
            <a:r>
              <a:rPr lang="en-US" dirty="0"/>
              <a:t>For some special cases you don’t even need to do the resampling</a:t>
            </a:r>
          </a:p>
          <a:p>
            <a:pPr lvl="1"/>
            <a:r>
              <a:rPr lang="en-US" dirty="0"/>
              <a:t>See equation 5.2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7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2948</TotalTime>
  <Words>1204</Words>
  <Application>Microsoft Macintosh PowerPoint</Application>
  <PresentationFormat>Widescreen</PresentationFormat>
  <Paragraphs>147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Mangal</vt:lpstr>
      <vt:lpstr>Office Theme</vt:lpstr>
      <vt:lpstr>Resampling </vt:lpstr>
      <vt:lpstr>Announcements</vt:lpstr>
      <vt:lpstr>Resampling</vt:lpstr>
      <vt:lpstr>A side note on terminology…</vt:lpstr>
      <vt:lpstr>A little more on model selection</vt:lpstr>
      <vt:lpstr>Test and  Train data</vt:lpstr>
      <vt:lpstr>Leave One Out Cross validation…</vt:lpstr>
      <vt:lpstr>Leave One Out Cross validation (LOOCV)</vt:lpstr>
      <vt:lpstr>LOOCV advantages to using just one split</vt:lpstr>
      <vt:lpstr>k-fold cross validation</vt:lpstr>
      <vt:lpstr>PowerPoint Presentation</vt:lpstr>
      <vt:lpstr>k-fold on classification problems?</vt:lpstr>
      <vt:lpstr>What should k be?</vt:lpstr>
      <vt:lpstr>Let’s look at today’s notebook.</vt:lpstr>
      <vt:lpstr>The Bootstrap</vt:lpstr>
      <vt:lpstr>Computing the standard error numerically</vt:lpstr>
      <vt:lpstr>Enter the bootstrap</vt:lpstr>
      <vt:lpstr>In other words…</vt:lpstr>
      <vt:lpstr>What can I bootstrap?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Duncan Callaway</dc:creator>
  <cp:lastModifiedBy>Microsoft Office User</cp:lastModifiedBy>
  <cp:revision>77</cp:revision>
  <dcterms:created xsi:type="dcterms:W3CDTF">2017-09-14T05:06:24Z</dcterms:created>
  <dcterms:modified xsi:type="dcterms:W3CDTF">2018-10-23T16:06:51Z</dcterms:modified>
</cp:coreProperties>
</file>