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310" r:id="rId4"/>
    <p:sldId id="29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27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8FDD-A0C4-3B47-A638-38E43E814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0ACD2-9326-7F49-83D6-41F566859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FD010-419B-7F4F-9C86-F1780BE8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B70D-903F-D242-938C-05067771A59F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7A64A-A8E7-B44B-AEDC-712A497D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8E2FC-D534-F147-A924-25AE0D1E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448E-76AF-9D45-878F-9505A0D9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6D4B-AF89-C548-A6F1-02C30D7B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5C335-0FB8-424A-90EC-6DD54CB5F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707D7-D6E6-A644-8312-D0572A56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B70D-903F-D242-938C-05067771A59F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D614D-1255-4A48-BE4E-7628DA2E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84567-6049-9A4B-8F26-68C63611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448E-76AF-9D45-878F-9505A0D9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5A3E4-DD49-1947-AEB2-752ED310D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61EB1-6C96-9540-B9DE-729FA39FD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B736B-7450-B648-9E7A-E924678E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B70D-903F-D242-938C-05067771A59F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5C943-F896-3F40-9B5B-661384CD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00555-7838-DE4D-81E9-7D0B1E35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448E-76AF-9D45-878F-9505A0D9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2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EA636-47FE-0549-A862-3035CFD2F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159B2-5F4B-D14A-BD87-CC082E09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D3C0D-CF56-7D4B-B1CA-397731F74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B70D-903F-D242-938C-05067771A59F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D1634-E6E2-B54D-886F-FF59CEDE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36728-9671-FB44-870D-98E772F7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448E-76AF-9D45-878F-9505A0D9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3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FED1E-2397-CE41-AE35-C7A2FC7C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7CC23-2B64-7E42-B9B0-0A9C1B665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C00C7-F4E4-CF4D-890F-210C50D7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B70D-903F-D242-938C-05067771A59F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D0885-4E78-DC4F-85C8-D783CEF7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51BB-BEF6-D34B-9794-9A23C7E4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448E-76AF-9D45-878F-9505A0D9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9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9E25-C3EE-2A47-858C-03677287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DA1F-7747-234A-81AA-1EC2FDBE5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E7F42-443A-D244-B11D-E18DE6ADD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A90F8-2849-9641-B39E-5734FE5E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B70D-903F-D242-938C-05067771A59F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BA32E-4400-D949-823D-258A5838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110BB-978A-704D-AF54-9BFDF918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448E-76AF-9D45-878F-9505A0D9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2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340A-5204-104B-9F69-CE7CCCC1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F35AE-76F4-4F42-BCCA-C62C62716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88E35-80B3-324B-99ED-935A4DF44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EB61D-86B1-DB46-80CE-67771EBBB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B5E76-E133-6C46-9AD4-44ACA916E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9F090-864A-D04E-80CC-72FFD15F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B70D-903F-D242-938C-05067771A59F}" type="datetimeFigureOut">
              <a:rPr lang="en-US" smtClean="0"/>
              <a:t>10/9/18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86F04-202A-0042-A21C-EA1FCE78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A27E6-847C-1A46-A0A2-470E06BC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448E-76AF-9D45-878F-9505A0D9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6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6C80-5177-2249-B45A-1A9143A1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4A259-536D-C945-825E-7CC5477B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B70D-903F-D242-938C-05067771A59F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E5620-BD55-7A40-9707-DEBDBAA9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773E0-EEAF-454B-83AC-EC8D4C03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448E-76AF-9D45-878F-9505A0D9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3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ADA43B-204B-6141-8E0A-5ADBF64C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B70D-903F-D242-938C-05067771A59F}" type="datetimeFigureOut">
              <a:rPr lang="en-US" smtClean="0"/>
              <a:t>10/9/18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9FCCA-1A9B-8843-8D3C-34B932351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3B98C-3B46-514F-A15B-9702394A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448E-76AF-9D45-878F-9505A0D9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4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92C7-DAF7-1A46-9680-F6EA103C9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0D50A-0818-4D49-A82E-94150E3D5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4DE6F-3F3A-9043-9480-E6F27A329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ECA2F-6679-BF49-AFA1-BEDF2105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B70D-903F-D242-938C-05067771A59F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4B45A-2634-E948-AE6D-7D5FE3206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30E58-AAAC-B748-88E4-81CA4F9C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448E-76AF-9D45-878F-9505A0D9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9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2CB6-6B53-BF40-BD4B-2503016F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81D024-D237-4A4F-9428-513E1EA88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C9FD6-8B8E-854B-BCD0-D2E0A4EBD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35573-7D3A-1F4D-AD93-43BDA56E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B70D-903F-D242-938C-05067771A59F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F59B7-86C5-8243-AC53-6EF51FD8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503B7-2F58-C247-B9E0-0FBBF4A6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448E-76AF-9D45-878F-9505A0D9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3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4B3B4-4048-FE46-BF1B-5CA745DE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E1B08-3BFB-B34A-A483-57BEA5892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FEF1C-0073-E146-86BF-B8CFDC23E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5B70D-903F-D242-938C-05067771A59F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87E4C-AE89-2145-BCD2-66F4F8C08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8B031-ABAC-984F-921E-E981149C9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F448E-76AF-9D45-878F-9505A0D9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2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90CB-4B21-6342-B6C2-DEEB199B93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7C722-0D22-7040-8B7C-3D40E53601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3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CF13-9990-ED43-89A4-7EF541EA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data science?</a:t>
            </a:r>
            <a:br>
              <a:rPr lang="en-US" dirty="0"/>
            </a:br>
            <a:r>
              <a:rPr lang="en-US" dirty="0"/>
              <a:t>Rain dances vs. Umbrellas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830FB-060E-5F45-8517-C433AB30E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(adapted from Kleinberg </a:t>
            </a:r>
            <a:r>
              <a:rPr lang="en-US" u="sng" dirty="0"/>
              <a:t>AER</a:t>
            </a:r>
            <a:r>
              <a:rPr lang="en-US" dirty="0"/>
              <a:t> 2017)</a:t>
            </a:r>
          </a:p>
          <a:p>
            <a:r>
              <a:rPr lang="en-US" dirty="0"/>
              <a:t>Consider two policy makers studying rain</a:t>
            </a:r>
          </a:p>
          <a:p>
            <a:pPr lvl="1"/>
            <a:r>
              <a:rPr lang="en-US" dirty="0"/>
              <a:t>One seeks to understand if a rain dance will make it rain</a:t>
            </a:r>
          </a:p>
          <a:p>
            <a:pPr lvl="1"/>
            <a:r>
              <a:rPr lang="en-US" dirty="0"/>
              <a:t>One seeks to decide whether or not to invest in umbrellas</a:t>
            </a:r>
          </a:p>
          <a:p>
            <a:r>
              <a:rPr lang="en-US" dirty="0"/>
              <a:t>Both require models and data, but</a:t>
            </a:r>
          </a:p>
          <a:p>
            <a:pPr lvl="1"/>
            <a:r>
              <a:rPr lang="en-US" dirty="0"/>
              <a:t>“Rain dance” problems are </a:t>
            </a:r>
            <a:r>
              <a:rPr lang="en-US" i="1" dirty="0"/>
              <a:t>impact analyses. </a:t>
            </a:r>
            <a:r>
              <a:rPr lang="en-US" dirty="0"/>
              <a:t>The seek to identify a </a:t>
            </a:r>
            <a:r>
              <a:rPr lang="en-US" i="1" dirty="0"/>
              <a:t>causal</a:t>
            </a:r>
            <a:r>
              <a:rPr lang="en-US" dirty="0"/>
              <a:t> effect.</a:t>
            </a:r>
          </a:p>
          <a:p>
            <a:pPr lvl="1"/>
            <a:r>
              <a:rPr lang="en-US" dirty="0"/>
              <a:t>We call “umbrella” problems </a:t>
            </a:r>
            <a:r>
              <a:rPr lang="en-US" i="1" dirty="0"/>
              <a:t>resource allocation</a:t>
            </a:r>
            <a:r>
              <a:rPr lang="en-US" dirty="0"/>
              <a:t> problems.  They seek to </a:t>
            </a:r>
            <a:r>
              <a:rPr lang="en-US" i="1" dirty="0"/>
              <a:t>predict</a:t>
            </a:r>
            <a:r>
              <a:rPr lang="en-US" dirty="0"/>
              <a:t> the future so people can decide where to allocate resources and effort.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13D7A-29FA-D347-A417-1376B77E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6EB8E-BAD6-4E43-9133-C8AD0A363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2072" y="2288592"/>
            <a:ext cx="1422400" cy="1422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C3EF57-45ED-B24A-A7E3-8AC0D80BF371}"/>
              </a:ext>
            </a:extLst>
          </p:cNvPr>
          <p:cNvSpPr txBox="1"/>
          <p:nvPr/>
        </p:nvSpPr>
        <p:spPr>
          <a:xfrm>
            <a:off x="10207690" y="3721377"/>
            <a:ext cx="152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amazon.com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06DB13-726C-8D47-AAFB-9C083755F97B}"/>
              </a:ext>
            </a:extLst>
          </p:cNvPr>
          <p:cNvSpPr txBox="1"/>
          <p:nvPr/>
        </p:nvSpPr>
        <p:spPr>
          <a:xfrm>
            <a:off x="10828222" y="90766"/>
            <a:ext cx="136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Lecture 1</a:t>
            </a:r>
          </a:p>
        </p:txBody>
      </p:sp>
    </p:spTree>
    <p:extLst>
      <p:ext uri="{BB962C8B-B14F-4D97-AF65-F5344CB8AC3E}">
        <p14:creationId xmlns:p14="http://schemas.microsoft.com/office/powerpoint/2010/main" val="276312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7939-79D0-C346-90F8-50D445D5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Revisit:  Why did the polls predict the wrong candidate to win the last US presidential election?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5ECED-3749-5443-A295-3C21D843C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Variance:</a:t>
            </a:r>
          </a:p>
          <a:p>
            <a:pPr lvl="1"/>
            <a:r>
              <a:rPr lang="en-US" dirty="0"/>
              <a:t>Small sample sizes leads to variance</a:t>
            </a:r>
          </a:p>
          <a:p>
            <a:r>
              <a:rPr lang="en-US" dirty="0"/>
              <a:t>Bias:</a:t>
            </a:r>
          </a:p>
          <a:p>
            <a:pPr lvl="1"/>
            <a:r>
              <a:rPr lang="en-US" dirty="0"/>
              <a:t>Sample bias.  Polling firms didn’t sample the population of voters randomly. </a:t>
            </a:r>
          </a:p>
          <a:p>
            <a:pPr lvl="1"/>
            <a:r>
              <a:rPr lang="en-US" dirty="0"/>
              <a:t>Measurement error (untruthful responses) </a:t>
            </a:r>
            <a:r>
              <a:rPr lang="en-US" dirty="0">
                <a:sym typeface="Wingdings" pitchFamily="2" charset="2"/>
              </a:rPr>
              <a:t> Bias.</a:t>
            </a:r>
          </a:p>
          <a:p>
            <a:r>
              <a:rPr lang="en-US" dirty="0">
                <a:sym typeface="Wingdings" pitchFamily="2" charset="2"/>
              </a:rPr>
              <a:t>Variance and sample bias are controllable in the way we design the sample.</a:t>
            </a:r>
          </a:p>
          <a:p>
            <a:r>
              <a:rPr lang="en-US" dirty="0">
                <a:sym typeface="Wingdings" pitchFamily="2" charset="2"/>
              </a:rPr>
              <a:t>Measurement error is trickier, and depends on how we query the sample once it is created.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24609-D768-4241-B3AA-063741D5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8B399-FDD0-E945-BF90-C228F944DA0E}"/>
              </a:ext>
            </a:extLst>
          </p:cNvPr>
          <p:cNvSpPr txBox="1"/>
          <p:nvPr/>
        </p:nvSpPr>
        <p:spPr>
          <a:xfrm>
            <a:off x="10828222" y="90766"/>
            <a:ext cx="136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Lecture 2</a:t>
            </a:r>
          </a:p>
        </p:txBody>
      </p:sp>
    </p:spTree>
    <p:extLst>
      <p:ext uri="{BB962C8B-B14F-4D97-AF65-F5344CB8AC3E}">
        <p14:creationId xmlns:p14="http://schemas.microsoft.com/office/powerpoint/2010/main" val="357266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015B-1D51-8946-8B30-3B8B1F9D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to cover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AEC0E-DB91-3D44-AEF5-C83BE1965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Review python data types and structures</a:t>
            </a:r>
          </a:p>
          <a:p>
            <a:r>
              <a:rPr lang="en-US" dirty="0"/>
              <a:t>Review </a:t>
            </a:r>
            <a:r>
              <a:rPr lang="en-US" dirty="0" err="1"/>
              <a:t>numpy</a:t>
            </a:r>
            <a:r>
              <a:rPr lang="en-US" dirty="0"/>
              <a:t> array structure</a:t>
            </a:r>
          </a:p>
          <a:p>
            <a:r>
              <a:rPr lang="en-US" dirty="0"/>
              <a:t>Understand the pandas “data frame”</a:t>
            </a:r>
          </a:p>
          <a:p>
            <a:pPr lvl="1"/>
            <a:r>
              <a:rPr lang="en-US" dirty="0"/>
              <a:t>Data frames are natural extensions of several concepts in data types, structures and the </a:t>
            </a:r>
            <a:r>
              <a:rPr lang="en-US" dirty="0" err="1"/>
              <a:t>numpy</a:t>
            </a:r>
            <a:r>
              <a:rPr lang="en-US" dirty="0"/>
              <a:t> array.</a:t>
            </a:r>
          </a:p>
          <a:p>
            <a:r>
              <a:rPr lang="en-US" dirty="0"/>
              <a:t>Objective:  By the end of the lecture you can answer the questions:</a:t>
            </a:r>
          </a:p>
          <a:p>
            <a:pPr lvl="1"/>
            <a:r>
              <a:rPr lang="en-US" dirty="0"/>
              <a:t>How does a pandas data frame differ from a </a:t>
            </a:r>
            <a:r>
              <a:rPr lang="en-US" dirty="0" err="1"/>
              <a:t>dict</a:t>
            </a:r>
            <a:r>
              <a:rPr lang="en-US" dirty="0"/>
              <a:t> of lists?</a:t>
            </a:r>
          </a:p>
          <a:p>
            <a:pPr lvl="1"/>
            <a:r>
              <a:rPr lang="en-US" dirty="0"/>
              <a:t>How does a pandas data frame differ from a </a:t>
            </a:r>
            <a:r>
              <a:rPr lang="en-US" dirty="0" err="1"/>
              <a:t>numpy</a:t>
            </a:r>
            <a:r>
              <a:rPr lang="en-US" dirty="0"/>
              <a:t> array?</a:t>
            </a:r>
          </a:p>
          <a:p>
            <a:pPr lvl="1"/>
            <a:r>
              <a:rPr lang="en-US" dirty="0"/>
              <a:t>How do I access data in the data frame?</a:t>
            </a:r>
          </a:p>
          <a:p>
            <a:pPr lvl="1"/>
            <a:r>
              <a:rPr lang="en-US" dirty="0"/>
              <a:t>What was the hour with the lowest average wind production in California in the last year?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2D1CD-2BA7-5549-95FE-861A4BF5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C2D25-DF08-5942-A1B3-AA24E402797A}"/>
              </a:ext>
            </a:extLst>
          </p:cNvPr>
          <p:cNvSpPr txBox="1"/>
          <p:nvPr/>
        </p:nvSpPr>
        <p:spPr>
          <a:xfrm>
            <a:off x="10828222" y="90766"/>
            <a:ext cx="136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Lecture 3</a:t>
            </a:r>
          </a:p>
        </p:txBody>
      </p:sp>
    </p:spTree>
    <p:extLst>
      <p:ext uri="{BB962C8B-B14F-4D97-AF65-F5344CB8AC3E}">
        <p14:creationId xmlns:p14="http://schemas.microsoft.com/office/powerpoint/2010/main" val="17823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297</Words>
  <Application>Microsoft Macintosh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What can we do with data science? Rain dances vs. Umbrellas</vt:lpstr>
      <vt:lpstr>Revisit:  Why did the polls predict the wrong candidate to win the last US presidential election?</vt:lpstr>
      <vt:lpstr>Key concepts to cover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2018-10-09T21:51:36Z</dcterms:created>
  <dcterms:modified xsi:type="dcterms:W3CDTF">2018-10-10T03:23:27Z</dcterms:modified>
</cp:coreProperties>
</file>