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23" r:id="rId3"/>
    <p:sldId id="324" r:id="rId4"/>
    <p:sldId id="325" r:id="rId5"/>
    <p:sldId id="326" r:id="rId6"/>
    <p:sldId id="327" r:id="rId7"/>
    <p:sldId id="603" r:id="rId8"/>
    <p:sldId id="597" r:id="rId9"/>
    <p:sldId id="600" r:id="rId10"/>
    <p:sldId id="515" r:id="rId11"/>
    <p:sldId id="329" r:id="rId12"/>
    <p:sldId id="330" r:id="rId13"/>
    <p:sldId id="331" r:id="rId14"/>
    <p:sldId id="639" r:id="rId15"/>
    <p:sldId id="336" r:id="rId16"/>
    <p:sldId id="333" r:id="rId17"/>
    <p:sldId id="334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3"/>
    <p:restoredTop sz="79786"/>
  </p:normalViewPr>
  <p:slideViewPr>
    <p:cSldViewPr snapToGrid="0" snapToObjects="1">
      <p:cViewPr varScale="1">
        <p:scale>
          <a:sx n="111" d="100"/>
          <a:sy n="111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2B9E8-698A-8948-9227-39339D2457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398-99B6-BE42-92B0-8434C3A0DC98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11E-69ED-9742-A812-5C0E04F470DF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637-3B42-8046-9D0F-2D5B9451C63F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C07-C2DD-9C49-9D7F-A816FEA7B671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AB0E-E8A8-3547-ABD4-B17C799B8E70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6B1D-80C0-144D-9085-BB87E8FDC143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963-62DE-E64B-A3E5-233717E090EA}" type="datetime1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AAF3-E701-A14B-AA10-126881CDB6B7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A85F-1A0D-FB40-89B6-B711812C6CD4}" type="datetime1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105D-4ACF-D247-8A95-FB2BF3437DDC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01D-1226-3042-B730-6BFCF1732284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5757-C995-F54B-BB8E-1A8FC8F96F6E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6551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Data, Environment and Society</a:t>
            </a:r>
            <a:br>
              <a:rPr lang="en-US" sz="4400" dirty="0"/>
            </a:br>
            <a:br>
              <a:rPr lang="en-US" sz="4400" dirty="0"/>
            </a:br>
            <a:r>
              <a:rPr lang="en-US" sz="5400" dirty="0"/>
              <a:t>Lecture 6: </a:t>
            </a:r>
            <a:br>
              <a:rPr lang="en-US" sz="5400" dirty="0"/>
            </a:br>
            <a:r>
              <a:rPr lang="en-US" sz="5400" dirty="0"/>
              <a:t>Exploratory Data Analysis</a:t>
            </a:r>
            <a:br>
              <a:rPr lang="en-US" sz="5400" dirty="0"/>
            </a:br>
            <a:r>
              <a:rPr lang="en-US" sz="3200" dirty="0"/>
              <a:t>and</a:t>
            </a:r>
            <a:br>
              <a:rPr lang="en-US" sz="5400" dirty="0"/>
            </a:br>
            <a:r>
              <a:rPr lang="en-US" sz="5400" dirty="0"/>
              <a:t>Data Cleaning</a:t>
            </a:r>
            <a:br>
              <a:rPr lang="en-US" sz="5400" dirty="0"/>
            </a:br>
            <a:r>
              <a:rPr lang="en-US" sz="3200" dirty="0"/>
              <a:t>and</a:t>
            </a:r>
            <a:br>
              <a:rPr lang="en-US" sz="5400" dirty="0"/>
            </a:br>
            <a:r>
              <a:rPr lang="en-US" sz="5400" dirty="0"/>
              <a:t>Energy and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September 11, 2018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</a:t>
            </a:r>
            <a:r>
              <a:rPr lang="en-US" dirty="0" err="1"/>
              <a:t>Seigi</a:t>
            </a:r>
            <a:r>
              <a:rPr lang="en-US" dirty="0"/>
              <a:t> </a:t>
            </a:r>
            <a:r>
              <a:rPr lang="en-US" dirty="0" err="1"/>
              <a:t>Karasaki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320676"/>
            <a:ext cx="10801350" cy="957140"/>
          </a:xfrm>
        </p:spPr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29" y="1158546"/>
            <a:ext cx="10966938" cy="5486399"/>
          </a:xfrm>
        </p:spPr>
        <p:txBody>
          <a:bodyPr>
            <a:normAutofit/>
          </a:bodyPr>
          <a:lstStyle/>
          <a:p>
            <a:r>
              <a:rPr lang="en-US" sz="2400" dirty="0"/>
              <a:t>What does each record represent?</a:t>
            </a:r>
          </a:p>
          <a:p>
            <a:pPr lvl="1"/>
            <a:r>
              <a:rPr lang="en-US" sz="2000" dirty="0"/>
              <a:t>a purchase, a person, a group of users?</a:t>
            </a:r>
          </a:p>
          <a:p>
            <a:pPr lvl="1"/>
            <a:r>
              <a:rPr lang="en-US" sz="2000" dirty="0"/>
              <a:t>A home, a city, a country?</a:t>
            </a:r>
          </a:p>
          <a:p>
            <a:pPr lvl="1"/>
            <a:r>
              <a:rPr lang="en-US" sz="2000" dirty="0"/>
              <a:t>A minute, an hour, a year?</a:t>
            </a:r>
          </a:p>
          <a:p>
            <a:r>
              <a:rPr lang="en-US" sz="2400" dirty="0"/>
              <a:t>Do all records capture granularity at the same level?</a:t>
            </a:r>
          </a:p>
          <a:p>
            <a:pPr lvl="1"/>
            <a:r>
              <a:rPr lang="en-US" sz="2000" dirty="0"/>
              <a:t>Data sometimes includes summaries as records</a:t>
            </a:r>
          </a:p>
          <a:p>
            <a:r>
              <a:rPr lang="en-US" sz="2400" dirty="0"/>
              <a:t>If the data are coarse how was it aggregated?</a:t>
            </a:r>
          </a:p>
          <a:p>
            <a:pPr lvl="1"/>
            <a:r>
              <a:rPr lang="en-US" sz="2000" dirty="0"/>
              <a:t>Sampling, averaging, summing</a:t>
            </a:r>
            <a:r>
              <a:rPr lang="mr-IN" sz="2000" dirty="0"/>
              <a:t>…</a:t>
            </a:r>
            <a:endParaRPr lang="en-US" sz="2000" dirty="0"/>
          </a:p>
          <a:p>
            <a:r>
              <a:rPr lang="en-US" sz="2400" dirty="0"/>
              <a:t>What additional kinds of aggregation is possible/desirable? </a:t>
            </a:r>
          </a:p>
          <a:p>
            <a:pPr lvl="1"/>
            <a:r>
              <a:rPr lang="en-US" sz="2000" dirty="0"/>
              <a:t>From individual people to demographic groups? </a:t>
            </a:r>
          </a:p>
          <a:p>
            <a:pPr lvl="1"/>
            <a:r>
              <a:rPr lang="en-US" sz="2000" dirty="0"/>
              <a:t>From individual events to totals across time or regions?</a:t>
            </a:r>
          </a:p>
          <a:p>
            <a:pPr lvl="1"/>
            <a:r>
              <a:rPr lang="en-US" sz="2000" dirty="0"/>
              <a:t>Hierarchies (city/county/state, second/minute/hour/days)</a:t>
            </a:r>
          </a:p>
        </p:txBody>
      </p:sp>
    </p:spTree>
    <p:extLst>
      <p:ext uri="{BB962C8B-B14F-4D97-AF65-F5344CB8AC3E}">
        <p14:creationId xmlns:p14="http://schemas.microsoft.com/office/powerpoint/2010/main" val="26878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B8D7-2DBD-BC45-BB9B-D12C3B6D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EC1B-A283-6946-887F-000035B6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data cover the topic of interest?</a:t>
            </a:r>
          </a:p>
          <a:p>
            <a:pPr lvl="1"/>
            <a:r>
              <a:rPr lang="en-US" dirty="0"/>
              <a:t>Subset of a population?</a:t>
            </a:r>
          </a:p>
          <a:p>
            <a:pPr lvl="1"/>
            <a:r>
              <a:rPr lang="en-US" dirty="0"/>
              <a:t>Specific range in time</a:t>
            </a:r>
          </a:p>
          <a:p>
            <a:pPr lvl="1"/>
            <a:r>
              <a:rPr lang="en-US" dirty="0"/>
              <a:t>Specific location</a:t>
            </a:r>
          </a:p>
          <a:p>
            <a:r>
              <a:rPr lang="en-US" dirty="0"/>
              <a:t>How complete are the data?  </a:t>
            </a:r>
          </a:p>
          <a:p>
            <a:pPr lvl="1"/>
            <a:r>
              <a:rPr lang="en-US" dirty="0"/>
              <a:t>Are countries missing?</a:t>
            </a:r>
          </a:p>
          <a:p>
            <a:pPr lvl="1"/>
            <a:r>
              <a:rPr lang="en-US" dirty="0"/>
              <a:t>Are periods of time missing?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7C02E-8FD9-CC47-A299-B841E6EE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28DF-E3BE-6D44-AC0A-8AED086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1E72-C639-704B-B53E-8EA12022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meaning of the date and time fields in the dataset?</a:t>
            </a:r>
          </a:p>
          <a:p>
            <a:pPr lvl="1"/>
            <a:r>
              <a:rPr lang="en-US" dirty="0"/>
              <a:t>Beware of time zones, daylight savings!</a:t>
            </a:r>
          </a:p>
          <a:p>
            <a:r>
              <a:rPr lang="en-US" dirty="0"/>
              <a:t>What representation do the date and time fields have in the data?</a:t>
            </a:r>
          </a:p>
          <a:p>
            <a:r>
              <a:rPr lang="en-US" dirty="0"/>
              <a:t>Are there strange timestamps that might represent null values?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20A1-58A1-4B49-8A94-FE04353B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C67-BF27-4140-8271-578D18D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Faithfulness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12F6-EA49-EB4F-9569-A92A0090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Unrealistic or incorrect values</a:t>
            </a:r>
          </a:p>
          <a:p>
            <a:r>
              <a:rPr lang="en-US" dirty="0"/>
              <a:t>Violations of obvious dependencies</a:t>
            </a:r>
          </a:p>
          <a:p>
            <a:pPr lvl="1"/>
            <a:r>
              <a:rPr lang="en-US" dirty="0"/>
              <a:t>E.g. age and birthday for individuals don’t match</a:t>
            </a:r>
          </a:p>
          <a:p>
            <a:pPr lvl="1"/>
            <a:r>
              <a:rPr lang="en-US" dirty="0"/>
              <a:t>E.g. sorting by record ID gives different result than sorting by time in </a:t>
            </a:r>
            <a:r>
              <a:rPr lang="en-US" dirty="0" err="1"/>
              <a:t>PurpleAir</a:t>
            </a:r>
            <a:r>
              <a:rPr lang="en-US" dirty="0"/>
              <a:t> data</a:t>
            </a:r>
          </a:p>
          <a:p>
            <a:r>
              <a:rPr lang="en-US" dirty="0"/>
              <a:t>Hand-entered data?</a:t>
            </a:r>
          </a:p>
          <a:p>
            <a:pPr lvl="1"/>
            <a:r>
              <a:rPr lang="en-US" dirty="0"/>
              <a:t>Spelling errors, etc.  </a:t>
            </a:r>
          </a:p>
          <a:p>
            <a:r>
              <a:rPr lang="en-US" dirty="0"/>
              <a:t>Clear signs of falsified data</a:t>
            </a:r>
          </a:p>
          <a:p>
            <a:pPr lvl="1"/>
            <a:r>
              <a:rPr lang="en-US" dirty="0"/>
              <a:t>E.g. repeated names, fake looking email addresses, or repeated use of uncommon names or fields.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1155A-F6E2-D14A-B101-93D2B75D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32416"/>
            <a:ext cx="108013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Summary: How do you “do” EDA?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1941"/>
            <a:ext cx="10515600" cy="5305891"/>
          </a:xfrm>
        </p:spPr>
        <p:txBody>
          <a:bodyPr>
            <a:normAutofit/>
          </a:bodyPr>
          <a:lstStyle/>
          <a:p>
            <a:r>
              <a:rPr lang="en-US" dirty="0"/>
              <a:t>Examine data and meta-data: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is the date, size, organization, and structure of the data?</a:t>
            </a:r>
          </a:p>
          <a:p>
            <a:r>
              <a:rPr lang="en-US" dirty="0"/>
              <a:t>Examine each field/attribute/dimension individually</a:t>
            </a:r>
          </a:p>
          <a:p>
            <a:r>
              <a:rPr lang="en-US" dirty="0"/>
              <a:t>Examine pairs of related dimensions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Stratifying earlier analysis: break down grades by major … </a:t>
            </a:r>
          </a:p>
          <a:p>
            <a:r>
              <a:rPr lang="en-US" dirty="0">
                <a:solidFill>
                  <a:srgbClr val="000000"/>
                </a:solidFill>
              </a:rPr>
              <a:t>Along the way:</a:t>
            </a:r>
          </a:p>
          <a:p>
            <a:pPr lvl="1"/>
            <a:r>
              <a:rPr lang="en-US" dirty="0"/>
              <a:t>Visualize/summarize the data (next time!)</a:t>
            </a:r>
          </a:p>
          <a:p>
            <a:pPr lvl="1"/>
            <a:r>
              <a:rPr lang="en-US" dirty="0"/>
              <a:t>Test your assumptions about the data, for example</a:t>
            </a:r>
          </a:p>
          <a:p>
            <a:pPr lvl="2"/>
            <a:r>
              <a:rPr lang="en-US" dirty="0"/>
              <a:t>“The range should be…”</a:t>
            </a:r>
          </a:p>
          <a:p>
            <a:pPr lvl="2"/>
            <a:r>
              <a:rPr lang="en-US" dirty="0"/>
              <a:t>“Sudden changes should not occur...”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Identify anomalies and either change update your assumptions or modify the data.</a:t>
            </a:r>
            <a:endParaRPr lang="en-US" dirty="0"/>
          </a:p>
          <a:p>
            <a:r>
              <a:rPr lang="en-US" b="1" i="1" dirty="0">
                <a:solidFill>
                  <a:srgbClr val="000000"/>
                </a:solidFill>
              </a:rPr>
              <a:t>Record everything you do! (why?)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3B2A-ADAB-8B46-8558-22E2D604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Reading: </a:t>
            </a:r>
            <a:r>
              <a:rPr lang="en-US" dirty="0" err="1"/>
              <a:t>Goldemberg</a:t>
            </a:r>
            <a:r>
              <a:rPr lang="en-US" dirty="0"/>
              <a:t> et 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DB0F-0264-6C43-B2DC-B14EC85A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4B766-8703-E348-AC15-3AE7118B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0588-4F3A-3B49-9974-A0463D1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questions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71F5-AE6B-4649-B56C-17E3A683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Lorenz curve relate to the national dialog the U.S. had over the 99% vs. the 1% several years ago?</a:t>
            </a:r>
          </a:p>
          <a:p>
            <a:r>
              <a:rPr lang="en-US" dirty="0"/>
              <a:t>What details about global living conditions and income would we miss if we use GNP per capita data at the country level?</a:t>
            </a:r>
          </a:p>
          <a:p>
            <a:r>
              <a:rPr lang="en-US" dirty="0"/>
              <a:t>Figure 3.5 shows factors that describe living conditions in a country versus energy use.  </a:t>
            </a:r>
          </a:p>
          <a:p>
            <a:pPr lvl="1"/>
            <a:r>
              <a:rPr lang="en-US" dirty="0"/>
              <a:t>What TOE on the x-axis on these plots?  </a:t>
            </a:r>
          </a:p>
          <a:p>
            <a:pPr lvl="1"/>
            <a:r>
              <a:rPr lang="en-US" dirty="0"/>
              <a:t>What trends do the plots in Fig 3.5 describe?  </a:t>
            </a:r>
          </a:p>
          <a:p>
            <a:pPr lvl="1"/>
            <a:r>
              <a:rPr lang="en-US" dirty="0"/>
              <a:t>What kinds of conclusions can you make from this plot?  What is your take on the ``1 TOE barrier``?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EA370-7B56-9143-9328-2A2F6D7B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1E0D-92BB-1D47-AF19-9D217912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C47D-73D5-1E42-B55A-9C346ADB4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“A low energy consumption is not, of course, the only cause of poverty and underdevelopment but it is a good proxy for many of its causes, such as poor education, bad health care and the hardship imposed on women and children.”</a:t>
            </a:r>
          </a:p>
          <a:p>
            <a:r>
              <a:rPr lang="en-US" dirty="0"/>
              <a:t>“Energy, in itself, is of little interest but it is an essential ingredient of socio- economic development and economic growth. The objective of the energy system is to provide energy services, for instance lighting, comfortable indoor temperature, refrigerated storage, transportation and appropriate temperatures for cooking.”</a:t>
            </a:r>
          </a:p>
          <a:p>
            <a:r>
              <a:rPr lang="en-US" dirty="0"/>
              <a:t>"This meant that there could be a 'delinking' between GOP growth and energy growth, which did in fact take place in the industrialized countries in the 1970s and 1980s”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84629-E7F5-6540-B048-42582890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9AC4-E580-3A4F-92C8-454863B0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ABDD-B5D5-484E-89FE-143346D3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etc.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E603-07ED-DD4C-A3FD-9AD7813A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Reminders</a:t>
            </a:r>
          </a:p>
          <a:p>
            <a:pPr lvl="1"/>
            <a:r>
              <a:rPr lang="en-US" dirty="0"/>
              <a:t>Late policy</a:t>
            </a:r>
          </a:p>
          <a:p>
            <a:r>
              <a:rPr lang="en-US" dirty="0"/>
              <a:t>Lab 3 due Friday, HW3 due next Tuesday.</a:t>
            </a:r>
          </a:p>
          <a:p>
            <a:r>
              <a:rPr lang="en-US" dirty="0"/>
              <a:t>Reading</a:t>
            </a:r>
            <a:endParaRPr lang="en-US" i="1" dirty="0"/>
          </a:p>
          <a:p>
            <a:pPr lvl="1"/>
            <a:r>
              <a:rPr lang="en-US" dirty="0"/>
              <a:t>Today: </a:t>
            </a:r>
          </a:p>
          <a:p>
            <a:pPr lvl="2"/>
            <a:r>
              <a:rPr lang="en-US" dirty="0" err="1"/>
              <a:t>Goldemberg</a:t>
            </a:r>
            <a:r>
              <a:rPr lang="en-US" dirty="0"/>
              <a:t> et al</a:t>
            </a:r>
          </a:p>
          <a:p>
            <a:pPr lvl="2"/>
            <a:r>
              <a:rPr lang="en-US" dirty="0"/>
              <a:t>DS100 Ch4 and 5</a:t>
            </a:r>
          </a:p>
          <a:p>
            <a:pPr lvl="1"/>
            <a:r>
              <a:rPr lang="en-US" dirty="0"/>
              <a:t>Thursday: DS100 Ch6 textbook</a:t>
            </a:r>
          </a:p>
          <a:p>
            <a:pPr lvl="1"/>
            <a:r>
              <a:rPr lang="en-US" dirty="0"/>
              <a:t>Next Tuesday: Lee </a:t>
            </a:r>
            <a:r>
              <a:rPr lang="en-US" i="1" dirty="0"/>
              <a:t>et al</a:t>
            </a:r>
            <a:r>
              <a:rPr lang="en-US" dirty="0"/>
              <a:t> 2016.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989D-7A2B-6F4E-9CD9-A149D73A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5E8A-16D3-A541-9C5F-24816BFD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see missing values?</a:t>
            </a:r>
          </a:p>
          <a:p>
            <a:r>
              <a:rPr lang="en-US" dirty="0"/>
              <a:t>Are there cells where missing values were obviously filled in?</a:t>
            </a:r>
          </a:p>
          <a:p>
            <a:r>
              <a:rPr lang="en-US" dirty="0"/>
              <a:t>Are there cells where values are clearly wrong?</a:t>
            </a:r>
          </a:p>
          <a:p>
            <a:r>
              <a:rPr lang="en-US" dirty="0"/>
              <a:t>Are there values where two entries could mean the same thing?  Often human-entered values, e.g.:  </a:t>
            </a:r>
          </a:p>
          <a:p>
            <a:pPr lvl="1"/>
            <a:r>
              <a:rPr lang="en-US" dirty="0"/>
              <a:t>canine and k9; </a:t>
            </a:r>
          </a:p>
          <a:p>
            <a:pPr lvl="1"/>
            <a:r>
              <a:rPr lang="en-US" dirty="0"/>
              <a:t>recommend and recommend, </a:t>
            </a:r>
          </a:p>
          <a:p>
            <a:pPr lvl="1"/>
            <a:r>
              <a:rPr lang="en-US" dirty="0"/>
              <a:t>Zürich and Zurich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E02E-464F-6D42-8E8B-67C4F3E0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A4E4-2B39-CA47-883B-9AD2AAA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7E0-2358-DE43-AFF3-F2DEC9D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rows and columns do you have when you start?</a:t>
            </a:r>
          </a:p>
          <a:p>
            <a:r>
              <a:rPr lang="en-US" dirty="0"/>
              <a:t>How many do you have after the merge?</a:t>
            </a:r>
          </a:p>
          <a:p>
            <a:r>
              <a:rPr lang="en-US" dirty="0"/>
              <a:t>What’s missing?  Is it acceptable to you if you’ve lost some data?</a:t>
            </a:r>
          </a:p>
          <a:p>
            <a:pPr lvl="1"/>
            <a:r>
              <a:rPr lang="en-US" dirty="0"/>
              <a:t>We’ll return to this when we talk about faithfulness and scope.  </a:t>
            </a:r>
          </a:p>
          <a:p>
            <a:r>
              <a:rPr lang="en-US" dirty="0"/>
              <a:t>I wrote a script for the class to use in the upcoming homework that helps decipher what data gets lost.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97DCD-8735-534B-AF25-7D8D97DC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15E8-5508-D045-9890-A3845A84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7523-53AF-FE4F-A620-A4251A6E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can approach EDA by asking questions about the data: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Granularity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Temporality</a:t>
            </a:r>
          </a:p>
          <a:p>
            <a:r>
              <a:rPr lang="en-US" dirty="0"/>
              <a:t>Faithfulness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E564-C00E-7A42-B959-54073575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EF94-753F-3948-B515-BEFC415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B4C4-F8F2-CD44-ABD0-C3D92227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data in a standard format or encoding?</a:t>
            </a:r>
          </a:p>
          <a:p>
            <a:pPr lvl="1"/>
            <a:r>
              <a:rPr lang="en-US" dirty="0"/>
              <a:t>Tabular data: CSV, TSV, Excel, SQL</a:t>
            </a:r>
          </a:p>
          <a:p>
            <a:pPr lvl="1"/>
            <a:r>
              <a:rPr lang="en-US" dirty="0"/>
              <a:t>Nested data: JSON, XML</a:t>
            </a:r>
          </a:p>
          <a:p>
            <a:r>
              <a:rPr lang="en-US" dirty="0"/>
              <a:t>Are the data organized in records (e.g. rows)? If not, can we define records by parsing the data?</a:t>
            </a:r>
          </a:p>
          <a:p>
            <a:r>
              <a:rPr lang="en-US" dirty="0"/>
              <a:t>Are the data nested? If so, can we reasonably </a:t>
            </a:r>
            <a:r>
              <a:rPr lang="en-US" dirty="0" err="1"/>
              <a:t>unnest</a:t>
            </a:r>
            <a:r>
              <a:rPr lang="en-US" dirty="0"/>
              <a:t> the data?</a:t>
            </a:r>
          </a:p>
          <a:p>
            <a:r>
              <a:rPr lang="en-US" dirty="0"/>
              <a:t>Do the data reference other data? If so, can we join the data?</a:t>
            </a:r>
          </a:p>
          <a:p>
            <a:r>
              <a:rPr lang="en-US" dirty="0"/>
              <a:t>What are the fields (e.g. columns) in each record? What is the type of each column?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E8E2-6203-C645-9E96-5772F90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A39D-1B86-1E4A-B781-D7A0709E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data files formatted?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00298-7C63-0A4C-8D02-4E640C66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886" y="1480920"/>
            <a:ext cx="6997776" cy="3348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C1EB9-82D1-E44C-96D9-C56D4ABC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4765" y="3015568"/>
            <a:ext cx="6997776" cy="303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E5B11-3955-4C4F-A85C-EDE7F22D10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6990" y="4705210"/>
            <a:ext cx="8081210" cy="2026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0423B-354A-4549-9240-B9FF686F80F2}"/>
              </a:ext>
            </a:extLst>
          </p:cNvPr>
          <p:cNvSpPr txBox="1"/>
          <p:nvPr/>
        </p:nvSpPr>
        <p:spPr>
          <a:xfrm>
            <a:off x="7367110" y="1480920"/>
            <a:ext cx="3414717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TSV</a:t>
            </a:r>
          </a:p>
          <a:p>
            <a:r>
              <a:rPr lang="en-US" sz="2400" dirty="0"/>
              <a:t>Tab separated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DEE4C-0B1D-F448-BA85-53C10B244CA2}"/>
              </a:ext>
            </a:extLst>
          </p:cNvPr>
          <p:cNvSpPr txBox="1"/>
          <p:nvPr/>
        </p:nvSpPr>
        <p:spPr>
          <a:xfrm>
            <a:off x="8422541" y="3011377"/>
            <a:ext cx="3153427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CSV</a:t>
            </a:r>
          </a:p>
          <a:p>
            <a:r>
              <a:rPr lang="en-US" sz="2400" dirty="0"/>
              <a:t>Comma separated </a:t>
            </a:r>
            <a:br>
              <a:rPr lang="en-US" sz="2400" dirty="0"/>
            </a:br>
            <a:r>
              <a:rPr lang="en-US" sz="2400" dirty="0"/>
              <a:t>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B0900-B907-BC4B-85A6-382394CCACF6}"/>
              </a:ext>
            </a:extLst>
          </p:cNvPr>
          <p:cNvSpPr txBox="1"/>
          <p:nvPr/>
        </p:nvSpPr>
        <p:spPr>
          <a:xfrm>
            <a:off x="10113492" y="4317013"/>
            <a:ext cx="1247457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FBB25-BA2E-8149-AEFA-70C7665BC9B6}"/>
              </a:ext>
            </a:extLst>
          </p:cNvPr>
          <p:cNvSpPr txBox="1"/>
          <p:nvPr/>
        </p:nvSpPr>
        <p:spPr>
          <a:xfrm>
            <a:off x="9961274" y="2458092"/>
            <a:ext cx="1950432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800" dirty="0"/>
              <a:t>Which is the best?</a:t>
            </a:r>
          </a:p>
        </p:txBody>
      </p:sp>
    </p:spTree>
    <p:extLst>
      <p:ext uri="{BB962C8B-B14F-4D97-AF65-F5344CB8AC3E}">
        <p14:creationId xmlns:p14="http://schemas.microsoft.com/office/powerpoint/2010/main" val="5371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7261-2D0F-124A-B78F-2EFA192B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87" y="0"/>
            <a:ext cx="11676220" cy="1325563"/>
          </a:xfrm>
        </p:spPr>
        <p:txBody>
          <a:bodyPr/>
          <a:lstStyle/>
          <a:p>
            <a:r>
              <a:rPr lang="en-US" dirty="0"/>
              <a:t>Comma and Tab Separated Values 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D3CFBB-E42D-E947-B40E-12B9E64F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45" y="1325563"/>
            <a:ext cx="10515600" cy="5203574"/>
          </a:xfrm>
        </p:spPr>
        <p:txBody>
          <a:bodyPr>
            <a:normAutofit/>
          </a:bodyPr>
          <a:lstStyle/>
          <a:p>
            <a:r>
              <a:rPr lang="en-US" dirty="0"/>
              <a:t>Tabular data where</a:t>
            </a:r>
          </a:p>
          <a:p>
            <a:pPr lvl="1"/>
            <a:r>
              <a:rPr lang="en-US" dirty="0"/>
              <a:t>records are delimited by a </a:t>
            </a:r>
            <a:r>
              <a:rPr lang="en-US" i="1" dirty="0"/>
              <a:t>newline</a:t>
            </a:r>
            <a:r>
              <a:rPr lang="en-US" dirty="0"/>
              <a:t>: “\n”, “\r\n”</a:t>
            </a:r>
          </a:p>
          <a:p>
            <a:pPr lvl="1"/>
            <a:r>
              <a:rPr lang="en-US" dirty="0"/>
              <a:t>Fields are delimited by ‘,’ (comma) or ‘\t’ (tab)</a:t>
            </a:r>
          </a:p>
          <a:p>
            <a:r>
              <a:rPr lang="en-US" dirty="0"/>
              <a:t>Very Common! </a:t>
            </a:r>
          </a:p>
          <a:p>
            <a:r>
              <a:rPr lang="en-US" dirty="0"/>
              <a:t>Issues?</a:t>
            </a:r>
          </a:p>
          <a:p>
            <a:pPr lvl="1"/>
            <a:r>
              <a:rPr lang="en-US" dirty="0"/>
              <a:t>Commas, tabs </a:t>
            </a:r>
            <a:br>
              <a:rPr lang="en-US" dirty="0"/>
            </a:br>
            <a:r>
              <a:rPr lang="en-US" dirty="0"/>
              <a:t>in records</a:t>
            </a:r>
          </a:p>
          <a:p>
            <a:pPr lvl="1"/>
            <a:r>
              <a:rPr lang="en-US" dirty="0"/>
              <a:t>Quoting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D850B-37EA-8E43-85A7-4DD8E01D76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4084" y="2779336"/>
            <a:ext cx="6997776" cy="3348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A0948-090F-B642-A5DB-73339ED3A0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4431" y="3700194"/>
            <a:ext cx="6997776" cy="30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4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76" y="208380"/>
            <a:ext cx="10801350" cy="1325563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E4576-B563-A445-8F8C-A2154D4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757145"/>
            <a:ext cx="10515600" cy="2839335"/>
          </a:xfrm>
        </p:spPr>
        <p:txBody>
          <a:bodyPr>
            <a:normAutofit/>
          </a:bodyPr>
          <a:lstStyle/>
          <a:p>
            <a:r>
              <a:rPr lang="en-US" dirty="0"/>
              <a:t>Widely used file format for nested data</a:t>
            </a:r>
          </a:p>
          <a:p>
            <a:pPr lvl="1"/>
            <a:r>
              <a:rPr lang="en-US" dirty="0"/>
              <a:t>Natural maps to python dictionaries (many tools for loading)</a:t>
            </a:r>
          </a:p>
          <a:p>
            <a:pPr lvl="1"/>
            <a:r>
              <a:rPr lang="en-US" dirty="0"/>
              <a:t>Strict formatting ”quoting” addresses some issues in CSV/TSV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Each record can have different fields</a:t>
            </a:r>
          </a:p>
          <a:p>
            <a:pPr lvl="1"/>
            <a:r>
              <a:rPr lang="en-US" dirty="0"/>
              <a:t>Nesting means records can contain records </a:t>
            </a:r>
            <a:r>
              <a:rPr lang="en-US" dirty="0">
                <a:sym typeface="Wingdings" pitchFamily="2" charset="2"/>
              </a:rPr>
              <a:t> complicated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40B6-66ED-CC4E-88B7-AEEDD0592F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899" y="1313081"/>
            <a:ext cx="8081210" cy="20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18104</TotalTime>
  <Words>1077</Words>
  <Application>Microsoft Macintosh PowerPoint</Application>
  <PresentationFormat>Widescreen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Wingdings</vt:lpstr>
      <vt:lpstr>Office Theme</vt:lpstr>
      <vt:lpstr>Data, Environment and Society  Lecture 6:  Exploratory Data Analysis and Data Cleaning and Energy and Development</vt:lpstr>
      <vt:lpstr>Announcements</vt:lpstr>
      <vt:lpstr>Data cleaning</vt:lpstr>
      <vt:lpstr>Data merging</vt:lpstr>
      <vt:lpstr>Exploratory Data Analysis (EDA)</vt:lpstr>
      <vt:lpstr>Structure</vt:lpstr>
      <vt:lpstr>How are these data files formatted?</vt:lpstr>
      <vt:lpstr>Comma and Tab Separated Values Files</vt:lpstr>
      <vt:lpstr>JavaScript Object Notation (JSON)</vt:lpstr>
      <vt:lpstr>Granularity</vt:lpstr>
      <vt:lpstr>Scope</vt:lpstr>
      <vt:lpstr>Temporality</vt:lpstr>
      <vt:lpstr>Faithfulness</vt:lpstr>
      <vt:lpstr>Summary: How do you “do” EDA?</vt:lpstr>
      <vt:lpstr>Reading: Goldemberg et al</vt:lpstr>
      <vt:lpstr>Warmup questions to discuss</vt:lpstr>
      <vt:lpstr>Quotes to discuss</vt:lpstr>
      <vt:lpstr>Additional 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Microsoft Office User</cp:lastModifiedBy>
  <cp:revision>290</cp:revision>
  <dcterms:created xsi:type="dcterms:W3CDTF">2018-08-20T12:51:30Z</dcterms:created>
  <dcterms:modified xsi:type="dcterms:W3CDTF">2018-09-11T00:10:32Z</dcterms:modified>
</cp:coreProperties>
</file>