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0"/>
  </p:notesMasterIdLst>
  <p:sldIdLst>
    <p:sldId id="256" r:id="rId2"/>
    <p:sldId id="323" r:id="rId3"/>
    <p:sldId id="324" r:id="rId4"/>
    <p:sldId id="325" r:id="rId5"/>
    <p:sldId id="326" r:id="rId6"/>
    <p:sldId id="327" r:id="rId7"/>
    <p:sldId id="603" r:id="rId8"/>
    <p:sldId id="597" r:id="rId9"/>
    <p:sldId id="640" r:id="rId10"/>
    <p:sldId id="600" r:id="rId11"/>
    <p:sldId id="515" r:id="rId12"/>
    <p:sldId id="329" r:id="rId13"/>
    <p:sldId id="330" r:id="rId14"/>
    <p:sldId id="331" r:id="rId15"/>
    <p:sldId id="639" r:id="rId16"/>
    <p:sldId id="336" r:id="rId17"/>
    <p:sldId id="333" r:id="rId18"/>
    <p:sldId id="33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53"/>
    <p:restoredTop sz="79809"/>
  </p:normalViewPr>
  <p:slideViewPr>
    <p:cSldViewPr snapToGrid="0" snapToObjects="1">
      <p:cViewPr varScale="1">
        <p:scale>
          <a:sx n="111" d="100"/>
          <a:sy n="111" d="100"/>
        </p:scale>
        <p:origin x="216" y="392"/>
      </p:cViewPr>
      <p:guideLst/>
    </p:cSldViewPr>
  </p:slideViewPr>
  <p:notesTextViewPr>
    <p:cViewPr>
      <p:scale>
        <a:sx n="1" d="1"/>
        <a:sy n="1" d="1"/>
      </p:scale>
      <p:origin x="0" y="0"/>
    </p:cViewPr>
  </p:notesTextViewPr>
  <p:sorterViewPr>
    <p:cViewPr>
      <p:scale>
        <a:sx n="120" d="100"/>
        <a:sy n="12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86939B-C2BD-984A-B580-7D8280183BCE}" type="datetimeFigureOut">
              <a:rPr lang="en-US" smtClean="0"/>
              <a:t>9/10/18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19A83E-0401-A34D-9C72-7E11B0EBD118}" type="slidenum">
              <a:rPr lang="en-US" smtClean="0"/>
              <a:t>‹#›</a:t>
            </a:fld>
            <a:endParaRPr lang="en-US"/>
          </a:p>
        </p:txBody>
      </p:sp>
    </p:spTree>
    <p:extLst>
      <p:ext uri="{BB962C8B-B14F-4D97-AF65-F5344CB8AC3E}">
        <p14:creationId xmlns:p14="http://schemas.microsoft.com/office/powerpoint/2010/main" val="2713055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32B9E8-698A-8948-9227-39339D245734}" type="slidenum">
              <a:rPr lang="en-US" smtClean="0"/>
              <a:pPr/>
              <a:t>8</a:t>
            </a:fld>
            <a:endParaRPr lang="en-US" dirty="0"/>
          </a:p>
        </p:txBody>
      </p:sp>
    </p:spTree>
    <p:extLst>
      <p:ext uri="{BB962C8B-B14F-4D97-AF65-F5344CB8AC3E}">
        <p14:creationId xmlns:p14="http://schemas.microsoft.com/office/powerpoint/2010/main" val="155474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Quote one points</a:t>
            </a:r>
          </a:p>
          <a:p>
            <a:pPr marL="228600" indent="-228600">
              <a:buAutoNum type="arabicPeriod"/>
            </a:pPr>
            <a:r>
              <a:rPr lang="en-US" dirty="0"/>
              <a:t>“is a good proxy”.  </a:t>
            </a:r>
          </a:p>
          <a:p>
            <a:pPr marL="685800" lvl="1" indent="-228600">
              <a:buAutoNum type="arabicPeriod"/>
            </a:pPr>
            <a:r>
              <a:rPr lang="en-US" dirty="0"/>
              <a:t>What evidence do we have to support this statement?  Couldn’t the causality go the other direction?  </a:t>
            </a:r>
          </a:p>
          <a:p>
            <a:pPr marL="685800" lvl="1" indent="-228600">
              <a:buAutoNum type="arabicPeriod"/>
            </a:pPr>
            <a:r>
              <a:rPr lang="en-US" dirty="0"/>
              <a:t>There certainly are mechanisms we can point to – education easier with lighting, health care easier with refrigerated vaccines, energy gathering easier w electricity.  But could the conditions in some places be inhospitable to the positive impacts we envision?  What if people prefer to cook with wood?  What if they don’t like the light color from the </a:t>
            </a:r>
            <a:r>
              <a:rPr lang="en-US" dirty="0" err="1"/>
              <a:t>leds</a:t>
            </a:r>
            <a:r>
              <a:rPr lang="en-US" dirty="0"/>
              <a:t>?  What if they believe vaccines cause autism?  </a:t>
            </a:r>
          </a:p>
          <a:p>
            <a:pPr marL="228600" indent="-228600">
              <a:buAutoNum type="arabicPeriod"/>
            </a:pPr>
            <a:r>
              <a:rPr lang="en-US" dirty="0"/>
              <a:t>What do these quotes mean and what do they imply for using energy use as a proxy?</a:t>
            </a:r>
          </a:p>
          <a:p>
            <a:pPr marL="685800" lvl="1" indent="-228600">
              <a:buAutoNum type="arabicPeriod"/>
            </a:pPr>
            <a:r>
              <a:rPr lang="en-US" dirty="0"/>
              <a:t>In wealthy economies energy consumption has gone down, or at least per capita </a:t>
            </a:r>
            <a:r>
              <a:rPr lang="en-US" dirty="0" err="1"/>
              <a:t>gdp</a:t>
            </a:r>
            <a:r>
              <a:rPr lang="en-US" dirty="0"/>
              <a:t> has gone up while consumption remained flat.  What does that imply?</a:t>
            </a:r>
          </a:p>
        </p:txBody>
      </p:sp>
      <p:sp>
        <p:nvSpPr>
          <p:cNvPr id="4" name="Slide Number Placeholder 3"/>
          <p:cNvSpPr>
            <a:spLocks noGrp="1"/>
          </p:cNvSpPr>
          <p:nvPr>
            <p:ph type="sldNum" sz="quarter" idx="5"/>
          </p:nvPr>
        </p:nvSpPr>
        <p:spPr/>
        <p:txBody>
          <a:bodyPr/>
          <a:lstStyle/>
          <a:p>
            <a:fld id="{D819A83E-0401-A34D-9C72-7E11B0EBD118}" type="slidenum">
              <a:rPr lang="en-US" smtClean="0"/>
              <a:t>18</a:t>
            </a:fld>
            <a:endParaRPr lang="en-US"/>
          </a:p>
        </p:txBody>
      </p:sp>
    </p:spTree>
    <p:extLst>
      <p:ext uri="{BB962C8B-B14F-4D97-AF65-F5344CB8AC3E}">
        <p14:creationId xmlns:p14="http://schemas.microsoft.com/office/powerpoint/2010/main" val="1474219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F7FC9-EB7A-7549-9100-EC301E4F2A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006314-D634-B242-A8A1-A7D3A21723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B85114-DFAD-FA42-99B8-ABC78BA64E3C}"/>
              </a:ext>
            </a:extLst>
          </p:cNvPr>
          <p:cNvSpPr>
            <a:spLocks noGrp="1"/>
          </p:cNvSpPr>
          <p:nvPr>
            <p:ph type="dt" sz="half" idx="10"/>
          </p:nvPr>
        </p:nvSpPr>
        <p:spPr/>
        <p:txBody>
          <a:bodyPr/>
          <a:lstStyle/>
          <a:p>
            <a:fld id="{46306A39-2582-C049-94E7-BEE0043FE884}" type="datetime1">
              <a:rPr lang="en-US" smtClean="0"/>
              <a:t>9/11/18</a:t>
            </a:fld>
            <a:endParaRPr lang="en-US"/>
          </a:p>
        </p:txBody>
      </p:sp>
      <p:sp>
        <p:nvSpPr>
          <p:cNvPr id="5" name="Footer Placeholder 4">
            <a:extLst>
              <a:ext uri="{FF2B5EF4-FFF2-40B4-BE49-F238E27FC236}">
                <a16:creationId xmlns:a16="http://schemas.microsoft.com/office/drawing/2014/main" id="{B0701FAE-5F87-7F4A-9CCA-B8F124001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5C2FB-62A5-FE46-AC0B-A30E7EA0A458}"/>
              </a:ext>
            </a:extLst>
          </p:cNvPr>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3976373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4E11B-CB46-C742-9413-DA364E5813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B0831B-ED8E-524D-BE5E-DCB04FAC22B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8D360D-C09F-0042-8921-689C24589462}"/>
              </a:ext>
            </a:extLst>
          </p:cNvPr>
          <p:cNvSpPr>
            <a:spLocks noGrp="1"/>
          </p:cNvSpPr>
          <p:nvPr>
            <p:ph type="dt" sz="half" idx="10"/>
          </p:nvPr>
        </p:nvSpPr>
        <p:spPr/>
        <p:txBody>
          <a:bodyPr/>
          <a:lstStyle/>
          <a:p>
            <a:fld id="{B5216377-F808-3B4F-B5ED-C923DF8B2B7D}" type="datetime1">
              <a:rPr lang="en-US" smtClean="0"/>
              <a:t>9/11/18</a:t>
            </a:fld>
            <a:endParaRPr lang="en-US"/>
          </a:p>
        </p:txBody>
      </p:sp>
      <p:sp>
        <p:nvSpPr>
          <p:cNvPr id="5" name="Footer Placeholder 4">
            <a:extLst>
              <a:ext uri="{FF2B5EF4-FFF2-40B4-BE49-F238E27FC236}">
                <a16:creationId xmlns:a16="http://schemas.microsoft.com/office/drawing/2014/main" id="{866C5C5F-D3A3-A646-80A1-CA4F205547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7F5633-35E0-1342-8AD3-030863EEF54F}"/>
              </a:ext>
            </a:extLst>
          </p:cNvPr>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2621632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50BE4A-698F-8441-B90B-4DD98123EC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BD087F-2D87-2B4A-A336-5A5BDC82253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89C8B5-4535-5647-97E7-7C8451D8ECB8}"/>
              </a:ext>
            </a:extLst>
          </p:cNvPr>
          <p:cNvSpPr>
            <a:spLocks noGrp="1"/>
          </p:cNvSpPr>
          <p:nvPr>
            <p:ph type="dt" sz="half" idx="10"/>
          </p:nvPr>
        </p:nvSpPr>
        <p:spPr/>
        <p:txBody>
          <a:bodyPr/>
          <a:lstStyle/>
          <a:p>
            <a:fld id="{7C00BE73-2E81-E545-89E6-5FE841CFC5C1}" type="datetime1">
              <a:rPr lang="en-US" smtClean="0"/>
              <a:t>9/11/18</a:t>
            </a:fld>
            <a:endParaRPr lang="en-US"/>
          </a:p>
        </p:txBody>
      </p:sp>
      <p:sp>
        <p:nvSpPr>
          <p:cNvPr id="5" name="Footer Placeholder 4">
            <a:extLst>
              <a:ext uri="{FF2B5EF4-FFF2-40B4-BE49-F238E27FC236}">
                <a16:creationId xmlns:a16="http://schemas.microsoft.com/office/drawing/2014/main" id="{3D805573-B435-E649-8E0C-6C51B2C22D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A2DF6B-D06E-EB4B-8B56-7945E5595C13}"/>
              </a:ext>
            </a:extLst>
          </p:cNvPr>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1739187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2E9F5-78A5-7E47-A51B-BBACFB93B2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0A9B87-2563-FF49-97C7-FDB09B7C6A3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E9A14-FF9A-9341-954A-8B797FAC3328}"/>
              </a:ext>
            </a:extLst>
          </p:cNvPr>
          <p:cNvSpPr>
            <a:spLocks noGrp="1"/>
          </p:cNvSpPr>
          <p:nvPr>
            <p:ph type="dt" sz="half" idx="10"/>
          </p:nvPr>
        </p:nvSpPr>
        <p:spPr/>
        <p:txBody>
          <a:bodyPr/>
          <a:lstStyle/>
          <a:p>
            <a:fld id="{B5E92DB6-AD97-F24C-96D2-5DF58CBA4156}" type="datetime1">
              <a:rPr lang="en-US" smtClean="0"/>
              <a:t>9/11/18</a:t>
            </a:fld>
            <a:endParaRPr lang="en-US"/>
          </a:p>
        </p:txBody>
      </p:sp>
      <p:sp>
        <p:nvSpPr>
          <p:cNvPr id="5" name="Footer Placeholder 4">
            <a:extLst>
              <a:ext uri="{FF2B5EF4-FFF2-40B4-BE49-F238E27FC236}">
                <a16:creationId xmlns:a16="http://schemas.microsoft.com/office/drawing/2014/main" id="{D0C4C552-29DA-6B4C-A1EF-8D282A9A98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294E0F-9E13-7043-BEAC-407BCDA6661E}"/>
              </a:ext>
            </a:extLst>
          </p:cNvPr>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3629697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BB985-3AD1-0A4E-AC60-C8A3DCCFAE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AFCA01-5AC6-7F43-92DD-09ABDB5083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A4D3608-6127-0445-8560-AA565DE4736D}"/>
              </a:ext>
            </a:extLst>
          </p:cNvPr>
          <p:cNvSpPr>
            <a:spLocks noGrp="1"/>
          </p:cNvSpPr>
          <p:nvPr>
            <p:ph type="dt" sz="half" idx="10"/>
          </p:nvPr>
        </p:nvSpPr>
        <p:spPr/>
        <p:txBody>
          <a:bodyPr/>
          <a:lstStyle/>
          <a:p>
            <a:fld id="{FFD5026F-EF27-AD4B-95E3-2BE36BB285B7}" type="datetime1">
              <a:rPr lang="en-US" smtClean="0"/>
              <a:t>9/11/18</a:t>
            </a:fld>
            <a:endParaRPr lang="en-US"/>
          </a:p>
        </p:txBody>
      </p:sp>
      <p:sp>
        <p:nvSpPr>
          <p:cNvPr id="5" name="Footer Placeholder 4">
            <a:extLst>
              <a:ext uri="{FF2B5EF4-FFF2-40B4-BE49-F238E27FC236}">
                <a16:creationId xmlns:a16="http://schemas.microsoft.com/office/drawing/2014/main" id="{F226F776-EA9A-0B4D-B0D8-42AF2F040D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94AD63-795E-8E46-A334-A2122F1E3705}"/>
              </a:ext>
            </a:extLst>
          </p:cNvPr>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995466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7E4BD-48C7-6546-BB94-E053C14090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BEF381-EF85-6D4A-B00F-55EF8A134F4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B97458-2564-DA42-A58A-44B80E39A82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06E1FC-9DDD-8848-94C3-D3F2779CE625}"/>
              </a:ext>
            </a:extLst>
          </p:cNvPr>
          <p:cNvSpPr>
            <a:spLocks noGrp="1"/>
          </p:cNvSpPr>
          <p:nvPr>
            <p:ph type="dt" sz="half" idx="10"/>
          </p:nvPr>
        </p:nvSpPr>
        <p:spPr/>
        <p:txBody>
          <a:bodyPr/>
          <a:lstStyle/>
          <a:p>
            <a:fld id="{BD23D610-A38E-1342-AE39-E6DBBE87239B}" type="datetime1">
              <a:rPr lang="en-US" smtClean="0"/>
              <a:t>9/11/18</a:t>
            </a:fld>
            <a:endParaRPr lang="en-US"/>
          </a:p>
        </p:txBody>
      </p:sp>
      <p:sp>
        <p:nvSpPr>
          <p:cNvPr id="6" name="Footer Placeholder 5">
            <a:extLst>
              <a:ext uri="{FF2B5EF4-FFF2-40B4-BE49-F238E27FC236}">
                <a16:creationId xmlns:a16="http://schemas.microsoft.com/office/drawing/2014/main" id="{84FFD095-03DB-C449-A514-88105F3A25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DAF230-98BC-AD4A-93A4-371C839C24D3}"/>
              </a:ext>
            </a:extLst>
          </p:cNvPr>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239400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A7FE3-604D-5E41-B28D-A76AA24EAE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B5E32E-0769-A44E-B0A0-5CBBFBE75F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33B67E9-ED2B-5142-8093-87F1300BDA8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403D17-9BBD-914D-BAF3-0F417301BE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AC978B4-19FE-0C4E-8190-403E4347A5F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B1FFB-A876-3B48-9421-20B9B7F0BE32}"/>
              </a:ext>
            </a:extLst>
          </p:cNvPr>
          <p:cNvSpPr>
            <a:spLocks noGrp="1"/>
          </p:cNvSpPr>
          <p:nvPr>
            <p:ph type="dt" sz="half" idx="10"/>
          </p:nvPr>
        </p:nvSpPr>
        <p:spPr/>
        <p:txBody>
          <a:bodyPr/>
          <a:lstStyle/>
          <a:p>
            <a:fld id="{82CA847B-8994-F345-B32E-0BF3D62E57F2}" type="datetime1">
              <a:rPr lang="en-US" smtClean="0"/>
              <a:t>9/11/18</a:t>
            </a:fld>
            <a:endParaRPr lang="en-US"/>
          </a:p>
        </p:txBody>
      </p:sp>
      <p:sp>
        <p:nvSpPr>
          <p:cNvPr id="8" name="Footer Placeholder 7">
            <a:extLst>
              <a:ext uri="{FF2B5EF4-FFF2-40B4-BE49-F238E27FC236}">
                <a16:creationId xmlns:a16="http://schemas.microsoft.com/office/drawing/2014/main" id="{D16DDAFF-4366-F64C-A733-657E9564DC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7022AB-166E-0C43-BA74-44F24F86A48E}"/>
              </a:ext>
            </a:extLst>
          </p:cNvPr>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3540952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F71EE-34A9-3F44-B4A6-BC6D441A32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58D67C-5A5F-BE48-BA73-C886BFDCCB67}"/>
              </a:ext>
            </a:extLst>
          </p:cNvPr>
          <p:cNvSpPr>
            <a:spLocks noGrp="1"/>
          </p:cNvSpPr>
          <p:nvPr>
            <p:ph type="dt" sz="half" idx="10"/>
          </p:nvPr>
        </p:nvSpPr>
        <p:spPr/>
        <p:txBody>
          <a:bodyPr/>
          <a:lstStyle/>
          <a:p>
            <a:fld id="{71CB12B7-1BA8-4349-8BEA-09D14EF0D17A}" type="datetime1">
              <a:rPr lang="en-US" smtClean="0"/>
              <a:t>9/11/18</a:t>
            </a:fld>
            <a:endParaRPr lang="en-US"/>
          </a:p>
        </p:txBody>
      </p:sp>
      <p:sp>
        <p:nvSpPr>
          <p:cNvPr id="4" name="Footer Placeholder 3">
            <a:extLst>
              <a:ext uri="{FF2B5EF4-FFF2-40B4-BE49-F238E27FC236}">
                <a16:creationId xmlns:a16="http://schemas.microsoft.com/office/drawing/2014/main" id="{D017026D-05C6-7C45-8AC7-F6E0F541B5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6544E9-8A61-634B-8666-644EB25C6FD2}"/>
              </a:ext>
            </a:extLst>
          </p:cNvPr>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3960628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4F6AAD-B439-8046-9684-2DCC1033E71C}"/>
              </a:ext>
            </a:extLst>
          </p:cNvPr>
          <p:cNvSpPr>
            <a:spLocks noGrp="1"/>
          </p:cNvSpPr>
          <p:nvPr>
            <p:ph type="dt" sz="half" idx="10"/>
          </p:nvPr>
        </p:nvSpPr>
        <p:spPr/>
        <p:txBody>
          <a:bodyPr/>
          <a:lstStyle/>
          <a:p>
            <a:fld id="{BD9FA13E-B763-0340-9BB6-DB54BC8E8155}" type="datetime1">
              <a:rPr lang="en-US" smtClean="0"/>
              <a:t>9/11/18</a:t>
            </a:fld>
            <a:endParaRPr lang="en-US"/>
          </a:p>
        </p:txBody>
      </p:sp>
      <p:sp>
        <p:nvSpPr>
          <p:cNvPr id="3" name="Footer Placeholder 2">
            <a:extLst>
              <a:ext uri="{FF2B5EF4-FFF2-40B4-BE49-F238E27FC236}">
                <a16:creationId xmlns:a16="http://schemas.microsoft.com/office/drawing/2014/main" id="{C905B655-4147-E441-9ADD-A7F489823C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99F4FF-0802-9D45-B611-0AA40D01E9E7}"/>
              </a:ext>
            </a:extLst>
          </p:cNvPr>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1779845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43DF0-EB36-D94A-AC72-E47A27462A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80FA92-9DDC-8F47-9C91-AAD58C2AF8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A870A4-C063-E842-B0E6-65EE01A17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7D139FA-BA47-3342-8D8A-6B0B00CCEE53}"/>
              </a:ext>
            </a:extLst>
          </p:cNvPr>
          <p:cNvSpPr>
            <a:spLocks noGrp="1"/>
          </p:cNvSpPr>
          <p:nvPr>
            <p:ph type="dt" sz="half" idx="10"/>
          </p:nvPr>
        </p:nvSpPr>
        <p:spPr/>
        <p:txBody>
          <a:bodyPr/>
          <a:lstStyle/>
          <a:p>
            <a:fld id="{C52EE3F0-41CD-544C-B5B8-E3021A59C7EA}" type="datetime1">
              <a:rPr lang="en-US" smtClean="0"/>
              <a:t>9/11/18</a:t>
            </a:fld>
            <a:endParaRPr lang="en-US"/>
          </a:p>
        </p:txBody>
      </p:sp>
      <p:sp>
        <p:nvSpPr>
          <p:cNvPr id="6" name="Footer Placeholder 5">
            <a:extLst>
              <a:ext uri="{FF2B5EF4-FFF2-40B4-BE49-F238E27FC236}">
                <a16:creationId xmlns:a16="http://schemas.microsoft.com/office/drawing/2014/main" id="{EAEA7600-BDF2-0E40-9712-E715096DF9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5AE18C-2963-7A4F-98B1-0E6976B2CFFE}"/>
              </a:ext>
            </a:extLst>
          </p:cNvPr>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1873937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36EDF-22E0-8D41-B6E7-B9975E74DB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746061-0198-524D-82B8-567EB785F6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D7BBDF-8A58-6D4B-A621-75351B9F43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657AE93-EC84-2045-9D83-E7B107574768}"/>
              </a:ext>
            </a:extLst>
          </p:cNvPr>
          <p:cNvSpPr>
            <a:spLocks noGrp="1"/>
          </p:cNvSpPr>
          <p:nvPr>
            <p:ph type="dt" sz="half" idx="10"/>
          </p:nvPr>
        </p:nvSpPr>
        <p:spPr/>
        <p:txBody>
          <a:bodyPr/>
          <a:lstStyle/>
          <a:p>
            <a:fld id="{D299314F-D019-1248-962C-AA39828151A3}" type="datetime1">
              <a:rPr lang="en-US" smtClean="0"/>
              <a:t>9/11/18</a:t>
            </a:fld>
            <a:endParaRPr lang="en-US"/>
          </a:p>
        </p:txBody>
      </p:sp>
      <p:sp>
        <p:nvSpPr>
          <p:cNvPr id="6" name="Footer Placeholder 5">
            <a:extLst>
              <a:ext uri="{FF2B5EF4-FFF2-40B4-BE49-F238E27FC236}">
                <a16:creationId xmlns:a16="http://schemas.microsoft.com/office/drawing/2014/main" id="{4FECEE2A-A4D3-004D-8CA6-8BE601812B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F0027F-2959-8740-9557-B36F4C732E43}"/>
              </a:ext>
            </a:extLst>
          </p:cNvPr>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931367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7FA67B-1A12-3F4A-9E87-A303A8C40B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6D706B-C34E-1F44-BF0A-5F9C13EE41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D283D8-E35F-3B4B-A971-2BEBD9DF6A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41ED63-A6DC-7E4E-8C59-87607DFC2790}" type="datetime1">
              <a:rPr lang="en-US" smtClean="0"/>
              <a:t>9/11/18</a:t>
            </a:fld>
            <a:endParaRPr lang="en-US"/>
          </a:p>
        </p:txBody>
      </p:sp>
      <p:sp>
        <p:nvSpPr>
          <p:cNvPr id="5" name="Footer Placeholder 4">
            <a:extLst>
              <a:ext uri="{FF2B5EF4-FFF2-40B4-BE49-F238E27FC236}">
                <a16:creationId xmlns:a16="http://schemas.microsoft.com/office/drawing/2014/main" id="{239A3C66-6F9F-3C4D-B0B0-DB8D14C24E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F9C13D-EDDE-D648-8719-0E773DE716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4C0642-4071-7D48-AFF8-BD27182896CC}" type="slidenum">
              <a:rPr lang="en-US" smtClean="0"/>
              <a:t>‹#›</a:t>
            </a:fld>
            <a:endParaRPr lang="en-US"/>
          </a:p>
        </p:txBody>
      </p:sp>
    </p:spTree>
    <p:extLst>
      <p:ext uri="{BB962C8B-B14F-4D97-AF65-F5344CB8AC3E}">
        <p14:creationId xmlns:p14="http://schemas.microsoft.com/office/powerpoint/2010/main" val="2060432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39BA8-CFCE-D84A-BBB6-196BCA163E34}"/>
              </a:ext>
            </a:extLst>
          </p:cNvPr>
          <p:cNvSpPr>
            <a:spLocks noGrp="1"/>
          </p:cNvSpPr>
          <p:nvPr>
            <p:ph type="ctrTitle"/>
          </p:nvPr>
        </p:nvSpPr>
        <p:spPr>
          <a:xfrm>
            <a:off x="1524000" y="2826551"/>
            <a:ext cx="9144000" cy="2387600"/>
          </a:xfrm>
        </p:spPr>
        <p:txBody>
          <a:bodyPr>
            <a:noAutofit/>
          </a:bodyPr>
          <a:lstStyle/>
          <a:p>
            <a:r>
              <a:rPr lang="en-US" sz="4400" dirty="0"/>
              <a:t>Data, Environment and Society</a:t>
            </a:r>
            <a:br>
              <a:rPr lang="en-US" sz="4400" dirty="0"/>
            </a:br>
            <a:br>
              <a:rPr lang="en-US" sz="4400" dirty="0"/>
            </a:br>
            <a:r>
              <a:rPr lang="en-US" sz="5400" dirty="0"/>
              <a:t>Lecture 6: </a:t>
            </a:r>
            <a:br>
              <a:rPr lang="en-US" sz="5400" dirty="0"/>
            </a:br>
            <a:r>
              <a:rPr lang="en-US" sz="5400" dirty="0"/>
              <a:t>Exploratory Data Analysis</a:t>
            </a:r>
            <a:br>
              <a:rPr lang="en-US" sz="5400" dirty="0"/>
            </a:br>
            <a:r>
              <a:rPr lang="en-US" sz="3200" dirty="0"/>
              <a:t>and</a:t>
            </a:r>
            <a:br>
              <a:rPr lang="en-US" sz="5400" dirty="0"/>
            </a:br>
            <a:r>
              <a:rPr lang="en-US" sz="5400" dirty="0"/>
              <a:t>Data Cleaning</a:t>
            </a:r>
            <a:br>
              <a:rPr lang="en-US" sz="5400" dirty="0"/>
            </a:br>
            <a:r>
              <a:rPr lang="en-US" sz="3200" dirty="0"/>
              <a:t>and</a:t>
            </a:r>
            <a:br>
              <a:rPr lang="en-US" sz="5400" dirty="0"/>
            </a:br>
            <a:r>
              <a:rPr lang="en-US" sz="5400" dirty="0"/>
              <a:t>Energy and Development</a:t>
            </a:r>
          </a:p>
        </p:txBody>
      </p:sp>
      <p:sp>
        <p:nvSpPr>
          <p:cNvPr id="3" name="Subtitle 2">
            <a:extLst>
              <a:ext uri="{FF2B5EF4-FFF2-40B4-BE49-F238E27FC236}">
                <a16:creationId xmlns:a16="http://schemas.microsoft.com/office/drawing/2014/main" id="{252C8A9D-DF07-BA49-B598-8707BF2BA016}"/>
              </a:ext>
            </a:extLst>
          </p:cNvPr>
          <p:cNvSpPr>
            <a:spLocks noGrp="1"/>
          </p:cNvSpPr>
          <p:nvPr>
            <p:ph type="subTitle" idx="1"/>
          </p:nvPr>
        </p:nvSpPr>
        <p:spPr>
          <a:xfrm>
            <a:off x="1524000" y="5202238"/>
            <a:ext cx="9144000" cy="1655762"/>
          </a:xfrm>
        </p:spPr>
        <p:txBody>
          <a:bodyPr/>
          <a:lstStyle/>
          <a:p>
            <a:r>
              <a:rPr lang="en-US" dirty="0"/>
              <a:t>September 11, 2018</a:t>
            </a:r>
          </a:p>
          <a:p>
            <a:r>
              <a:rPr lang="en-US" dirty="0"/>
              <a:t>Instructor: Duncan </a:t>
            </a:r>
            <a:r>
              <a:rPr lang="en-US" dirty="0" err="1"/>
              <a:t>Calllaway</a:t>
            </a:r>
            <a:endParaRPr lang="en-US" dirty="0"/>
          </a:p>
          <a:p>
            <a:r>
              <a:rPr lang="en-US" dirty="0"/>
              <a:t>GSI: </a:t>
            </a:r>
            <a:r>
              <a:rPr lang="en-US" dirty="0" err="1"/>
              <a:t>Seigi</a:t>
            </a:r>
            <a:r>
              <a:rPr lang="en-US" dirty="0"/>
              <a:t> </a:t>
            </a:r>
            <a:r>
              <a:rPr lang="en-US" dirty="0" err="1"/>
              <a:t>Karasaki</a:t>
            </a:r>
            <a:endParaRPr lang="en-US" dirty="0"/>
          </a:p>
        </p:txBody>
      </p:sp>
      <p:sp>
        <p:nvSpPr>
          <p:cNvPr id="4" name="TextBox 3">
            <a:extLst>
              <a:ext uri="{FF2B5EF4-FFF2-40B4-BE49-F238E27FC236}">
                <a16:creationId xmlns:a16="http://schemas.microsoft.com/office/drawing/2014/main" id="{03D938D0-677B-854C-ADD2-4323D8A8DC16}"/>
              </a:ext>
            </a:extLst>
          </p:cNvPr>
          <p:cNvSpPr txBox="1"/>
          <p:nvPr/>
        </p:nvSpPr>
        <p:spPr>
          <a:xfrm>
            <a:off x="6725265" y="36133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25221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776" y="208380"/>
            <a:ext cx="10801350" cy="1325563"/>
          </a:xfrm>
        </p:spPr>
        <p:txBody>
          <a:bodyPr/>
          <a:lstStyle/>
          <a:p>
            <a:r>
              <a:rPr lang="en-US" dirty="0"/>
              <a:t>JavaScript Object Notation (JSON)</a:t>
            </a:r>
          </a:p>
        </p:txBody>
      </p:sp>
      <p:sp>
        <p:nvSpPr>
          <p:cNvPr id="5" name="Content Placeholder 4">
            <a:extLst>
              <a:ext uri="{FF2B5EF4-FFF2-40B4-BE49-F238E27FC236}">
                <a16:creationId xmlns:a16="http://schemas.microsoft.com/office/drawing/2014/main" id="{C56E4576-B563-A445-8F8C-A2154D4168F0}"/>
              </a:ext>
            </a:extLst>
          </p:cNvPr>
          <p:cNvSpPr>
            <a:spLocks noGrp="1"/>
          </p:cNvSpPr>
          <p:nvPr>
            <p:ph idx="1"/>
          </p:nvPr>
        </p:nvSpPr>
        <p:spPr>
          <a:xfrm>
            <a:off x="695325" y="3757145"/>
            <a:ext cx="10515600" cy="2839335"/>
          </a:xfrm>
        </p:spPr>
        <p:txBody>
          <a:bodyPr>
            <a:normAutofit/>
          </a:bodyPr>
          <a:lstStyle/>
          <a:p>
            <a:r>
              <a:rPr lang="en-US" dirty="0"/>
              <a:t>Widely used file format for nested data</a:t>
            </a:r>
          </a:p>
          <a:p>
            <a:pPr lvl="1"/>
            <a:r>
              <a:rPr lang="en-US" dirty="0"/>
              <a:t>Natural maps to python dictionaries (many tools for loading)</a:t>
            </a:r>
          </a:p>
          <a:p>
            <a:pPr lvl="1"/>
            <a:r>
              <a:rPr lang="en-US" dirty="0"/>
              <a:t>Strict formatting ”quoting” addresses some issues in CSV/TSV</a:t>
            </a:r>
          </a:p>
          <a:p>
            <a:r>
              <a:rPr lang="en-US" dirty="0"/>
              <a:t>Issues</a:t>
            </a:r>
          </a:p>
          <a:p>
            <a:pPr lvl="1"/>
            <a:r>
              <a:rPr lang="en-US" dirty="0"/>
              <a:t>Each record can have different fields</a:t>
            </a:r>
          </a:p>
          <a:p>
            <a:pPr lvl="1"/>
            <a:r>
              <a:rPr lang="en-US" dirty="0"/>
              <a:t>Nesting means records can contain records </a:t>
            </a:r>
            <a:r>
              <a:rPr lang="en-US" dirty="0">
                <a:sym typeface="Wingdings" pitchFamily="2" charset="2"/>
              </a:rPr>
              <a:t> complicated</a:t>
            </a:r>
            <a:endParaRPr lang="en-US" dirty="0"/>
          </a:p>
          <a:p>
            <a:endParaRPr lang="en-US" dirty="0"/>
          </a:p>
        </p:txBody>
      </p:sp>
      <p:pic>
        <p:nvPicPr>
          <p:cNvPr id="7" name="Picture 6">
            <a:extLst>
              <a:ext uri="{FF2B5EF4-FFF2-40B4-BE49-F238E27FC236}">
                <a16:creationId xmlns:a16="http://schemas.microsoft.com/office/drawing/2014/main" id="{331740B6-66ED-CC4E-88B7-AEEDD0592F4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056899" y="1313081"/>
            <a:ext cx="8081210" cy="2026970"/>
          </a:xfrm>
          <a:prstGeom prst="rect">
            <a:avLst/>
          </a:prstGeom>
        </p:spPr>
      </p:pic>
      <p:sp>
        <p:nvSpPr>
          <p:cNvPr id="3" name="Slide Number Placeholder 2">
            <a:extLst>
              <a:ext uri="{FF2B5EF4-FFF2-40B4-BE49-F238E27FC236}">
                <a16:creationId xmlns:a16="http://schemas.microsoft.com/office/drawing/2014/main" id="{95313AAF-BC58-B144-A922-775634D75762}"/>
              </a:ext>
            </a:extLst>
          </p:cNvPr>
          <p:cNvSpPr>
            <a:spLocks noGrp="1"/>
          </p:cNvSpPr>
          <p:nvPr>
            <p:ph type="sldNum" sz="quarter" idx="12"/>
          </p:nvPr>
        </p:nvSpPr>
        <p:spPr/>
        <p:txBody>
          <a:bodyPr/>
          <a:lstStyle/>
          <a:p>
            <a:fld id="{934C0642-4071-7D48-AFF8-BD27182896CC}" type="slidenum">
              <a:rPr lang="en-US" smtClean="0"/>
              <a:t>10</a:t>
            </a:fld>
            <a:endParaRPr lang="en-US"/>
          </a:p>
        </p:txBody>
      </p:sp>
    </p:spTree>
    <p:extLst>
      <p:ext uri="{BB962C8B-B14F-4D97-AF65-F5344CB8AC3E}">
        <p14:creationId xmlns:p14="http://schemas.microsoft.com/office/powerpoint/2010/main" val="125797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4"/>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450" y="320676"/>
            <a:ext cx="10801350" cy="957140"/>
          </a:xfrm>
        </p:spPr>
        <p:txBody>
          <a:bodyPr/>
          <a:lstStyle/>
          <a:p>
            <a:r>
              <a:rPr lang="en-US" dirty="0"/>
              <a:t>Granularity</a:t>
            </a:r>
          </a:p>
        </p:txBody>
      </p:sp>
      <p:sp>
        <p:nvSpPr>
          <p:cNvPr id="3" name="Content Placeholder 2"/>
          <p:cNvSpPr>
            <a:spLocks noGrp="1"/>
          </p:cNvSpPr>
          <p:nvPr>
            <p:ph idx="1"/>
          </p:nvPr>
        </p:nvSpPr>
        <p:spPr>
          <a:xfrm>
            <a:off x="764729" y="1158546"/>
            <a:ext cx="10966938" cy="5486399"/>
          </a:xfrm>
        </p:spPr>
        <p:txBody>
          <a:bodyPr>
            <a:normAutofit/>
          </a:bodyPr>
          <a:lstStyle/>
          <a:p>
            <a:r>
              <a:rPr lang="en-US" sz="2400" dirty="0"/>
              <a:t>What does each record represent?</a:t>
            </a:r>
          </a:p>
          <a:p>
            <a:pPr lvl="1"/>
            <a:r>
              <a:rPr lang="en-US" sz="2000" dirty="0"/>
              <a:t>a purchase, a person, a group of users?</a:t>
            </a:r>
          </a:p>
          <a:p>
            <a:pPr lvl="1"/>
            <a:r>
              <a:rPr lang="en-US" sz="2000" dirty="0"/>
              <a:t>A home, a city, a country?</a:t>
            </a:r>
          </a:p>
          <a:p>
            <a:pPr lvl="1"/>
            <a:r>
              <a:rPr lang="en-US" sz="2000" dirty="0"/>
              <a:t>A minute, an hour, a year?</a:t>
            </a:r>
          </a:p>
          <a:p>
            <a:r>
              <a:rPr lang="en-US" sz="2400" dirty="0"/>
              <a:t>Do all records capture granularity at the same level?</a:t>
            </a:r>
          </a:p>
          <a:p>
            <a:pPr lvl="1"/>
            <a:r>
              <a:rPr lang="en-US" sz="2000" dirty="0"/>
              <a:t>Data sometimes includes summaries as records</a:t>
            </a:r>
          </a:p>
          <a:p>
            <a:r>
              <a:rPr lang="en-US" sz="2400" dirty="0"/>
              <a:t>If the data are coarse how was it aggregated?</a:t>
            </a:r>
          </a:p>
          <a:p>
            <a:pPr lvl="1"/>
            <a:r>
              <a:rPr lang="en-US" sz="2000" dirty="0"/>
              <a:t>Sampling, averaging, summing</a:t>
            </a:r>
            <a:r>
              <a:rPr lang="mr-IN" sz="2000" dirty="0"/>
              <a:t>…</a:t>
            </a:r>
            <a:endParaRPr lang="en-US" sz="2000" dirty="0"/>
          </a:p>
          <a:p>
            <a:r>
              <a:rPr lang="en-US" sz="2400" dirty="0"/>
              <a:t>What additional kinds of aggregation is possible/desirable? </a:t>
            </a:r>
          </a:p>
          <a:p>
            <a:pPr lvl="1"/>
            <a:r>
              <a:rPr lang="en-US" sz="2000" dirty="0"/>
              <a:t>From individual people to demographic groups? </a:t>
            </a:r>
          </a:p>
          <a:p>
            <a:pPr lvl="1"/>
            <a:r>
              <a:rPr lang="en-US" sz="2000" dirty="0"/>
              <a:t>From individual events to totals across time or regions?</a:t>
            </a:r>
          </a:p>
          <a:p>
            <a:pPr lvl="1"/>
            <a:r>
              <a:rPr lang="en-US" sz="2000" dirty="0"/>
              <a:t>Hierarchies (city/county/state, second/minute/hour/days)</a:t>
            </a:r>
          </a:p>
        </p:txBody>
      </p:sp>
      <p:sp>
        <p:nvSpPr>
          <p:cNvPr id="4" name="Slide Number Placeholder 3">
            <a:extLst>
              <a:ext uri="{FF2B5EF4-FFF2-40B4-BE49-F238E27FC236}">
                <a16:creationId xmlns:a16="http://schemas.microsoft.com/office/drawing/2014/main" id="{6595B919-0985-CA47-92F6-4ED41B98CB61}"/>
              </a:ext>
            </a:extLst>
          </p:cNvPr>
          <p:cNvSpPr>
            <a:spLocks noGrp="1"/>
          </p:cNvSpPr>
          <p:nvPr>
            <p:ph type="sldNum" sz="quarter" idx="12"/>
          </p:nvPr>
        </p:nvSpPr>
        <p:spPr/>
        <p:txBody>
          <a:bodyPr/>
          <a:lstStyle/>
          <a:p>
            <a:fld id="{934C0642-4071-7D48-AFF8-BD27182896CC}" type="slidenum">
              <a:rPr lang="en-US" smtClean="0"/>
              <a:t>11</a:t>
            </a:fld>
            <a:endParaRPr lang="en-US"/>
          </a:p>
        </p:txBody>
      </p:sp>
    </p:spTree>
    <p:extLst>
      <p:ext uri="{BB962C8B-B14F-4D97-AF65-F5344CB8AC3E}">
        <p14:creationId xmlns:p14="http://schemas.microsoft.com/office/powerpoint/2010/main" val="268788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3B8D7-2DBD-BC45-BB9B-D12C3B6D524A}"/>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5796EC1B-A283-6946-887F-000035B661D1}"/>
              </a:ext>
            </a:extLst>
          </p:cNvPr>
          <p:cNvSpPr>
            <a:spLocks noGrp="1"/>
          </p:cNvSpPr>
          <p:nvPr>
            <p:ph idx="1"/>
          </p:nvPr>
        </p:nvSpPr>
        <p:spPr/>
        <p:txBody>
          <a:bodyPr/>
          <a:lstStyle/>
          <a:p>
            <a:r>
              <a:rPr lang="en-US" dirty="0"/>
              <a:t>Does the data cover the topic of interest?</a:t>
            </a:r>
          </a:p>
          <a:p>
            <a:pPr lvl="1"/>
            <a:r>
              <a:rPr lang="en-US" dirty="0"/>
              <a:t>Subset of a population?</a:t>
            </a:r>
          </a:p>
          <a:p>
            <a:pPr lvl="1"/>
            <a:r>
              <a:rPr lang="en-US" dirty="0"/>
              <a:t>Specific range in time</a:t>
            </a:r>
          </a:p>
          <a:p>
            <a:pPr lvl="1"/>
            <a:r>
              <a:rPr lang="en-US" dirty="0"/>
              <a:t>Specific location</a:t>
            </a:r>
          </a:p>
          <a:p>
            <a:r>
              <a:rPr lang="en-US" dirty="0"/>
              <a:t>How complete are the data?  </a:t>
            </a:r>
          </a:p>
          <a:p>
            <a:pPr lvl="1"/>
            <a:r>
              <a:rPr lang="en-US" dirty="0"/>
              <a:t>Are countries missing?</a:t>
            </a:r>
          </a:p>
          <a:p>
            <a:pPr lvl="1"/>
            <a:r>
              <a:rPr lang="en-US" dirty="0"/>
              <a:t>Are periods of time missing?</a:t>
            </a:r>
          </a:p>
        </p:txBody>
      </p:sp>
      <p:sp>
        <p:nvSpPr>
          <p:cNvPr id="4" name="Slide Number Placeholder 3">
            <a:extLst>
              <a:ext uri="{FF2B5EF4-FFF2-40B4-BE49-F238E27FC236}">
                <a16:creationId xmlns:a16="http://schemas.microsoft.com/office/drawing/2014/main" id="{3F77C02E-8FD9-CC47-A299-B841E6EE56D9}"/>
              </a:ext>
            </a:extLst>
          </p:cNvPr>
          <p:cNvSpPr>
            <a:spLocks noGrp="1"/>
          </p:cNvSpPr>
          <p:nvPr>
            <p:ph type="sldNum" sz="quarter" idx="12"/>
          </p:nvPr>
        </p:nvSpPr>
        <p:spPr/>
        <p:txBody>
          <a:bodyPr/>
          <a:lstStyle/>
          <a:p>
            <a:fld id="{934C0642-4071-7D48-AFF8-BD27182896CC}" type="slidenum">
              <a:rPr lang="en-US" smtClean="0"/>
              <a:t>12</a:t>
            </a:fld>
            <a:endParaRPr lang="en-US"/>
          </a:p>
        </p:txBody>
      </p:sp>
    </p:spTree>
    <p:extLst>
      <p:ext uri="{BB962C8B-B14F-4D97-AF65-F5344CB8AC3E}">
        <p14:creationId xmlns:p14="http://schemas.microsoft.com/office/powerpoint/2010/main" val="919242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828DF-E3BE-6D44-AC0A-8AED086BC300}"/>
              </a:ext>
            </a:extLst>
          </p:cNvPr>
          <p:cNvSpPr>
            <a:spLocks noGrp="1"/>
          </p:cNvSpPr>
          <p:nvPr>
            <p:ph type="title"/>
          </p:nvPr>
        </p:nvSpPr>
        <p:spPr/>
        <p:txBody>
          <a:bodyPr/>
          <a:lstStyle/>
          <a:p>
            <a:r>
              <a:rPr lang="en-US" dirty="0"/>
              <a:t>Temporality</a:t>
            </a:r>
          </a:p>
        </p:txBody>
      </p:sp>
      <p:sp>
        <p:nvSpPr>
          <p:cNvPr id="3" name="Content Placeholder 2">
            <a:extLst>
              <a:ext uri="{FF2B5EF4-FFF2-40B4-BE49-F238E27FC236}">
                <a16:creationId xmlns:a16="http://schemas.microsoft.com/office/drawing/2014/main" id="{B9B31E72-C639-704B-B53E-8EA1202214A5}"/>
              </a:ext>
            </a:extLst>
          </p:cNvPr>
          <p:cNvSpPr>
            <a:spLocks noGrp="1"/>
          </p:cNvSpPr>
          <p:nvPr>
            <p:ph idx="1"/>
          </p:nvPr>
        </p:nvSpPr>
        <p:spPr/>
        <p:txBody>
          <a:bodyPr/>
          <a:lstStyle/>
          <a:p>
            <a:r>
              <a:rPr lang="en-US" dirty="0"/>
              <a:t>What is the meaning of the date and time fields in the dataset?</a:t>
            </a:r>
          </a:p>
          <a:p>
            <a:pPr lvl="1"/>
            <a:r>
              <a:rPr lang="en-US" dirty="0"/>
              <a:t>Beware of time zones, daylight savings!</a:t>
            </a:r>
          </a:p>
          <a:p>
            <a:r>
              <a:rPr lang="en-US" dirty="0"/>
              <a:t>What representation do the date and time fields have in the data?</a:t>
            </a:r>
          </a:p>
          <a:p>
            <a:r>
              <a:rPr lang="en-US" dirty="0"/>
              <a:t>Are there strange timestamps that might represent null values?</a:t>
            </a:r>
          </a:p>
        </p:txBody>
      </p:sp>
      <p:sp>
        <p:nvSpPr>
          <p:cNvPr id="4" name="Slide Number Placeholder 3">
            <a:extLst>
              <a:ext uri="{FF2B5EF4-FFF2-40B4-BE49-F238E27FC236}">
                <a16:creationId xmlns:a16="http://schemas.microsoft.com/office/drawing/2014/main" id="{797A20A1-58A1-4B49-8A94-FE04353BFD99}"/>
              </a:ext>
            </a:extLst>
          </p:cNvPr>
          <p:cNvSpPr>
            <a:spLocks noGrp="1"/>
          </p:cNvSpPr>
          <p:nvPr>
            <p:ph type="sldNum" sz="quarter" idx="12"/>
          </p:nvPr>
        </p:nvSpPr>
        <p:spPr/>
        <p:txBody>
          <a:bodyPr/>
          <a:lstStyle/>
          <a:p>
            <a:fld id="{934C0642-4071-7D48-AFF8-BD27182896CC}" type="slidenum">
              <a:rPr lang="en-US" smtClean="0"/>
              <a:t>13</a:t>
            </a:fld>
            <a:endParaRPr lang="en-US"/>
          </a:p>
        </p:txBody>
      </p:sp>
    </p:spTree>
    <p:extLst>
      <p:ext uri="{BB962C8B-B14F-4D97-AF65-F5344CB8AC3E}">
        <p14:creationId xmlns:p14="http://schemas.microsoft.com/office/powerpoint/2010/main" val="3978360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23C67-BF27-4140-8271-578D18DEE8DF}"/>
              </a:ext>
            </a:extLst>
          </p:cNvPr>
          <p:cNvSpPr>
            <a:spLocks noGrp="1"/>
          </p:cNvSpPr>
          <p:nvPr>
            <p:ph type="title"/>
          </p:nvPr>
        </p:nvSpPr>
        <p:spPr/>
        <p:txBody>
          <a:bodyPr/>
          <a:lstStyle/>
          <a:p>
            <a:r>
              <a:rPr lang="en-US" dirty="0"/>
              <a:t>Faithfulness</a:t>
            </a:r>
          </a:p>
        </p:txBody>
      </p:sp>
      <p:sp>
        <p:nvSpPr>
          <p:cNvPr id="3" name="Content Placeholder 2">
            <a:extLst>
              <a:ext uri="{FF2B5EF4-FFF2-40B4-BE49-F238E27FC236}">
                <a16:creationId xmlns:a16="http://schemas.microsoft.com/office/drawing/2014/main" id="{54D112F6-EA49-EB4F-9569-A92A0090C01F}"/>
              </a:ext>
            </a:extLst>
          </p:cNvPr>
          <p:cNvSpPr>
            <a:spLocks noGrp="1"/>
          </p:cNvSpPr>
          <p:nvPr>
            <p:ph idx="1"/>
          </p:nvPr>
        </p:nvSpPr>
        <p:spPr/>
        <p:txBody>
          <a:bodyPr>
            <a:normAutofit/>
          </a:bodyPr>
          <a:lstStyle/>
          <a:p>
            <a:r>
              <a:rPr lang="en-US" dirty="0"/>
              <a:t>Unrealistic or incorrect values</a:t>
            </a:r>
          </a:p>
          <a:p>
            <a:r>
              <a:rPr lang="en-US" dirty="0"/>
              <a:t>Violations of obvious dependencies</a:t>
            </a:r>
          </a:p>
          <a:p>
            <a:pPr lvl="1"/>
            <a:r>
              <a:rPr lang="en-US" dirty="0"/>
              <a:t>E.g. age and birthday for individuals don’t match</a:t>
            </a:r>
          </a:p>
          <a:p>
            <a:pPr lvl="1"/>
            <a:r>
              <a:rPr lang="en-US" dirty="0"/>
              <a:t>E.g. sorting by record ID gives different result than sorting by time in </a:t>
            </a:r>
            <a:r>
              <a:rPr lang="en-US" dirty="0" err="1"/>
              <a:t>PurpleAir</a:t>
            </a:r>
            <a:r>
              <a:rPr lang="en-US" dirty="0"/>
              <a:t> data</a:t>
            </a:r>
          </a:p>
          <a:p>
            <a:r>
              <a:rPr lang="en-US" dirty="0"/>
              <a:t>Hand-entered data?</a:t>
            </a:r>
          </a:p>
          <a:p>
            <a:pPr lvl="1"/>
            <a:r>
              <a:rPr lang="en-US" dirty="0"/>
              <a:t>Spelling errors, etc.  </a:t>
            </a:r>
          </a:p>
          <a:p>
            <a:r>
              <a:rPr lang="en-US" dirty="0"/>
              <a:t>Clear signs of falsified data</a:t>
            </a:r>
          </a:p>
          <a:p>
            <a:pPr lvl="1"/>
            <a:r>
              <a:rPr lang="en-US" dirty="0"/>
              <a:t>E.g. repeated names, fake looking email addresses, or repeated use of uncommon names or fields.</a:t>
            </a:r>
          </a:p>
          <a:p>
            <a:endParaRPr lang="en-US" dirty="0"/>
          </a:p>
        </p:txBody>
      </p:sp>
      <p:sp>
        <p:nvSpPr>
          <p:cNvPr id="4" name="Slide Number Placeholder 3">
            <a:extLst>
              <a:ext uri="{FF2B5EF4-FFF2-40B4-BE49-F238E27FC236}">
                <a16:creationId xmlns:a16="http://schemas.microsoft.com/office/drawing/2014/main" id="{8591155A-F6E2-D14A-B101-93D2B75D05E3}"/>
              </a:ext>
            </a:extLst>
          </p:cNvPr>
          <p:cNvSpPr>
            <a:spLocks noGrp="1"/>
          </p:cNvSpPr>
          <p:nvPr>
            <p:ph type="sldNum" sz="quarter" idx="12"/>
          </p:nvPr>
        </p:nvSpPr>
        <p:spPr/>
        <p:txBody>
          <a:bodyPr/>
          <a:lstStyle/>
          <a:p>
            <a:fld id="{934C0642-4071-7D48-AFF8-BD27182896CC}" type="slidenum">
              <a:rPr lang="en-US" smtClean="0"/>
              <a:t>14</a:t>
            </a:fld>
            <a:endParaRPr lang="en-US"/>
          </a:p>
        </p:txBody>
      </p:sp>
    </p:spTree>
    <p:extLst>
      <p:ext uri="{BB962C8B-B14F-4D97-AF65-F5344CB8AC3E}">
        <p14:creationId xmlns:p14="http://schemas.microsoft.com/office/powerpoint/2010/main" val="2260340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450" y="132416"/>
            <a:ext cx="10801350" cy="1325563"/>
          </a:xfrm>
        </p:spPr>
        <p:txBody>
          <a:bodyPr>
            <a:normAutofit/>
          </a:bodyPr>
          <a:lstStyle/>
          <a:p>
            <a:r>
              <a:rPr lang="en-US" sz="3600" dirty="0"/>
              <a:t>Summary: How do you “do” EDA?</a:t>
            </a:r>
          </a:p>
        </p:txBody>
      </p:sp>
      <p:sp>
        <p:nvSpPr>
          <p:cNvPr id="6" name="Content Placeholder 5"/>
          <p:cNvSpPr>
            <a:spLocks noGrp="1"/>
          </p:cNvSpPr>
          <p:nvPr>
            <p:ph idx="1"/>
          </p:nvPr>
        </p:nvSpPr>
        <p:spPr>
          <a:xfrm>
            <a:off x="838200" y="1591941"/>
            <a:ext cx="10515600" cy="5305891"/>
          </a:xfrm>
        </p:spPr>
        <p:txBody>
          <a:bodyPr>
            <a:normAutofit/>
          </a:bodyPr>
          <a:lstStyle/>
          <a:p>
            <a:r>
              <a:rPr lang="en-US" dirty="0"/>
              <a:t>Examine data and meta-data: </a:t>
            </a:r>
          </a:p>
          <a:p>
            <a:pPr lvl="1"/>
            <a:r>
              <a:rPr lang="en-US" dirty="0">
                <a:solidFill>
                  <a:srgbClr val="000000"/>
                </a:solidFill>
              </a:rPr>
              <a:t>What is the date, size, organization, and structure of the data?</a:t>
            </a:r>
          </a:p>
          <a:p>
            <a:r>
              <a:rPr lang="en-US" dirty="0"/>
              <a:t>Examine each field/attribute/dimension individually</a:t>
            </a:r>
          </a:p>
          <a:p>
            <a:r>
              <a:rPr lang="en-US" dirty="0"/>
              <a:t>Examine pairs of related dimensions</a:t>
            </a:r>
          </a:p>
          <a:p>
            <a:pPr lvl="1"/>
            <a:r>
              <a:rPr lang="en-US" dirty="0">
                <a:solidFill>
                  <a:srgbClr val="000000"/>
                </a:solidFill>
              </a:rPr>
              <a:t>Stratifying earlier analysis: break down grades by major … </a:t>
            </a:r>
          </a:p>
          <a:p>
            <a:r>
              <a:rPr lang="en-US" dirty="0">
                <a:solidFill>
                  <a:srgbClr val="000000"/>
                </a:solidFill>
              </a:rPr>
              <a:t>Along the way:</a:t>
            </a:r>
          </a:p>
          <a:p>
            <a:pPr lvl="1"/>
            <a:r>
              <a:rPr lang="en-US" dirty="0"/>
              <a:t>Visualize/summarize the data (next time!)</a:t>
            </a:r>
          </a:p>
          <a:p>
            <a:pPr lvl="1"/>
            <a:r>
              <a:rPr lang="en-US" dirty="0"/>
              <a:t>Test your assumptions about the data, for example</a:t>
            </a:r>
          </a:p>
          <a:p>
            <a:pPr lvl="2"/>
            <a:r>
              <a:rPr lang="en-US" dirty="0"/>
              <a:t>“The range should be…”</a:t>
            </a:r>
          </a:p>
          <a:p>
            <a:pPr lvl="2"/>
            <a:r>
              <a:rPr lang="en-US" dirty="0"/>
              <a:t>“Sudden changes should not occur...”</a:t>
            </a:r>
          </a:p>
          <a:p>
            <a:pPr lvl="2"/>
            <a:r>
              <a:rPr lang="en-US" dirty="0">
                <a:solidFill>
                  <a:srgbClr val="000000"/>
                </a:solidFill>
              </a:rPr>
              <a:t>Identify anomalies and either change update your assumptions or modify the data.</a:t>
            </a:r>
            <a:endParaRPr lang="en-US" dirty="0"/>
          </a:p>
          <a:p>
            <a:r>
              <a:rPr lang="en-US" b="1" i="1" dirty="0">
                <a:solidFill>
                  <a:srgbClr val="000000"/>
                </a:solidFill>
              </a:rPr>
              <a:t>Record everything you do! (why?)</a:t>
            </a:r>
            <a:endParaRPr lang="en-US" dirty="0">
              <a:solidFill>
                <a:srgbClr val="000000"/>
              </a:solidFill>
            </a:endParaRPr>
          </a:p>
          <a:p>
            <a:endParaRPr lang="en-US" dirty="0"/>
          </a:p>
        </p:txBody>
      </p:sp>
      <p:sp>
        <p:nvSpPr>
          <p:cNvPr id="3" name="Slide Number Placeholder 2">
            <a:extLst>
              <a:ext uri="{FF2B5EF4-FFF2-40B4-BE49-F238E27FC236}">
                <a16:creationId xmlns:a16="http://schemas.microsoft.com/office/drawing/2014/main" id="{66832ADF-5DCD-264D-B25B-3B9ABFF57AA2}"/>
              </a:ext>
            </a:extLst>
          </p:cNvPr>
          <p:cNvSpPr>
            <a:spLocks noGrp="1"/>
          </p:cNvSpPr>
          <p:nvPr>
            <p:ph type="sldNum" sz="quarter" idx="12"/>
          </p:nvPr>
        </p:nvSpPr>
        <p:spPr/>
        <p:txBody>
          <a:bodyPr/>
          <a:lstStyle/>
          <a:p>
            <a:fld id="{934C0642-4071-7D48-AFF8-BD27182896CC}" type="slidenum">
              <a:rPr lang="en-US" smtClean="0"/>
              <a:t>15</a:t>
            </a:fld>
            <a:endParaRPr lang="en-US"/>
          </a:p>
        </p:txBody>
      </p:sp>
    </p:spTree>
    <p:extLst>
      <p:ext uri="{BB962C8B-B14F-4D97-AF65-F5344CB8AC3E}">
        <p14:creationId xmlns:p14="http://schemas.microsoft.com/office/powerpoint/2010/main" val="276262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500"/>
                                        <p:tgtEl>
                                          <p:spTgt spid="6">
                                            <p:txEl>
                                              <p:pRg st="7" end="7"/>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
                                            <p:txEl>
                                              <p:pRg st="8" end="8"/>
                                            </p:txEl>
                                          </p:spTgt>
                                        </p:tgtEl>
                                        <p:attrNameLst>
                                          <p:attrName>style.visibility</p:attrName>
                                        </p:attrNameLst>
                                      </p:cBhvr>
                                      <p:to>
                                        <p:strVal val="visible"/>
                                      </p:to>
                                    </p:set>
                                    <p:animEffect transition="in" filter="fade">
                                      <p:cBhvr>
                                        <p:cTn id="45" dur="500"/>
                                        <p:tgtEl>
                                          <p:spTgt spid="6">
                                            <p:txEl>
                                              <p:pRg st="8" end="8"/>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
                                            <p:txEl>
                                              <p:pRg st="9" end="9"/>
                                            </p:txEl>
                                          </p:spTgt>
                                        </p:tgtEl>
                                        <p:attrNameLst>
                                          <p:attrName>style.visibility</p:attrName>
                                        </p:attrNameLst>
                                      </p:cBhvr>
                                      <p:to>
                                        <p:strVal val="visible"/>
                                      </p:to>
                                    </p:set>
                                    <p:animEffect transition="in" filter="fade">
                                      <p:cBhvr>
                                        <p:cTn id="48" dur="500"/>
                                        <p:tgtEl>
                                          <p:spTgt spid="6">
                                            <p:txEl>
                                              <p:pRg st="9" end="9"/>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
                                            <p:txEl>
                                              <p:pRg st="10" end="10"/>
                                            </p:txEl>
                                          </p:spTgt>
                                        </p:tgtEl>
                                        <p:attrNameLst>
                                          <p:attrName>style.visibility</p:attrName>
                                        </p:attrNameLst>
                                      </p:cBhvr>
                                      <p:to>
                                        <p:strVal val="visible"/>
                                      </p:to>
                                    </p:set>
                                    <p:animEffect transition="in" filter="fade">
                                      <p:cBhvr>
                                        <p:cTn id="51" dur="500"/>
                                        <p:tgtEl>
                                          <p:spTgt spid="6">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6">
                                            <p:txEl>
                                              <p:pRg st="11" end="11"/>
                                            </p:txEl>
                                          </p:spTgt>
                                        </p:tgtEl>
                                        <p:attrNameLst>
                                          <p:attrName>style.visibility</p:attrName>
                                        </p:attrNameLst>
                                      </p:cBhvr>
                                      <p:to>
                                        <p:strVal val="visible"/>
                                      </p:to>
                                    </p:set>
                                    <p:animEffect transition="in" filter="fade">
                                      <p:cBhvr>
                                        <p:cTn id="56"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03B2A-ADAB-8B46-8558-22E2D604C5A5}"/>
              </a:ext>
            </a:extLst>
          </p:cNvPr>
          <p:cNvSpPr>
            <a:spLocks noGrp="1"/>
          </p:cNvSpPr>
          <p:nvPr>
            <p:ph type="title"/>
          </p:nvPr>
        </p:nvSpPr>
        <p:spPr>
          <a:xfrm>
            <a:off x="838200" y="2913453"/>
            <a:ext cx="10515600" cy="1325563"/>
          </a:xfrm>
        </p:spPr>
        <p:txBody>
          <a:bodyPr/>
          <a:lstStyle/>
          <a:p>
            <a:r>
              <a:rPr lang="en-US" dirty="0"/>
              <a:t>Reading: </a:t>
            </a:r>
            <a:r>
              <a:rPr lang="en-US" dirty="0" err="1"/>
              <a:t>Goldemberg</a:t>
            </a:r>
            <a:r>
              <a:rPr lang="en-US" dirty="0"/>
              <a:t> et al</a:t>
            </a:r>
          </a:p>
        </p:txBody>
      </p:sp>
      <p:sp>
        <p:nvSpPr>
          <p:cNvPr id="3" name="Content Placeholder 2">
            <a:extLst>
              <a:ext uri="{FF2B5EF4-FFF2-40B4-BE49-F238E27FC236}">
                <a16:creationId xmlns:a16="http://schemas.microsoft.com/office/drawing/2014/main" id="{D3CBDB0F-0264-6C43-B2DC-B14EC85AF77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4A44B766-8703-E348-AC15-3AE7118BA588}"/>
              </a:ext>
            </a:extLst>
          </p:cNvPr>
          <p:cNvSpPr>
            <a:spLocks noGrp="1"/>
          </p:cNvSpPr>
          <p:nvPr>
            <p:ph type="sldNum" sz="quarter" idx="12"/>
          </p:nvPr>
        </p:nvSpPr>
        <p:spPr/>
        <p:txBody>
          <a:bodyPr/>
          <a:lstStyle/>
          <a:p>
            <a:fld id="{934C0642-4071-7D48-AFF8-BD27182896CC}" type="slidenum">
              <a:rPr lang="en-US" smtClean="0"/>
              <a:t>16</a:t>
            </a:fld>
            <a:endParaRPr lang="en-US"/>
          </a:p>
        </p:txBody>
      </p:sp>
    </p:spTree>
    <p:extLst>
      <p:ext uri="{BB962C8B-B14F-4D97-AF65-F5344CB8AC3E}">
        <p14:creationId xmlns:p14="http://schemas.microsoft.com/office/powerpoint/2010/main" val="1530646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E0588-4F3A-3B49-9974-A0463D1265B4}"/>
              </a:ext>
            </a:extLst>
          </p:cNvPr>
          <p:cNvSpPr>
            <a:spLocks noGrp="1"/>
          </p:cNvSpPr>
          <p:nvPr>
            <p:ph type="title"/>
          </p:nvPr>
        </p:nvSpPr>
        <p:spPr/>
        <p:txBody>
          <a:bodyPr/>
          <a:lstStyle/>
          <a:p>
            <a:r>
              <a:rPr lang="en-US" dirty="0"/>
              <a:t>Warmup questions to discuss</a:t>
            </a:r>
          </a:p>
        </p:txBody>
      </p:sp>
      <p:sp>
        <p:nvSpPr>
          <p:cNvPr id="3" name="Content Placeholder 2">
            <a:extLst>
              <a:ext uri="{FF2B5EF4-FFF2-40B4-BE49-F238E27FC236}">
                <a16:creationId xmlns:a16="http://schemas.microsoft.com/office/drawing/2014/main" id="{227E71F5-AE6B-4649-B56C-17E3A683AF88}"/>
              </a:ext>
            </a:extLst>
          </p:cNvPr>
          <p:cNvSpPr>
            <a:spLocks noGrp="1"/>
          </p:cNvSpPr>
          <p:nvPr>
            <p:ph idx="1"/>
          </p:nvPr>
        </p:nvSpPr>
        <p:spPr>
          <a:xfrm>
            <a:off x="838200" y="1543988"/>
            <a:ext cx="10515600" cy="5051684"/>
          </a:xfrm>
        </p:spPr>
        <p:txBody>
          <a:bodyPr>
            <a:normAutofit lnSpcReduction="10000"/>
          </a:bodyPr>
          <a:lstStyle/>
          <a:p>
            <a:r>
              <a:rPr lang="en-US" dirty="0"/>
              <a:t>Summarize your take on the paper: What’s it about, what did you learn?</a:t>
            </a:r>
          </a:p>
          <a:p>
            <a:r>
              <a:rPr lang="en-US" dirty="0"/>
              <a:t>What details about global living conditions and income would we miss if we use GNP per capita data at the country level?</a:t>
            </a:r>
          </a:p>
          <a:p>
            <a:r>
              <a:rPr lang="en-US" dirty="0"/>
              <a:t>How does the Lorenz curve relate to the national dialog the U.S. had over the 99% vs. the 1% several years ago?</a:t>
            </a:r>
          </a:p>
          <a:p>
            <a:r>
              <a:rPr lang="en-US" dirty="0"/>
              <a:t>Figure 3.5 shows factors that describe living conditions in a country versus energy use.  </a:t>
            </a:r>
          </a:p>
          <a:p>
            <a:pPr lvl="1"/>
            <a:r>
              <a:rPr lang="en-US" dirty="0"/>
              <a:t>What is “TOE" on the x-axis on these plots?  </a:t>
            </a:r>
          </a:p>
          <a:p>
            <a:pPr lvl="1"/>
            <a:r>
              <a:rPr lang="en-US" dirty="0"/>
              <a:t>What trends do the plots in Fig 3.5 describe?  </a:t>
            </a:r>
          </a:p>
          <a:p>
            <a:pPr lvl="1"/>
            <a:r>
              <a:rPr lang="en-US" dirty="0"/>
              <a:t>What kinds of conclusions can you make from this plot?  What is your take on the ``1 TOE barrier``?</a:t>
            </a:r>
          </a:p>
        </p:txBody>
      </p:sp>
      <p:sp>
        <p:nvSpPr>
          <p:cNvPr id="4" name="Slide Number Placeholder 3">
            <a:extLst>
              <a:ext uri="{FF2B5EF4-FFF2-40B4-BE49-F238E27FC236}">
                <a16:creationId xmlns:a16="http://schemas.microsoft.com/office/drawing/2014/main" id="{099EA370-7B56-9143-9328-2A2F6D7B0648}"/>
              </a:ext>
            </a:extLst>
          </p:cNvPr>
          <p:cNvSpPr>
            <a:spLocks noGrp="1"/>
          </p:cNvSpPr>
          <p:nvPr>
            <p:ph type="sldNum" sz="quarter" idx="12"/>
          </p:nvPr>
        </p:nvSpPr>
        <p:spPr/>
        <p:txBody>
          <a:bodyPr/>
          <a:lstStyle/>
          <a:p>
            <a:fld id="{934C0642-4071-7D48-AFF8-BD27182896CC}" type="slidenum">
              <a:rPr lang="en-US" smtClean="0"/>
              <a:t>17</a:t>
            </a:fld>
            <a:endParaRPr lang="en-US"/>
          </a:p>
        </p:txBody>
      </p:sp>
    </p:spTree>
    <p:extLst>
      <p:ext uri="{BB962C8B-B14F-4D97-AF65-F5344CB8AC3E}">
        <p14:creationId xmlns:p14="http://schemas.microsoft.com/office/powerpoint/2010/main" val="3807114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1E0D-92BB-1D47-AF19-9D217912C1E9}"/>
              </a:ext>
            </a:extLst>
          </p:cNvPr>
          <p:cNvSpPr>
            <a:spLocks noGrp="1"/>
          </p:cNvSpPr>
          <p:nvPr>
            <p:ph type="title"/>
          </p:nvPr>
        </p:nvSpPr>
        <p:spPr/>
        <p:txBody>
          <a:bodyPr/>
          <a:lstStyle/>
          <a:p>
            <a:r>
              <a:rPr lang="en-US" dirty="0"/>
              <a:t>Quotes to discuss</a:t>
            </a:r>
          </a:p>
        </p:txBody>
      </p:sp>
      <p:sp>
        <p:nvSpPr>
          <p:cNvPr id="3" name="Content Placeholder 2">
            <a:extLst>
              <a:ext uri="{FF2B5EF4-FFF2-40B4-BE49-F238E27FC236}">
                <a16:creationId xmlns:a16="http://schemas.microsoft.com/office/drawing/2014/main" id="{47B7C47D-73D5-1E42-B55A-9C346ADB4E22}"/>
              </a:ext>
            </a:extLst>
          </p:cNvPr>
          <p:cNvSpPr>
            <a:spLocks noGrp="1"/>
          </p:cNvSpPr>
          <p:nvPr>
            <p:ph idx="1"/>
          </p:nvPr>
        </p:nvSpPr>
        <p:spPr>
          <a:xfrm>
            <a:off x="838200" y="1364105"/>
            <a:ext cx="10515600" cy="5357370"/>
          </a:xfrm>
        </p:spPr>
        <p:txBody>
          <a:bodyPr>
            <a:normAutofit/>
          </a:bodyPr>
          <a:lstStyle/>
          <a:p>
            <a:pPr marL="514350" indent="-514350">
              <a:buFont typeface="+mj-lt"/>
              <a:buAutoNum type="arabicPeriod"/>
            </a:pPr>
            <a:r>
              <a:rPr lang="en-US" dirty="0"/>
              <a:t>“A low energy consumption is not, of course, the only cause of poverty and underdevelopment but it is a good proxy for many of its causes, such as poor education, bad health care and the hardship imposed on women and children.”</a:t>
            </a:r>
          </a:p>
          <a:p>
            <a:pPr marL="514350" indent="-514350">
              <a:buFont typeface="+mj-lt"/>
              <a:buAutoNum type="arabicPeriod"/>
            </a:pPr>
            <a:r>
              <a:rPr lang="en-US" dirty="0"/>
              <a:t>“Energy, in itself, is of little interest but it is an essential ingredient of socio- economic development and economic growth. The objective of the energy system is to provide energy services, for instance lighting, comfortable indoor temperature, refrigerated storage, transportation and appropriate temperatures for cooking.”</a:t>
            </a:r>
            <a:br>
              <a:rPr lang="en-US" dirty="0"/>
            </a:br>
            <a:br>
              <a:rPr lang="en-US" dirty="0"/>
            </a:br>
            <a:r>
              <a:rPr lang="en-US" dirty="0"/>
              <a:t>"This meant that there could be a 'delinking' between GDP growth and energy growth, which did in fact take place in the industrialized countries in the 1970s and 1980s”</a:t>
            </a:r>
          </a:p>
        </p:txBody>
      </p:sp>
      <p:sp>
        <p:nvSpPr>
          <p:cNvPr id="4" name="Slide Number Placeholder 3">
            <a:extLst>
              <a:ext uri="{FF2B5EF4-FFF2-40B4-BE49-F238E27FC236}">
                <a16:creationId xmlns:a16="http://schemas.microsoft.com/office/drawing/2014/main" id="{06F84629-E7F5-6540-B048-42582890B9C8}"/>
              </a:ext>
            </a:extLst>
          </p:cNvPr>
          <p:cNvSpPr>
            <a:spLocks noGrp="1"/>
          </p:cNvSpPr>
          <p:nvPr>
            <p:ph type="sldNum" sz="quarter" idx="12"/>
          </p:nvPr>
        </p:nvSpPr>
        <p:spPr/>
        <p:txBody>
          <a:bodyPr/>
          <a:lstStyle/>
          <a:p>
            <a:fld id="{934C0642-4071-7D48-AFF8-BD27182896CC}" type="slidenum">
              <a:rPr lang="en-US" smtClean="0"/>
              <a:t>18</a:t>
            </a:fld>
            <a:endParaRPr lang="en-US"/>
          </a:p>
        </p:txBody>
      </p:sp>
    </p:spTree>
    <p:extLst>
      <p:ext uri="{BB962C8B-B14F-4D97-AF65-F5344CB8AC3E}">
        <p14:creationId xmlns:p14="http://schemas.microsoft.com/office/powerpoint/2010/main" val="3496387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F29F6-84F8-F341-BC98-61AF4AF8F5AE}"/>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F89E94E5-A5D1-0F46-9790-EB44608AD638}"/>
              </a:ext>
            </a:extLst>
          </p:cNvPr>
          <p:cNvSpPr>
            <a:spLocks noGrp="1"/>
          </p:cNvSpPr>
          <p:nvPr>
            <p:ph idx="1"/>
          </p:nvPr>
        </p:nvSpPr>
        <p:spPr/>
        <p:txBody>
          <a:bodyPr>
            <a:normAutofit fontScale="92500" lnSpcReduction="10000"/>
          </a:bodyPr>
          <a:lstStyle/>
          <a:p>
            <a:r>
              <a:rPr lang="en-US" dirty="0"/>
              <a:t>Reminders</a:t>
            </a:r>
          </a:p>
          <a:p>
            <a:pPr lvl="1"/>
            <a:r>
              <a:rPr lang="en-US" dirty="0"/>
              <a:t>Late policy</a:t>
            </a:r>
          </a:p>
          <a:p>
            <a:r>
              <a:rPr lang="en-US" dirty="0"/>
              <a:t>Lab 3 due Friday, HW3 due next Tuesday.</a:t>
            </a:r>
          </a:p>
          <a:p>
            <a:pPr lvl="1"/>
            <a:r>
              <a:rPr lang="en-US" dirty="0"/>
              <a:t>HW3 is long – longer than most will be.  </a:t>
            </a:r>
          </a:p>
          <a:p>
            <a:r>
              <a:rPr lang="en-US" dirty="0"/>
              <a:t>Reading</a:t>
            </a:r>
            <a:endParaRPr lang="en-US" i="1" dirty="0"/>
          </a:p>
          <a:p>
            <a:pPr lvl="1"/>
            <a:r>
              <a:rPr lang="en-US" dirty="0"/>
              <a:t>Today: </a:t>
            </a:r>
          </a:p>
          <a:p>
            <a:pPr lvl="2"/>
            <a:r>
              <a:rPr lang="en-US" dirty="0" err="1"/>
              <a:t>Goldemberg</a:t>
            </a:r>
            <a:r>
              <a:rPr lang="en-US" dirty="0"/>
              <a:t> et al</a:t>
            </a:r>
          </a:p>
          <a:p>
            <a:pPr lvl="2"/>
            <a:r>
              <a:rPr lang="en-US" dirty="0"/>
              <a:t>We will be using material from DS100 Ch4 and 5</a:t>
            </a:r>
          </a:p>
          <a:p>
            <a:pPr lvl="1"/>
            <a:r>
              <a:rPr lang="en-US" dirty="0"/>
              <a:t>Thursday: DS100 Ch6 textbook (visualization)</a:t>
            </a:r>
          </a:p>
          <a:p>
            <a:pPr lvl="1"/>
            <a:r>
              <a:rPr lang="en-US" dirty="0"/>
              <a:t>Next Tuesday: Lee </a:t>
            </a:r>
            <a:r>
              <a:rPr lang="en-US" i="1" dirty="0"/>
              <a:t>et al</a:t>
            </a:r>
            <a:r>
              <a:rPr lang="en-US" dirty="0"/>
              <a:t> 2016.  See </a:t>
            </a:r>
            <a:r>
              <a:rPr lang="en-US" dirty="0" err="1"/>
              <a:t>README.md</a:t>
            </a:r>
            <a:r>
              <a:rPr lang="en-US" dirty="0"/>
              <a:t> for questions to focus on.</a:t>
            </a:r>
          </a:p>
          <a:p>
            <a:r>
              <a:rPr lang="en-US" dirty="0"/>
              <a:t>Next Tuesday: Josh </a:t>
            </a:r>
            <a:r>
              <a:rPr lang="en-US" dirty="0" err="1"/>
              <a:t>Apte</a:t>
            </a:r>
            <a:r>
              <a:rPr lang="en-US" dirty="0"/>
              <a:t>, UT Austin, will talk about his work on the health impacts of PM2.5.  </a:t>
            </a:r>
          </a:p>
          <a:p>
            <a:pPr lvl="1"/>
            <a:endParaRPr lang="en-US" dirty="0"/>
          </a:p>
        </p:txBody>
      </p:sp>
      <p:sp>
        <p:nvSpPr>
          <p:cNvPr id="4" name="Slide Number Placeholder 3">
            <a:extLst>
              <a:ext uri="{FF2B5EF4-FFF2-40B4-BE49-F238E27FC236}">
                <a16:creationId xmlns:a16="http://schemas.microsoft.com/office/drawing/2014/main" id="{DFC6B9AC-8210-0641-A7DE-8AB1B992BAF0}"/>
              </a:ext>
            </a:extLst>
          </p:cNvPr>
          <p:cNvSpPr>
            <a:spLocks noGrp="1"/>
          </p:cNvSpPr>
          <p:nvPr>
            <p:ph type="sldNum" sz="quarter" idx="12"/>
          </p:nvPr>
        </p:nvSpPr>
        <p:spPr/>
        <p:txBody>
          <a:bodyPr/>
          <a:lstStyle/>
          <a:p>
            <a:fld id="{934C0642-4071-7D48-AFF8-BD27182896CC}" type="slidenum">
              <a:rPr lang="en-US" smtClean="0"/>
              <a:t>2</a:t>
            </a:fld>
            <a:endParaRPr lang="en-US"/>
          </a:p>
        </p:txBody>
      </p:sp>
    </p:spTree>
    <p:extLst>
      <p:ext uri="{BB962C8B-B14F-4D97-AF65-F5344CB8AC3E}">
        <p14:creationId xmlns:p14="http://schemas.microsoft.com/office/powerpoint/2010/main" val="1284368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B989D-7A2B-6F4E-9CD9-A149D73A85A8}"/>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13FD5E8A-16D3-A541-9C5F-24816BFD8995}"/>
              </a:ext>
            </a:extLst>
          </p:cNvPr>
          <p:cNvSpPr>
            <a:spLocks noGrp="1"/>
          </p:cNvSpPr>
          <p:nvPr>
            <p:ph idx="1"/>
          </p:nvPr>
        </p:nvSpPr>
        <p:spPr/>
        <p:txBody>
          <a:bodyPr/>
          <a:lstStyle/>
          <a:p>
            <a:r>
              <a:rPr lang="en-US" dirty="0"/>
              <a:t>Do you see missing values?</a:t>
            </a:r>
          </a:p>
          <a:p>
            <a:r>
              <a:rPr lang="en-US" dirty="0"/>
              <a:t>Are there cells where missing values were obviously filled in?</a:t>
            </a:r>
          </a:p>
          <a:p>
            <a:r>
              <a:rPr lang="en-US" dirty="0"/>
              <a:t>Are there cells where values are clearly wrong?</a:t>
            </a:r>
          </a:p>
          <a:p>
            <a:r>
              <a:rPr lang="en-US" dirty="0"/>
              <a:t>Are there values where two entries could mean the same thing?  Often human-entered values, e.g.:  </a:t>
            </a:r>
          </a:p>
          <a:p>
            <a:pPr lvl="1"/>
            <a:r>
              <a:rPr lang="en-US" dirty="0"/>
              <a:t>canine and k9; </a:t>
            </a:r>
          </a:p>
          <a:p>
            <a:pPr lvl="1"/>
            <a:r>
              <a:rPr lang="en-US" dirty="0"/>
              <a:t>recommend and recommend, </a:t>
            </a:r>
          </a:p>
          <a:p>
            <a:pPr lvl="1"/>
            <a:r>
              <a:rPr lang="en-US" dirty="0"/>
              <a:t>Zürich and Zurich </a:t>
            </a:r>
            <a:r>
              <a:rPr lang="en-US" dirty="0" err="1"/>
              <a:t>etc</a:t>
            </a:r>
            <a:endParaRPr lang="en-US" dirty="0"/>
          </a:p>
          <a:p>
            <a:pPr lvl="1"/>
            <a:endParaRPr lang="en-US" dirty="0"/>
          </a:p>
        </p:txBody>
      </p:sp>
      <p:sp>
        <p:nvSpPr>
          <p:cNvPr id="4" name="Slide Number Placeholder 3">
            <a:extLst>
              <a:ext uri="{FF2B5EF4-FFF2-40B4-BE49-F238E27FC236}">
                <a16:creationId xmlns:a16="http://schemas.microsoft.com/office/drawing/2014/main" id="{4595E02E-464F-6D42-8E8B-67C4F3E0D890}"/>
              </a:ext>
            </a:extLst>
          </p:cNvPr>
          <p:cNvSpPr>
            <a:spLocks noGrp="1"/>
          </p:cNvSpPr>
          <p:nvPr>
            <p:ph type="sldNum" sz="quarter" idx="12"/>
          </p:nvPr>
        </p:nvSpPr>
        <p:spPr/>
        <p:txBody>
          <a:bodyPr/>
          <a:lstStyle/>
          <a:p>
            <a:fld id="{934C0642-4071-7D48-AFF8-BD27182896CC}" type="slidenum">
              <a:rPr lang="en-US" smtClean="0"/>
              <a:t>3</a:t>
            </a:fld>
            <a:endParaRPr lang="en-US"/>
          </a:p>
        </p:txBody>
      </p:sp>
    </p:spTree>
    <p:extLst>
      <p:ext uri="{BB962C8B-B14F-4D97-AF65-F5344CB8AC3E}">
        <p14:creationId xmlns:p14="http://schemas.microsoft.com/office/powerpoint/2010/main" val="4279606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0A4E4-2B39-CA47-883B-9AD2AAAAFE27}"/>
              </a:ext>
            </a:extLst>
          </p:cNvPr>
          <p:cNvSpPr>
            <a:spLocks noGrp="1"/>
          </p:cNvSpPr>
          <p:nvPr>
            <p:ph type="title"/>
          </p:nvPr>
        </p:nvSpPr>
        <p:spPr/>
        <p:txBody>
          <a:bodyPr/>
          <a:lstStyle/>
          <a:p>
            <a:r>
              <a:rPr lang="en-US" dirty="0"/>
              <a:t>Data merging</a:t>
            </a:r>
          </a:p>
        </p:txBody>
      </p:sp>
      <p:sp>
        <p:nvSpPr>
          <p:cNvPr id="3" name="Content Placeholder 2">
            <a:extLst>
              <a:ext uri="{FF2B5EF4-FFF2-40B4-BE49-F238E27FC236}">
                <a16:creationId xmlns:a16="http://schemas.microsoft.com/office/drawing/2014/main" id="{6DAF17E0-2358-DE43-AFF3-F2DEC9D73ADB}"/>
              </a:ext>
            </a:extLst>
          </p:cNvPr>
          <p:cNvSpPr>
            <a:spLocks noGrp="1"/>
          </p:cNvSpPr>
          <p:nvPr>
            <p:ph idx="1"/>
          </p:nvPr>
        </p:nvSpPr>
        <p:spPr/>
        <p:txBody>
          <a:bodyPr/>
          <a:lstStyle/>
          <a:p>
            <a:r>
              <a:rPr lang="en-US" dirty="0"/>
              <a:t>How many rows and columns do you have when you start?</a:t>
            </a:r>
          </a:p>
          <a:p>
            <a:r>
              <a:rPr lang="en-US" dirty="0"/>
              <a:t>How many do you have after the merge?</a:t>
            </a:r>
          </a:p>
          <a:p>
            <a:r>
              <a:rPr lang="en-US" dirty="0"/>
              <a:t>What’s missing?  Is it acceptable to you if you’ve lost some data?</a:t>
            </a:r>
          </a:p>
          <a:p>
            <a:pPr lvl="1"/>
            <a:r>
              <a:rPr lang="en-US" dirty="0"/>
              <a:t>We’ll return to this when we talk about faithfulness and scope.  </a:t>
            </a:r>
          </a:p>
          <a:p>
            <a:r>
              <a:rPr lang="en-US" dirty="0"/>
              <a:t>I wrote a script for the class to use in the upcoming homework that helps decipher what data gets lost.  </a:t>
            </a:r>
          </a:p>
        </p:txBody>
      </p:sp>
      <p:sp>
        <p:nvSpPr>
          <p:cNvPr id="4" name="Slide Number Placeholder 3">
            <a:extLst>
              <a:ext uri="{FF2B5EF4-FFF2-40B4-BE49-F238E27FC236}">
                <a16:creationId xmlns:a16="http://schemas.microsoft.com/office/drawing/2014/main" id="{07597DCD-8735-534B-AF25-7D8D97DC91A9}"/>
              </a:ext>
            </a:extLst>
          </p:cNvPr>
          <p:cNvSpPr>
            <a:spLocks noGrp="1"/>
          </p:cNvSpPr>
          <p:nvPr>
            <p:ph type="sldNum" sz="quarter" idx="12"/>
          </p:nvPr>
        </p:nvSpPr>
        <p:spPr/>
        <p:txBody>
          <a:bodyPr/>
          <a:lstStyle/>
          <a:p>
            <a:fld id="{934C0642-4071-7D48-AFF8-BD27182896CC}" type="slidenum">
              <a:rPr lang="en-US" smtClean="0"/>
              <a:t>4</a:t>
            </a:fld>
            <a:endParaRPr lang="en-US"/>
          </a:p>
        </p:txBody>
      </p:sp>
    </p:spTree>
    <p:extLst>
      <p:ext uri="{BB962C8B-B14F-4D97-AF65-F5344CB8AC3E}">
        <p14:creationId xmlns:p14="http://schemas.microsoft.com/office/powerpoint/2010/main" val="1247774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115E8-5508-D045-9890-A3845A84524C}"/>
              </a:ext>
            </a:extLst>
          </p:cNvPr>
          <p:cNvSpPr>
            <a:spLocks noGrp="1"/>
          </p:cNvSpPr>
          <p:nvPr>
            <p:ph type="title"/>
          </p:nvPr>
        </p:nvSpPr>
        <p:spPr/>
        <p:txBody>
          <a:bodyPr/>
          <a:lstStyle/>
          <a:p>
            <a:r>
              <a:rPr lang="en-US" dirty="0"/>
              <a:t>Exploratory Data Analysis (EDA)</a:t>
            </a:r>
          </a:p>
        </p:txBody>
      </p:sp>
      <p:sp>
        <p:nvSpPr>
          <p:cNvPr id="3" name="Content Placeholder 2">
            <a:extLst>
              <a:ext uri="{FF2B5EF4-FFF2-40B4-BE49-F238E27FC236}">
                <a16:creationId xmlns:a16="http://schemas.microsoft.com/office/drawing/2014/main" id="{AEA37523-53AF-FE4F-A620-A4251A6EE2A9}"/>
              </a:ext>
            </a:extLst>
          </p:cNvPr>
          <p:cNvSpPr>
            <a:spLocks noGrp="1"/>
          </p:cNvSpPr>
          <p:nvPr>
            <p:ph idx="1"/>
          </p:nvPr>
        </p:nvSpPr>
        <p:spPr/>
        <p:txBody>
          <a:bodyPr/>
          <a:lstStyle/>
          <a:p>
            <a:pPr marL="0" indent="0">
              <a:buNone/>
            </a:pPr>
            <a:r>
              <a:rPr lang="en-US" dirty="0"/>
              <a:t>One can approach EDA by asking questions about the data:</a:t>
            </a:r>
          </a:p>
          <a:p>
            <a:r>
              <a:rPr lang="en-US" dirty="0"/>
              <a:t>Structure</a:t>
            </a:r>
          </a:p>
          <a:p>
            <a:r>
              <a:rPr lang="en-US" dirty="0"/>
              <a:t>Granularity</a:t>
            </a:r>
          </a:p>
          <a:p>
            <a:r>
              <a:rPr lang="en-US" dirty="0"/>
              <a:t>Scope</a:t>
            </a:r>
          </a:p>
          <a:p>
            <a:r>
              <a:rPr lang="en-US" dirty="0"/>
              <a:t>Temporality</a:t>
            </a:r>
          </a:p>
          <a:p>
            <a:r>
              <a:rPr lang="en-US" dirty="0"/>
              <a:t>Faithfulness</a:t>
            </a:r>
          </a:p>
        </p:txBody>
      </p:sp>
      <p:sp>
        <p:nvSpPr>
          <p:cNvPr id="4" name="Slide Number Placeholder 3">
            <a:extLst>
              <a:ext uri="{FF2B5EF4-FFF2-40B4-BE49-F238E27FC236}">
                <a16:creationId xmlns:a16="http://schemas.microsoft.com/office/drawing/2014/main" id="{F44EE564-C00E-7A42-B959-54073575C4B3}"/>
              </a:ext>
            </a:extLst>
          </p:cNvPr>
          <p:cNvSpPr>
            <a:spLocks noGrp="1"/>
          </p:cNvSpPr>
          <p:nvPr>
            <p:ph type="sldNum" sz="quarter" idx="12"/>
          </p:nvPr>
        </p:nvSpPr>
        <p:spPr/>
        <p:txBody>
          <a:bodyPr/>
          <a:lstStyle/>
          <a:p>
            <a:fld id="{934C0642-4071-7D48-AFF8-BD27182896CC}" type="slidenum">
              <a:rPr lang="en-US" smtClean="0"/>
              <a:t>5</a:t>
            </a:fld>
            <a:endParaRPr lang="en-US"/>
          </a:p>
        </p:txBody>
      </p:sp>
    </p:spTree>
    <p:extLst>
      <p:ext uri="{BB962C8B-B14F-4D97-AF65-F5344CB8AC3E}">
        <p14:creationId xmlns:p14="http://schemas.microsoft.com/office/powerpoint/2010/main" val="591534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5EF94-753F-3948-B515-BEFC41583160}"/>
              </a:ext>
            </a:extLst>
          </p:cNvPr>
          <p:cNvSpPr>
            <a:spLocks noGrp="1"/>
          </p:cNvSpPr>
          <p:nvPr>
            <p:ph type="title"/>
          </p:nvPr>
        </p:nvSpPr>
        <p:spPr/>
        <p:txBody>
          <a:bodyPr/>
          <a:lstStyle/>
          <a:p>
            <a:r>
              <a:rPr lang="en-US" dirty="0"/>
              <a:t>Structure</a:t>
            </a:r>
          </a:p>
        </p:txBody>
      </p:sp>
      <p:sp>
        <p:nvSpPr>
          <p:cNvPr id="3" name="Content Placeholder 2">
            <a:extLst>
              <a:ext uri="{FF2B5EF4-FFF2-40B4-BE49-F238E27FC236}">
                <a16:creationId xmlns:a16="http://schemas.microsoft.com/office/drawing/2014/main" id="{B853B4C4-F8F2-CD44-ABD0-C3D92227CDDD}"/>
              </a:ext>
            </a:extLst>
          </p:cNvPr>
          <p:cNvSpPr>
            <a:spLocks noGrp="1"/>
          </p:cNvSpPr>
          <p:nvPr>
            <p:ph idx="1"/>
          </p:nvPr>
        </p:nvSpPr>
        <p:spPr/>
        <p:txBody>
          <a:bodyPr>
            <a:normAutofit/>
          </a:bodyPr>
          <a:lstStyle/>
          <a:p>
            <a:r>
              <a:rPr lang="en-US" dirty="0"/>
              <a:t>Are the data in a standard format or encoding?</a:t>
            </a:r>
          </a:p>
          <a:p>
            <a:pPr lvl="1"/>
            <a:r>
              <a:rPr lang="en-US" dirty="0"/>
              <a:t>Tabular data: CSV, TSV, Excel, SQL</a:t>
            </a:r>
          </a:p>
          <a:p>
            <a:pPr lvl="1"/>
            <a:r>
              <a:rPr lang="en-US" dirty="0"/>
              <a:t>Nested data: JSON, XML</a:t>
            </a:r>
          </a:p>
          <a:p>
            <a:r>
              <a:rPr lang="en-US" dirty="0"/>
              <a:t>Are the data organized in records (e.g. rows)? If not, can we define records by parsing the data?</a:t>
            </a:r>
          </a:p>
          <a:p>
            <a:r>
              <a:rPr lang="en-US" dirty="0"/>
              <a:t>Are the data nested? If so, can we reasonably </a:t>
            </a:r>
            <a:r>
              <a:rPr lang="en-US" dirty="0" err="1"/>
              <a:t>unnest</a:t>
            </a:r>
            <a:r>
              <a:rPr lang="en-US" dirty="0"/>
              <a:t> the data?</a:t>
            </a:r>
          </a:p>
          <a:p>
            <a:r>
              <a:rPr lang="en-US" dirty="0"/>
              <a:t>Do the data reference other data? If so, can we join the data?</a:t>
            </a:r>
          </a:p>
          <a:p>
            <a:r>
              <a:rPr lang="en-US" dirty="0"/>
              <a:t>What are the fields (e.g. columns) in each record? What is the type of each column?</a:t>
            </a:r>
          </a:p>
        </p:txBody>
      </p:sp>
      <p:sp>
        <p:nvSpPr>
          <p:cNvPr id="4" name="Slide Number Placeholder 3">
            <a:extLst>
              <a:ext uri="{FF2B5EF4-FFF2-40B4-BE49-F238E27FC236}">
                <a16:creationId xmlns:a16="http://schemas.microsoft.com/office/drawing/2014/main" id="{3614E8E2-6203-C645-9E96-5772F90C990C}"/>
              </a:ext>
            </a:extLst>
          </p:cNvPr>
          <p:cNvSpPr>
            <a:spLocks noGrp="1"/>
          </p:cNvSpPr>
          <p:nvPr>
            <p:ph type="sldNum" sz="quarter" idx="12"/>
          </p:nvPr>
        </p:nvSpPr>
        <p:spPr/>
        <p:txBody>
          <a:bodyPr/>
          <a:lstStyle/>
          <a:p>
            <a:fld id="{934C0642-4071-7D48-AFF8-BD27182896CC}" type="slidenum">
              <a:rPr lang="en-US" smtClean="0"/>
              <a:t>6</a:t>
            </a:fld>
            <a:endParaRPr lang="en-US"/>
          </a:p>
        </p:txBody>
      </p:sp>
    </p:spTree>
    <p:extLst>
      <p:ext uri="{BB962C8B-B14F-4D97-AF65-F5344CB8AC3E}">
        <p14:creationId xmlns:p14="http://schemas.microsoft.com/office/powerpoint/2010/main" val="2166552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03A39D-1B86-1E4A-B781-D7A0709E9717}"/>
              </a:ext>
            </a:extLst>
          </p:cNvPr>
          <p:cNvSpPr>
            <a:spLocks noGrp="1"/>
          </p:cNvSpPr>
          <p:nvPr>
            <p:ph type="title"/>
          </p:nvPr>
        </p:nvSpPr>
        <p:spPr/>
        <p:txBody>
          <a:bodyPr/>
          <a:lstStyle/>
          <a:p>
            <a:r>
              <a:rPr lang="en-US" dirty="0"/>
              <a:t>How are these data files formatted?</a:t>
            </a:r>
          </a:p>
        </p:txBody>
      </p:sp>
      <p:pic>
        <p:nvPicPr>
          <p:cNvPr id="6" name="Picture 5">
            <a:extLst>
              <a:ext uri="{FF2B5EF4-FFF2-40B4-BE49-F238E27FC236}">
                <a16:creationId xmlns:a16="http://schemas.microsoft.com/office/drawing/2014/main" id="{46E00298-7C63-0A4C-8D02-4E640C6617B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94886" y="1480920"/>
            <a:ext cx="6997776" cy="3348748"/>
          </a:xfrm>
          <a:prstGeom prst="rect">
            <a:avLst/>
          </a:prstGeom>
        </p:spPr>
      </p:pic>
      <p:pic>
        <p:nvPicPr>
          <p:cNvPr id="7" name="Picture 6">
            <a:extLst>
              <a:ext uri="{FF2B5EF4-FFF2-40B4-BE49-F238E27FC236}">
                <a16:creationId xmlns:a16="http://schemas.microsoft.com/office/drawing/2014/main" id="{D2EC1EB9-82D1-E44C-96D9-C56D4ABCE68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424765" y="3015568"/>
            <a:ext cx="6997776" cy="3037490"/>
          </a:xfrm>
          <a:prstGeom prst="rect">
            <a:avLst/>
          </a:prstGeom>
        </p:spPr>
      </p:pic>
      <p:pic>
        <p:nvPicPr>
          <p:cNvPr id="8" name="Picture 7">
            <a:extLst>
              <a:ext uri="{FF2B5EF4-FFF2-40B4-BE49-F238E27FC236}">
                <a16:creationId xmlns:a16="http://schemas.microsoft.com/office/drawing/2014/main" id="{C9DE5B11-3955-4C4F-A85C-EDE7F22D107B}"/>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516990" y="4705210"/>
            <a:ext cx="8081210" cy="2026970"/>
          </a:xfrm>
          <a:prstGeom prst="rect">
            <a:avLst/>
          </a:prstGeom>
        </p:spPr>
      </p:pic>
      <p:sp>
        <p:nvSpPr>
          <p:cNvPr id="9" name="TextBox 8">
            <a:extLst>
              <a:ext uri="{FF2B5EF4-FFF2-40B4-BE49-F238E27FC236}">
                <a16:creationId xmlns:a16="http://schemas.microsoft.com/office/drawing/2014/main" id="{90E0423B-354A-4549-9240-B9FF686F80F2}"/>
              </a:ext>
            </a:extLst>
          </p:cNvPr>
          <p:cNvSpPr txBox="1"/>
          <p:nvPr/>
        </p:nvSpPr>
        <p:spPr>
          <a:xfrm>
            <a:off x="7367110" y="1480920"/>
            <a:ext cx="3414717" cy="954107"/>
          </a:xfrm>
          <a:prstGeom prst="rect">
            <a:avLst/>
          </a:prstGeom>
        </p:spPr>
        <p:txBody>
          <a:bodyPr wrap="none" rtlCol="0">
            <a:spAutoFit/>
          </a:bodyPr>
          <a:lstStyle/>
          <a:p>
            <a:r>
              <a:rPr lang="en-US" sz="3200" dirty="0"/>
              <a:t>TSV</a:t>
            </a:r>
          </a:p>
          <a:p>
            <a:r>
              <a:rPr lang="en-US" sz="2400" dirty="0"/>
              <a:t>Tab separated values</a:t>
            </a:r>
          </a:p>
        </p:txBody>
      </p:sp>
      <p:sp>
        <p:nvSpPr>
          <p:cNvPr id="10" name="TextBox 9">
            <a:extLst>
              <a:ext uri="{FF2B5EF4-FFF2-40B4-BE49-F238E27FC236}">
                <a16:creationId xmlns:a16="http://schemas.microsoft.com/office/drawing/2014/main" id="{EE7DEE4C-0B1D-F448-BA85-53C10B244CA2}"/>
              </a:ext>
            </a:extLst>
          </p:cNvPr>
          <p:cNvSpPr txBox="1"/>
          <p:nvPr/>
        </p:nvSpPr>
        <p:spPr>
          <a:xfrm>
            <a:off x="8422541" y="3011377"/>
            <a:ext cx="3153427" cy="1323439"/>
          </a:xfrm>
          <a:prstGeom prst="rect">
            <a:avLst/>
          </a:prstGeom>
        </p:spPr>
        <p:txBody>
          <a:bodyPr wrap="none" rtlCol="0">
            <a:spAutoFit/>
          </a:bodyPr>
          <a:lstStyle/>
          <a:p>
            <a:r>
              <a:rPr lang="en-US" sz="3200" dirty="0"/>
              <a:t>CSV</a:t>
            </a:r>
          </a:p>
          <a:p>
            <a:r>
              <a:rPr lang="en-US" sz="2400" dirty="0"/>
              <a:t>Comma separated </a:t>
            </a:r>
            <a:br>
              <a:rPr lang="en-US" sz="2400" dirty="0"/>
            </a:br>
            <a:r>
              <a:rPr lang="en-US" sz="2400" dirty="0"/>
              <a:t>values</a:t>
            </a:r>
          </a:p>
        </p:txBody>
      </p:sp>
      <p:sp>
        <p:nvSpPr>
          <p:cNvPr id="11" name="TextBox 10">
            <a:extLst>
              <a:ext uri="{FF2B5EF4-FFF2-40B4-BE49-F238E27FC236}">
                <a16:creationId xmlns:a16="http://schemas.microsoft.com/office/drawing/2014/main" id="{964B0900-B907-BC4B-85A6-382394CCACF6}"/>
              </a:ext>
            </a:extLst>
          </p:cNvPr>
          <p:cNvSpPr txBox="1"/>
          <p:nvPr/>
        </p:nvSpPr>
        <p:spPr>
          <a:xfrm>
            <a:off x="10113492" y="4317013"/>
            <a:ext cx="1247457" cy="584775"/>
          </a:xfrm>
          <a:prstGeom prst="rect">
            <a:avLst/>
          </a:prstGeom>
        </p:spPr>
        <p:txBody>
          <a:bodyPr wrap="none" rtlCol="0">
            <a:spAutoFit/>
          </a:bodyPr>
          <a:lstStyle/>
          <a:p>
            <a:r>
              <a:rPr lang="en-US" sz="3200" dirty="0"/>
              <a:t>JSON</a:t>
            </a:r>
          </a:p>
        </p:txBody>
      </p:sp>
      <p:sp>
        <p:nvSpPr>
          <p:cNvPr id="12" name="TextBox 11">
            <a:extLst>
              <a:ext uri="{FF2B5EF4-FFF2-40B4-BE49-F238E27FC236}">
                <a16:creationId xmlns:a16="http://schemas.microsoft.com/office/drawing/2014/main" id="{213FBB25-BA2E-8149-AEFA-70C7665BC9B6}"/>
              </a:ext>
            </a:extLst>
          </p:cNvPr>
          <p:cNvSpPr txBox="1"/>
          <p:nvPr/>
        </p:nvSpPr>
        <p:spPr>
          <a:xfrm>
            <a:off x="9961274" y="2458092"/>
            <a:ext cx="1950432"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r"/>
            <a:r>
              <a:rPr lang="en-US" sz="2800" dirty="0"/>
              <a:t>Which is the best?</a:t>
            </a:r>
          </a:p>
        </p:txBody>
      </p:sp>
      <p:sp>
        <p:nvSpPr>
          <p:cNvPr id="2" name="Slide Number Placeholder 1">
            <a:extLst>
              <a:ext uri="{FF2B5EF4-FFF2-40B4-BE49-F238E27FC236}">
                <a16:creationId xmlns:a16="http://schemas.microsoft.com/office/drawing/2014/main" id="{EB0C46F3-AB3F-0544-885F-BBDFB3EF6952}"/>
              </a:ext>
            </a:extLst>
          </p:cNvPr>
          <p:cNvSpPr>
            <a:spLocks noGrp="1"/>
          </p:cNvSpPr>
          <p:nvPr>
            <p:ph type="sldNum" sz="quarter" idx="12"/>
          </p:nvPr>
        </p:nvSpPr>
        <p:spPr/>
        <p:txBody>
          <a:bodyPr/>
          <a:lstStyle/>
          <a:p>
            <a:fld id="{934C0642-4071-7D48-AFF8-BD27182896CC}" type="slidenum">
              <a:rPr lang="en-US" smtClean="0"/>
              <a:t>7</a:t>
            </a:fld>
            <a:endParaRPr lang="en-US"/>
          </a:p>
        </p:txBody>
      </p:sp>
    </p:spTree>
    <p:extLst>
      <p:ext uri="{BB962C8B-B14F-4D97-AF65-F5344CB8AC3E}">
        <p14:creationId xmlns:p14="http://schemas.microsoft.com/office/powerpoint/2010/main" val="537187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7261-2D0F-124A-B78F-2EFA192B2017}"/>
              </a:ext>
            </a:extLst>
          </p:cNvPr>
          <p:cNvSpPr>
            <a:spLocks noGrp="1"/>
          </p:cNvSpPr>
          <p:nvPr>
            <p:ph type="title"/>
          </p:nvPr>
        </p:nvSpPr>
        <p:spPr>
          <a:xfrm>
            <a:off x="375987" y="0"/>
            <a:ext cx="11676220" cy="1325563"/>
          </a:xfrm>
        </p:spPr>
        <p:txBody>
          <a:bodyPr/>
          <a:lstStyle/>
          <a:p>
            <a:r>
              <a:rPr lang="en-US" dirty="0"/>
              <a:t>Comma and Tab Separated Values Files</a:t>
            </a:r>
          </a:p>
        </p:txBody>
      </p:sp>
      <p:sp>
        <p:nvSpPr>
          <p:cNvPr id="11" name="Content Placeholder 10">
            <a:extLst>
              <a:ext uri="{FF2B5EF4-FFF2-40B4-BE49-F238E27FC236}">
                <a16:creationId xmlns:a16="http://schemas.microsoft.com/office/drawing/2014/main" id="{3FD3CFBB-E42D-E947-B40E-12B9E64F3C45}"/>
              </a:ext>
            </a:extLst>
          </p:cNvPr>
          <p:cNvSpPr>
            <a:spLocks noGrp="1"/>
          </p:cNvSpPr>
          <p:nvPr>
            <p:ph idx="1"/>
          </p:nvPr>
        </p:nvSpPr>
        <p:spPr>
          <a:xfrm>
            <a:off x="860045" y="1325563"/>
            <a:ext cx="10515600" cy="5203574"/>
          </a:xfrm>
        </p:spPr>
        <p:txBody>
          <a:bodyPr>
            <a:normAutofit/>
          </a:bodyPr>
          <a:lstStyle/>
          <a:p>
            <a:r>
              <a:rPr lang="en-US" dirty="0"/>
              <a:t>Tabular data where</a:t>
            </a:r>
          </a:p>
          <a:p>
            <a:pPr lvl="1"/>
            <a:r>
              <a:rPr lang="en-US" dirty="0"/>
              <a:t>records are delimited by a </a:t>
            </a:r>
            <a:r>
              <a:rPr lang="en-US" i="1" dirty="0"/>
              <a:t>newline</a:t>
            </a:r>
            <a:r>
              <a:rPr lang="en-US" dirty="0"/>
              <a:t>: “\n”, “\r\n”</a:t>
            </a:r>
          </a:p>
          <a:p>
            <a:pPr lvl="1"/>
            <a:r>
              <a:rPr lang="en-US" dirty="0"/>
              <a:t>Fields are delimited by ‘,’ (comma) or ‘\t’ (tab)</a:t>
            </a:r>
          </a:p>
          <a:p>
            <a:r>
              <a:rPr lang="en-US" dirty="0"/>
              <a:t>Very Common! </a:t>
            </a:r>
          </a:p>
          <a:p>
            <a:r>
              <a:rPr lang="en-US" dirty="0"/>
              <a:t>Main issue?</a:t>
            </a:r>
          </a:p>
          <a:p>
            <a:pPr lvl="1"/>
            <a:r>
              <a:rPr lang="en-US" dirty="0"/>
              <a:t>Some things that</a:t>
            </a:r>
            <a:br>
              <a:rPr lang="en-US" dirty="0"/>
            </a:br>
            <a:r>
              <a:rPr lang="en-US" dirty="0"/>
              <a:t>are part of the record</a:t>
            </a:r>
            <a:br>
              <a:rPr lang="en-US" dirty="0"/>
            </a:br>
            <a:r>
              <a:rPr lang="en-US" dirty="0"/>
              <a:t>get interpreted as </a:t>
            </a:r>
            <a:br>
              <a:rPr lang="en-US" dirty="0"/>
            </a:br>
            <a:r>
              <a:rPr lang="en-US" dirty="0"/>
              <a:t>delimiters: </a:t>
            </a:r>
            <a:br>
              <a:rPr lang="en-US" dirty="0"/>
            </a:br>
            <a:r>
              <a:rPr lang="en-US" dirty="0"/>
              <a:t>Commas, tabs, </a:t>
            </a:r>
            <a:br>
              <a:rPr lang="en-US" dirty="0"/>
            </a:br>
            <a:r>
              <a:rPr lang="en-US" dirty="0"/>
              <a:t>quotation marks</a:t>
            </a:r>
          </a:p>
        </p:txBody>
      </p:sp>
      <p:pic>
        <p:nvPicPr>
          <p:cNvPr id="10" name="Picture 9">
            <a:extLst>
              <a:ext uri="{FF2B5EF4-FFF2-40B4-BE49-F238E27FC236}">
                <a16:creationId xmlns:a16="http://schemas.microsoft.com/office/drawing/2014/main" id="{84AD850B-37EA-8E43-85A7-4DD8E01D76B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604084" y="2779336"/>
            <a:ext cx="6997776" cy="3348748"/>
          </a:xfrm>
          <a:prstGeom prst="rect">
            <a:avLst/>
          </a:prstGeom>
        </p:spPr>
      </p:pic>
      <p:pic>
        <p:nvPicPr>
          <p:cNvPr id="9" name="Picture 8">
            <a:extLst>
              <a:ext uri="{FF2B5EF4-FFF2-40B4-BE49-F238E27FC236}">
                <a16:creationId xmlns:a16="http://schemas.microsoft.com/office/drawing/2014/main" id="{5F5A0948-090F-B642-A5DB-73339ED3A0CE}"/>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5054431" y="3700194"/>
            <a:ext cx="6997776" cy="3037490"/>
          </a:xfrm>
          <a:prstGeom prst="rect">
            <a:avLst/>
          </a:prstGeom>
        </p:spPr>
      </p:pic>
      <p:sp>
        <p:nvSpPr>
          <p:cNvPr id="3" name="Slide Number Placeholder 2">
            <a:extLst>
              <a:ext uri="{FF2B5EF4-FFF2-40B4-BE49-F238E27FC236}">
                <a16:creationId xmlns:a16="http://schemas.microsoft.com/office/drawing/2014/main" id="{2D0352CB-408B-204C-BC65-8E37C130B4A9}"/>
              </a:ext>
            </a:extLst>
          </p:cNvPr>
          <p:cNvSpPr>
            <a:spLocks noGrp="1"/>
          </p:cNvSpPr>
          <p:nvPr>
            <p:ph type="sldNum" sz="quarter" idx="12"/>
          </p:nvPr>
        </p:nvSpPr>
        <p:spPr/>
        <p:txBody>
          <a:bodyPr/>
          <a:lstStyle/>
          <a:p>
            <a:fld id="{934C0642-4071-7D48-AFF8-BD27182896CC}" type="slidenum">
              <a:rPr lang="en-US" smtClean="0"/>
              <a:t>8</a:t>
            </a:fld>
            <a:endParaRPr lang="en-US"/>
          </a:p>
        </p:txBody>
      </p:sp>
    </p:spTree>
    <p:extLst>
      <p:ext uri="{BB962C8B-B14F-4D97-AF65-F5344CB8AC3E}">
        <p14:creationId xmlns:p14="http://schemas.microsoft.com/office/powerpoint/2010/main" val="12580462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fade">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fade">
                                      <p:cBhvr>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fade">
                                      <p:cBhvr>
                                        <p:cTn id="32"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bldLvl="3"/>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776" y="208380"/>
            <a:ext cx="10801350" cy="1325563"/>
          </a:xfrm>
        </p:spPr>
        <p:txBody>
          <a:bodyPr/>
          <a:lstStyle/>
          <a:p>
            <a:r>
              <a:rPr lang="en-US" dirty="0"/>
              <a:t>JavaScript Object Notation (JSON)</a:t>
            </a:r>
          </a:p>
        </p:txBody>
      </p:sp>
      <p:sp>
        <p:nvSpPr>
          <p:cNvPr id="5" name="Content Placeholder 4">
            <a:extLst>
              <a:ext uri="{FF2B5EF4-FFF2-40B4-BE49-F238E27FC236}">
                <a16:creationId xmlns:a16="http://schemas.microsoft.com/office/drawing/2014/main" id="{C56E4576-B563-A445-8F8C-A2154D4168F0}"/>
              </a:ext>
            </a:extLst>
          </p:cNvPr>
          <p:cNvSpPr>
            <a:spLocks noGrp="1"/>
          </p:cNvSpPr>
          <p:nvPr>
            <p:ph idx="1"/>
          </p:nvPr>
        </p:nvSpPr>
        <p:spPr>
          <a:xfrm>
            <a:off x="695325" y="3757145"/>
            <a:ext cx="10515600" cy="2839335"/>
          </a:xfrm>
        </p:spPr>
        <p:txBody>
          <a:bodyPr>
            <a:normAutofit/>
          </a:bodyPr>
          <a:lstStyle/>
          <a:p>
            <a:r>
              <a:rPr lang="en-US" dirty="0">
                <a:solidFill>
                  <a:srgbClr val="1A1A1A"/>
                </a:solidFill>
                <a:latin typeface="CrimsonText-Roman"/>
              </a:rPr>
              <a:t>Squiggly brackets act as 'containers’</a:t>
            </a:r>
          </a:p>
          <a:p>
            <a:r>
              <a:rPr lang="en-US" dirty="0">
                <a:solidFill>
                  <a:srgbClr val="1A1A1A"/>
                </a:solidFill>
                <a:latin typeface="CrimsonText-Roman"/>
              </a:rPr>
              <a:t>Square brackets holds arrays</a:t>
            </a:r>
          </a:p>
          <a:p>
            <a:r>
              <a:rPr lang="en-US" dirty="0">
                <a:solidFill>
                  <a:srgbClr val="1A1A1A"/>
                </a:solidFill>
                <a:latin typeface="CrimsonText-Roman"/>
              </a:rPr>
              <a:t>Names and values are separated by a colon.</a:t>
            </a:r>
          </a:p>
          <a:p>
            <a:r>
              <a:rPr lang="en-US" dirty="0">
                <a:solidFill>
                  <a:srgbClr val="1A1A1A"/>
                </a:solidFill>
                <a:latin typeface="CrimsonText-Roman"/>
              </a:rPr>
              <a:t>Array elements are separated by commas</a:t>
            </a:r>
            <a:endParaRPr lang="en-US" dirty="0"/>
          </a:p>
        </p:txBody>
      </p:sp>
      <p:pic>
        <p:nvPicPr>
          <p:cNvPr id="7" name="Picture 6">
            <a:extLst>
              <a:ext uri="{FF2B5EF4-FFF2-40B4-BE49-F238E27FC236}">
                <a16:creationId xmlns:a16="http://schemas.microsoft.com/office/drawing/2014/main" id="{331740B6-66ED-CC4E-88B7-AEEDD0592F4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056899" y="1313081"/>
            <a:ext cx="8081210" cy="2026970"/>
          </a:xfrm>
          <a:prstGeom prst="rect">
            <a:avLst/>
          </a:prstGeom>
        </p:spPr>
      </p:pic>
      <p:sp>
        <p:nvSpPr>
          <p:cNvPr id="3" name="Slide Number Placeholder 2">
            <a:extLst>
              <a:ext uri="{FF2B5EF4-FFF2-40B4-BE49-F238E27FC236}">
                <a16:creationId xmlns:a16="http://schemas.microsoft.com/office/drawing/2014/main" id="{A9410F5B-92CC-3448-9EAB-F7F481B32986}"/>
              </a:ext>
            </a:extLst>
          </p:cNvPr>
          <p:cNvSpPr>
            <a:spLocks noGrp="1"/>
          </p:cNvSpPr>
          <p:nvPr>
            <p:ph type="sldNum" sz="quarter" idx="12"/>
          </p:nvPr>
        </p:nvSpPr>
        <p:spPr/>
        <p:txBody>
          <a:bodyPr/>
          <a:lstStyle/>
          <a:p>
            <a:fld id="{934C0642-4071-7D48-AFF8-BD27182896CC}" type="slidenum">
              <a:rPr lang="en-US" smtClean="0"/>
              <a:t>9</a:t>
            </a:fld>
            <a:endParaRPr lang="en-US"/>
          </a:p>
        </p:txBody>
      </p:sp>
    </p:spTree>
    <p:extLst>
      <p:ext uri="{BB962C8B-B14F-4D97-AF65-F5344CB8AC3E}">
        <p14:creationId xmlns:p14="http://schemas.microsoft.com/office/powerpoint/2010/main" val="247072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4"/>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19020</TotalTime>
  <Words>1291</Words>
  <Application>Microsoft Macintosh PowerPoint</Application>
  <PresentationFormat>Widescreen</PresentationFormat>
  <Paragraphs>156</Paragraphs>
  <Slides>18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CrimsonText-Roman</vt:lpstr>
      <vt:lpstr>Mangal</vt:lpstr>
      <vt:lpstr>Wingdings</vt:lpstr>
      <vt:lpstr>Office Theme</vt:lpstr>
      <vt:lpstr>Data, Environment and Society  Lecture 6:  Exploratory Data Analysis and Data Cleaning and Energy and Development</vt:lpstr>
      <vt:lpstr>Announcements</vt:lpstr>
      <vt:lpstr>Data cleaning</vt:lpstr>
      <vt:lpstr>Data merging</vt:lpstr>
      <vt:lpstr>Exploratory Data Analysis (EDA)</vt:lpstr>
      <vt:lpstr>Structure</vt:lpstr>
      <vt:lpstr>How are these data files formatted?</vt:lpstr>
      <vt:lpstr>Comma and Tab Separated Values Files</vt:lpstr>
      <vt:lpstr>JavaScript Object Notation (JSON)</vt:lpstr>
      <vt:lpstr>JavaScript Object Notation (JSON)</vt:lpstr>
      <vt:lpstr>Granularity</vt:lpstr>
      <vt:lpstr>Scope</vt:lpstr>
      <vt:lpstr>Temporality</vt:lpstr>
      <vt:lpstr>Faithfulness</vt:lpstr>
      <vt:lpstr>Summary: How do you “do” EDA?</vt:lpstr>
      <vt:lpstr>Reading: Goldemberg et al</vt:lpstr>
      <vt:lpstr>Warmup questions to discuss</vt:lpstr>
      <vt:lpstr>Quotes to discuss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Learning for Energy and Environment</dc:title>
  <dc:creator>Microsoft Office User</dc:creator>
  <cp:lastModifiedBy>Microsoft Office User</cp:lastModifiedBy>
  <cp:revision>300</cp:revision>
  <dcterms:created xsi:type="dcterms:W3CDTF">2018-08-20T12:51:30Z</dcterms:created>
  <dcterms:modified xsi:type="dcterms:W3CDTF">2018-09-11T15:26:56Z</dcterms:modified>
</cp:coreProperties>
</file>