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1" r:id="rId4"/>
    <p:sldId id="261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72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7"/>
    <p:restoredTop sz="83058"/>
  </p:normalViewPr>
  <p:slideViewPr>
    <p:cSldViewPr snapToGrid="0" snapToObjects="1">
      <p:cViewPr varScale="1">
        <p:scale>
          <a:sx n="122" d="100"/>
          <a:sy n="122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398-99B6-BE42-92B0-8434C3A0DC98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11E-69ED-9742-A812-5C0E04F470DF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637-3B42-8046-9D0F-2D5B9451C63F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C07-C2DD-9C49-9D7F-A816FEA7B671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AB0E-E8A8-3547-ABD4-B17C799B8E70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6B1D-80C0-144D-9085-BB87E8FDC143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963-62DE-E64B-A3E5-233717E090EA}" type="datetime1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AAF3-E701-A14B-AA10-126881CDB6B7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A85F-1A0D-FB40-89B6-B711812C6CD4}" type="datetime1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105D-4ACF-D247-8A95-FB2BF3437DDC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01D-1226-3042-B730-6BFCF1732284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5757-C995-F54B-BB8E-1A8FC8F96F6E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8516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Data, Environment and Society</a:t>
            </a:r>
            <a:br>
              <a:rPr lang="en-US" sz="4400" dirty="0"/>
            </a:br>
            <a:br>
              <a:rPr lang="en-US" sz="4400" dirty="0"/>
            </a:br>
            <a:r>
              <a:rPr lang="en-US" sz="5400" dirty="0"/>
              <a:t>Lecture 8: 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September 18, 2018</a:t>
            </a:r>
          </a:p>
          <a:p>
            <a:r>
              <a:rPr lang="en-US" dirty="0"/>
              <a:t>Instructor: Duncan Callaway</a:t>
            </a:r>
          </a:p>
          <a:p>
            <a:r>
              <a:rPr lang="en-US" dirty="0"/>
              <a:t>GSI: </a:t>
            </a:r>
            <a:r>
              <a:rPr lang="en-US" dirty="0" err="1"/>
              <a:t>Seigi</a:t>
            </a:r>
            <a:r>
              <a:rPr lang="en-US" dirty="0"/>
              <a:t> </a:t>
            </a:r>
            <a:r>
              <a:rPr lang="en-US" dirty="0" err="1"/>
              <a:t>Karasaki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938D0-677B-854C-ADD2-4323D8A8DC16}"/>
              </a:ext>
            </a:extLst>
          </p:cNvPr>
          <p:cNvSpPr txBox="1"/>
          <p:nvPr/>
        </p:nvSpPr>
        <p:spPr>
          <a:xfrm>
            <a:off x="6725265" y="3613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3F1B-F592-1643-8627-12564126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CBE9-C064-7840-96EA-610E5B88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7892C-0469-514D-B332-577CE77A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AAF2-6634-1A46-A9FB-87781BED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58FEE-E081-4943-B50B-36F8E13AD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with prediction – natural break between train and test</a:t>
            </a:r>
          </a:p>
          <a:p>
            <a:r>
              <a:rPr lang="en-US" dirty="0"/>
              <a:t>But we can also deliberately “fool” ourselves.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16A1E-BF1B-814C-AB95-5D70B472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9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0C79-3D20-1443-BBBC-1E559184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vs training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5FDF-146F-C745-B93B-FF48E1A6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CE346-A410-B546-BEF5-06F203FC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2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B114-C2A2-F740-8B59-2D784F41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which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6D9A-91BD-624A-B3D9-86023EC44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test vs training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1862-83C9-A64E-A47A-E5E1DA30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6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827A-AF40-6D41-91FB-474CC2EC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to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3F338-3BB2-264A-BF9E-D91DE0DC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Figs 2.9 and 2.10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786F-3C5C-6848-BD5D-647C01E3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0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0080-F1AA-A943-B930-C911CE12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4B13-D720-4349-9EFD-7ADF2370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068FE-2642-8A48-A8CB-A7515780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36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C0E2-6EAB-544F-BCE6-D5CAAB39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2FF0-26F9-1D4D-9A43-91BE91AA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70441-EBC4-2D40-8EF0-DD4C00BF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8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20AD-89CD-8942-A3E9-8FF41D54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and parameter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5CA0-A8F5-DA40-B81D-CD2A3D81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263BA-2932-6D48-BEC3-8C3C8A4F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7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243C-086B-CB48-8EF3-243BBC5E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2935-32DC-4B41-95B4-7C383161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Lee et al paper discussion Thursday</a:t>
            </a:r>
          </a:p>
          <a:p>
            <a:r>
              <a:rPr lang="en-US" dirty="0"/>
              <a:t>HW5 now available</a:t>
            </a:r>
          </a:p>
          <a:p>
            <a:r>
              <a:rPr lang="en-US" dirty="0"/>
              <a:t>HW4 due today</a:t>
            </a:r>
          </a:p>
          <a:p>
            <a:r>
              <a:rPr lang="en-US" dirty="0"/>
              <a:t>Lab 5 due Friday</a:t>
            </a:r>
          </a:p>
          <a:p>
            <a:r>
              <a:rPr lang="en-US" dirty="0"/>
              <a:t>Josh </a:t>
            </a:r>
            <a:r>
              <a:rPr lang="en-US" dirty="0" err="1"/>
              <a:t>Apte</a:t>
            </a:r>
            <a:r>
              <a:rPr lang="en-US" dirty="0"/>
              <a:t>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49BC9-4566-0948-A875-B960CAC6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9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0D22-83FB-3748-99DC-68E16A8F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weeks ahead…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2E45-70A2-294B-A7EC-637B2A009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finally ready to start talking about modeling and estimation</a:t>
            </a:r>
          </a:p>
          <a:p>
            <a:r>
              <a:rPr lang="en-US" dirty="0"/>
              <a:t>Next few lectures focus on linear regression.</a:t>
            </a:r>
          </a:p>
          <a:p>
            <a:r>
              <a:rPr lang="en-US" dirty="0"/>
              <a:t>You’ve seen this in data8</a:t>
            </a:r>
          </a:p>
          <a:p>
            <a:r>
              <a:rPr lang="en-US" dirty="0"/>
              <a:t>But I’m going to address a few really important related issues along the way, and go into much more depth.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BE11D-D6AE-1A46-A020-3638E5C2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3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F800-AD07-B341-9B73-42C6F29F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B7C7-AC36-6B49-A149-2E48D8F8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553"/>
          </a:xfrm>
        </p:spPr>
        <p:txBody>
          <a:bodyPr>
            <a:normAutofit/>
          </a:bodyPr>
          <a:lstStyle/>
          <a:p>
            <a:r>
              <a:rPr lang="en-US" dirty="0"/>
              <a:t>“first principles” models of processes:</a:t>
            </a:r>
          </a:p>
          <a:p>
            <a:pPr lvl="1"/>
            <a:r>
              <a:rPr lang="en-US" dirty="0"/>
              <a:t>Distance travelled by a car at 65 MPH – linear </a:t>
            </a:r>
          </a:p>
          <a:p>
            <a:pPr lvl="1"/>
            <a:r>
              <a:rPr lang="en-US" dirty="0"/>
              <a:t>Speed of a falling stone – quadratic</a:t>
            </a:r>
          </a:p>
          <a:p>
            <a:pPr lvl="1"/>
            <a:r>
              <a:rPr lang="en-US" dirty="0"/>
              <a:t>Atmospheric chemistry models – messy!</a:t>
            </a:r>
          </a:p>
          <a:p>
            <a:r>
              <a:rPr lang="en-US" dirty="0"/>
              <a:t>Models that describe – but do not necessarily provide an explanation</a:t>
            </a:r>
          </a:p>
          <a:p>
            <a:pPr lvl="1"/>
            <a:r>
              <a:rPr lang="en-US" dirty="0"/>
              <a:t>Number of undergraduates enrolled at Berkeley – see data.</a:t>
            </a:r>
          </a:p>
          <a:p>
            <a:r>
              <a:rPr lang="en-US" dirty="0"/>
              <a:t>Models for causal inference</a:t>
            </a:r>
          </a:p>
          <a:p>
            <a:pPr lvl="1"/>
            <a:r>
              <a:rPr lang="en-US" dirty="0"/>
              <a:t>Describe, but not necessarily from a “first principles” perspective</a:t>
            </a:r>
          </a:p>
          <a:p>
            <a:pPr lvl="1"/>
            <a:r>
              <a:rPr lang="en-US" dirty="0"/>
              <a:t>But can be used to identify causal relationships </a:t>
            </a:r>
            <a:r>
              <a:rPr lang="en-US" i="1" dirty="0"/>
              <a:t>in the right circumstances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BAE74-4826-A04F-8EF0-9243DAEC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9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2D9-9C95-F649-B92C-E5542B42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vs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76C7-E7FE-A54A-BF1A-909D9109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examples, which is which?  Class discussion</a:t>
            </a:r>
          </a:p>
          <a:p>
            <a:r>
              <a:rPr lang="en-US" dirty="0"/>
              <a:t>Prediction only cares about model output.  Inference cares about parameters and relationships with specific variables</a:t>
            </a:r>
          </a:p>
          <a:p>
            <a:pPr lvl="1"/>
            <a:r>
              <a:rPr lang="en-US" dirty="0"/>
              <a:t>What will the house be worth in 4 years?</a:t>
            </a:r>
          </a:p>
          <a:p>
            <a:pPr lvl="1"/>
            <a:r>
              <a:rPr lang="en-US" dirty="0"/>
              <a:t>How much more are houses away from refineries valued?  Challenge here is greater because you have to be sure that you’re not measuring a relationship with another correlated variable.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024C-86EE-6749-9182-8B710167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9EB5-FBE4-F84C-B661-D8CCDC8C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discussion of prediction /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3C67-3617-CC4B-8280-55150351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Tradeoffs.  What are the requirements for each?  How do the objectives drive different requirements?</a:t>
            </a:r>
          </a:p>
          <a:p>
            <a:r>
              <a:rPr lang="en-US" dirty="0"/>
              <a:t>Talk about PM2.5 studies	</a:t>
            </a:r>
          </a:p>
          <a:p>
            <a:pPr lvl="1"/>
            <a:r>
              <a:rPr lang="en-US" dirty="0"/>
              <a:t>Baseball vs</a:t>
            </a:r>
          </a:p>
          <a:p>
            <a:pPr lvl="1"/>
            <a:r>
              <a:rPr lang="en-US" dirty="0"/>
              <a:t>Epidemiological vs</a:t>
            </a:r>
          </a:p>
          <a:p>
            <a:pPr lvl="1"/>
            <a:r>
              <a:rPr lang="en-US" dirty="0"/>
              <a:t>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88DE2-6D40-3349-84A1-ABBDF70B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8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93CA-E364-5D49-B7D5-DDA78E6A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F78C-F1E0-CC43-9A77-6DDDE89E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Reducible vs irreducible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619C-F6FB-334B-8E03-C608C208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06C7B-07DE-AE49-98AF-DD368FF3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97" y="2569300"/>
            <a:ext cx="4607253" cy="11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3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2D48-24AA-0E43-9999-B0DF9E42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4777-425C-8A43-AC07-22419A6D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Parametric</a:t>
            </a:r>
          </a:p>
          <a:p>
            <a:pPr lvl="1"/>
            <a:r>
              <a:rPr lang="en-US" dirty="0"/>
              <a:t>Car at 65mph</a:t>
            </a:r>
          </a:p>
          <a:p>
            <a:pPr lvl="1"/>
            <a:r>
              <a:rPr lang="en-US" dirty="0"/>
              <a:t>Falling stone</a:t>
            </a:r>
          </a:p>
          <a:p>
            <a:pPr lvl="1"/>
            <a:r>
              <a:rPr lang="en-US" dirty="0"/>
              <a:t>Number of students at Berkeley</a:t>
            </a:r>
          </a:p>
          <a:p>
            <a:pPr lvl="1"/>
            <a:r>
              <a:rPr lang="en-US" dirty="0"/>
              <a:t>Gaussian</a:t>
            </a:r>
          </a:p>
          <a:p>
            <a:r>
              <a:rPr lang="en-US" dirty="0"/>
              <a:t>Non-parametric</a:t>
            </a:r>
          </a:p>
          <a:p>
            <a:pPr lvl="1"/>
            <a:r>
              <a:rPr lang="en-US" dirty="0"/>
              <a:t>PM2.5 concentrations with KNN</a:t>
            </a:r>
          </a:p>
          <a:p>
            <a:pPr lvl="1"/>
            <a:r>
              <a:rPr lang="en-US" dirty="0"/>
              <a:t>KDE distribution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19B7-B42E-BF4C-ABA3-FF2160D3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8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0DC8-34D6-DD4A-B7A3-EFD9A967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setup for later in the semester?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F97C-DC53-484C-99FA-1AF363030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Suprevised</a:t>
            </a:r>
            <a:r>
              <a:rPr lang="en-US" dirty="0"/>
              <a:t> vs </a:t>
            </a:r>
            <a:r>
              <a:rPr lang="en-US" dirty="0" err="1"/>
              <a:t>unsup</a:t>
            </a:r>
            <a:endParaRPr lang="en-US" dirty="0"/>
          </a:p>
          <a:p>
            <a:r>
              <a:rPr lang="en-US" dirty="0"/>
              <a:t>Quant vs categorical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FC1D2-5F6F-6149-8390-4DD62169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5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20881</TotalTime>
  <Words>383</Words>
  <Application>Microsoft Macintosh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Data, Environment and Society  Lecture 8:  </vt:lpstr>
      <vt:lpstr>Announcements</vt:lpstr>
      <vt:lpstr>The weeks ahead…</vt:lpstr>
      <vt:lpstr>What is a model?</vt:lpstr>
      <vt:lpstr>Prediction vs inference</vt:lpstr>
      <vt:lpstr>More discussion of prediction / inference</vt:lpstr>
      <vt:lpstr>Error</vt:lpstr>
      <vt:lpstr>Types of models</vt:lpstr>
      <vt:lpstr>Quick setup for later in the semester?</vt:lpstr>
      <vt:lpstr>Cost functions</vt:lpstr>
      <vt:lpstr>Test and training data</vt:lpstr>
      <vt:lpstr>Test vs training cost function</vt:lpstr>
      <vt:lpstr>Which is which</vt:lpstr>
      <vt:lpstr>Pitfalls to flexibility</vt:lpstr>
      <vt:lpstr>Bias variance tradeoff</vt:lpstr>
      <vt:lpstr>KNN regression</vt:lpstr>
      <vt:lpstr>KNN and parameter 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Microsoft Office User</cp:lastModifiedBy>
  <cp:revision>415</cp:revision>
  <dcterms:created xsi:type="dcterms:W3CDTF">2018-08-20T12:51:30Z</dcterms:created>
  <dcterms:modified xsi:type="dcterms:W3CDTF">2018-09-17T18:34:51Z</dcterms:modified>
</cp:coreProperties>
</file>